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56" r:id="rId6"/>
    <p:sldId id="257" r:id="rId7"/>
    <p:sldId id="343" r:id="rId8"/>
    <p:sldId id="313" r:id="rId9"/>
    <p:sldId id="295" r:id="rId10"/>
    <p:sldId id="342" r:id="rId11"/>
    <p:sldId id="340" r:id="rId12"/>
    <p:sldId id="344" r:id="rId13"/>
    <p:sldId id="341" r:id="rId14"/>
    <p:sldId id="345" r:id="rId15"/>
    <p:sldId id="346" r:id="rId16"/>
    <p:sldId id="347" r:id="rId17"/>
    <p:sldId id="305" r:id="rId18"/>
    <p:sldId id="307" r:id="rId1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40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50"/>
  </p:normalViewPr>
  <p:slideViewPr>
    <p:cSldViewPr snapToGrid="0" snapToObjects="1">
      <p:cViewPr varScale="1">
        <p:scale>
          <a:sx n="64" d="100"/>
          <a:sy n="64" d="100"/>
        </p:scale>
        <p:origin x="136" y="52"/>
      </p:cViewPr>
      <p:guideLst/>
    </p:cSldViewPr>
  </p:slideViewPr>
  <p:notesTextViewPr>
    <p:cViewPr>
      <p:scale>
        <a:sx n="1" d="1"/>
        <a:sy n="1" d="1"/>
      </p:scale>
      <p:origin x="0" y="0"/>
    </p:cViewPr>
  </p:notesTextViewPr>
  <p:notesViewPr>
    <p:cSldViewPr snapToGrid="0" snapToObjects="1">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0" Type="http://schemas.openxmlformats.org/officeDocument/2006/relationships/notesMaster" Target="notesMasters/notesMaster1.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DB5C3E-04DA-41FE-86A7-3F375E7D10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30965C-BC77-4CF9-A869-E9270C5973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059187-F669-43D0-B152-DE2F3B9F48B6}" type="datetimeFigureOut">
              <a:rPr lang="en-GB" smtClean="0"/>
              <a:t>22/03/2023</a:t>
            </a:fld>
            <a:endParaRPr lang="en-GB"/>
          </a:p>
        </p:txBody>
      </p:sp>
      <p:sp>
        <p:nvSpPr>
          <p:cNvPr id="4" name="Footer Placeholder 3">
            <a:extLst>
              <a:ext uri="{FF2B5EF4-FFF2-40B4-BE49-F238E27FC236}">
                <a16:creationId xmlns:a16="http://schemas.microsoft.com/office/drawing/2014/main" id="{D2277A9C-D056-44B6-8669-5C4CBAC35F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9D15A2-58BC-4E1F-A620-B3D93B2D00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00F6A-FB79-4FCB-80EE-16D82198EC5B}" type="slidenum">
              <a:rPr lang="en-GB" smtClean="0"/>
              <a:t>‹#›</a:t>
            </a:fld>
            <a:endParaRPr lang="en-GB"/>
          </a:p>
        </p:txBody>
      </p:sp>
    </p:spTree>
    <p:extLst>
      <p:ext uri="{BB962C8B-B14F-4D97-AF65-F5344CB8AC3E}">
        <p14:creationId xmlns:p14="http://schemas.microsoft.com/office/powerpoint/2010/main" val="115820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B4A621-C434-4B1F-8DB3-0E9B6E0605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C0B8A03-9088-4818-9554-817FD63B16E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BAF99A-5054-4B64-9D57-6D58D7C0E577}" type="datetimeFigureOut">
              <a:rPr lang="en-US"/>
              <a:pPr>
                <a:defRPr/>
              </a:pPr>
              <a:t>3/22/2023</a:t>
            </a:fld>
            <a:endParaRPr lang="en-US"/>
          </a:p>
        </p:txBody>
      </p:sp>
      <p:sp>
        <p:nvSpPr>
          <p:cNvPr id="4" name="Slide Image Placeholder 3">
            <a:extLst>
              <a:ext uri="{FF2B5EF4-FFF2-40B4-BE49-F238E27FC236}">
                <a16:creationId xmlns:a16="http://schemas.microsoft.com/office/drawing/2014/main" id="{EE4F9B22-A7B8-4C16-A51D-0035BE6FFE2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069B337-BC6D-4F5E-92E5-D4BEBAE950B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CFDC37-59A9-4937-BFDB-4DB26A5788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2D46C0E-F0F3-4391-9C8A-F159290B09A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0FE2FA1-2397-468C-930F-D9D9079157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A8D3"/>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39CD787-576C-4CB9-8AF9-5DC459D3D83B}"/>
              </a:ext>
            </a:extLst>
          </p:cNvPr>
          <p:cNvSpPr>
            <a:spLocks noGrp="1"/>
          </p:cNvSpPr>
          <p:nvPr>
            <p:ph type="dt" sz="half" idx="10"/>
          </p:nvPr>
        </p:nvSpPr>
        <p:spPr/>
        <p:txBody>
          <a:bodyPr/>
          <a:lstStyle>
            <a:lvl1pPr>
              <a:defRPr/>
            </a:lvl1pPr>
          </a:lstStyle>
          <a:p>
            <a:pPr>
              <a:defRPr/>
            </a:pPr>
            <a:fld id="{74431507-50C1-4136-935A-B0CEB9AF8501}" type="datetime1">
              <a:rPr lang="en-GB"/>
              <a:pPr>
                <a:defRPr/>
              </a:pPr>
              <a:t>22/03/2023</a:t>
            </a:fld>
            <a:endParaRPr lang="en-US" dirty="0"/>
          </a:p>
        </p:txBody>
      </p:sp>
      <p:sp>
        <p:nvSpPr>
          <p:cNvPr id="5" name="Footer Placeholder 4">
            <a:extLst>
              <a:ext uri="{FF2B5EF4-FFF2-40B4-BE49-F238E27FC236}">
                <a16:creationId xmlns:a16="http://schemas.microsoft.com/office/drawing/2014/main" id="{38C47E40-478B-4C94-89EB-787B09744384}"/>
              </a:ext>
            </a:extLst>
          </p:cNvPr>
          <p:cNvSpPr>
            <a:spLocks noGrp="1"/>
          </p:cNvSpPr>
          <p:nvPr>
            <p:ph type="ftr" sz="quarter" idx="11"/>
          </p:nvPr>
        </p:nvSpPr>
        <p:spPr/>
        <p:txBody>
          <a:bodyPr/>
          <a:lstStyle>
            <a:lvl1pPr>
              <a:defRPr sz="1400">
                <a:solidFill>
                  <a:srgbClr val="00A8D3"/>
                </a:solidFill>
              </a:defRPr>
            </a:lvl1pPr>
          </a:lstStyle>
          <a:p>
            <a:pPr>
              <a:defRPr/>
            </a:pPr>
            <a:r>
              <a:rPr lang="en-US"/>
              <a:t>hanwell.com</a:t>
            </a:r>
            <a:endParaRPr lang="en-US" dirty="0"/>
          </a:p>
        </p:txBody>
      </p:sp>
      <p:sp>
        <p:nvSpPr>
          <p:cNvPr id="6" name="Slide Number Placeholder 5">
            <a:extLst>
              <a:ext uri="{FF2B5EF4-FFF2-40B4-BE49-F238E27FC236}">
                <a16:creationId xmlns:a16="http://schemas.microsoft.com/office/drawing/2014/main" id="{03832BDB-2460-4E6C-834A-451F559842AA}"/>
              </a:ext>
            </a:extLst>
          </p:cNvPr>
          <p:cNvSpPr>
            <a:spLocks noGrp="1"/>
          </p:cNvSpPr>
          <p:nvPr>
            <p:ph type="sldNum" sz="quarter" idx="12"/>
          </p:nvPr>
        </p:nvSpPr>
        <p:spPr/>
        <p:txBody>
          <a:bodyPr/>
          <a:lstStyle>
            <a:lvl1pPr>
              <a:defRPr/>
            </a:lvl1pPr>
          </a:lstStyle>
          <a:p>
            <a:pPr>
              <a:defRPr/>
            </a:pPr>
            <a:fld id="{E250B0C7-85DF-41C1-B0EB-598D59B89800}" type="slidenum">
              <a:rPr lang="en-US"/>
              <a:pPr>
                <a:defRPr/>
              </a:pPr>
              <a:t>‹#›</a:t>
            </a:fld>
            <a:endParaRPr lang="en-US"/>
          </a:p>
        </p:txBody>
      </p:sp>
    </p:spTree>
    <p:extLst>
      <p:ext uri="{BB962C8B-B14F-4D97-AF65-F5344CB8AC3E}">
        <p14:creationId xmlns:p14="http://schemas.microsoft.com/office/powerpoint/2010/main" val="366255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lvl1pPr>
              <a:buClr>
                <a:srgbClr val="00A8D3"/>
              </a:buClr>
              <a:defRPr/>
            </a:lvl1pPr>
            <a:lvl2pPr>
              <a:buClr>
                <a:srgbClr val="00A8D3"/>
              </a:buClr>
              <a:defRPr/>
            </a:lvl2pPr>
            <a:lvl3pPr>
              <a:buClr>
                <a:srgbClr val="00A8D3"/>
              </a:buClr>
              <a:defRPr/>
            </a:lvl3pPr>
            <a:lvl4pPr>
              <a:buClr>
                <a:srgbClr val="00A8D3"/>
              </a:buClr>
              <a:defRPr/>
            </a:lvl4pPr>
            <a:lvl5pPr>
              <a:buClr>
                <a:srgbClr val="00A8D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690A8F-C82F-42AA-8AAD-153ADF5788AE}"/>
              </a:ext>
            </a:extLst>
          </p:cNvPr>
          <p:cNvSpPr>
            <a:spLocks noGrp="1"/>
          </p:cNvSpPr>
          <p:nvPr>
            <p:ph type="dt" sz="half" idx="10"/>
          </p:nvPr>
        </p:nvSpPr>
        <p:spPr/>
        <p:txBody>
          <a:bodyPr/>
          <a:lstStyle>
            <a:lvl1pPr>
              <a:defRPr/>
            </a:lvl1pPr>
          </a:lstStyle>
          <a:p>
            <a:pPr>
              <a:defRPr/>
            </a:pPr>
            <a:fld id="{B8915923-F0A0-48CA-9AAD-133D30F7966B}" type="datetime1">
              <a:rPr lang="en-GB"/>
              <a:pPr>
                <a:defRPr/>
              </a:pPr>
              <a:t>22/03/2023</a:t>
            </a:fld>
            <a:endParaRPr lang="en-US" dirty="0"/>
          </a:p>
        </p:txBody>
      </p:sp>
      <p:sp>
        <p:nvSpPr>
          <p:cNvPr id="5" name="Footer Placeholder 4">
            <a:extLst>
              <a:ext uri="{FF2B5EF4-FFF2-40B4-BE49-F238E27FC236}">
                <a16:creationId xmlns:a16="http://schemas.microsoft.com/office/drawing/2014/main" id="{E41CCB9B-326A-4ECA-A38C-734CD8D0073B}"/>
              </a:ext>
            </a:extLst>
          </p:cNvPr>
          <p:cNvSpPr>
            <a:spLocks noGrp="1"/>
          </p:cNvSpPr>
          <p:nvPr>
            <p:ph type="ftr" sz="quarter" idx="11"/>
          </p:nvPr>
        </p:nvSpPr>
        <p:spPr/>
        <p:txBody>
          <a:bodyPr/>
          <a:lstStyle>
            <a:lvl1pPr>
              <a:defRPr/>
            </a:lvl1pPr>
          </a:lstStyle>
          <a:p>
            <a:pPr>
              <a:defRPr/>
            </a:pPr>
            <a:r>
              <a:rPr lang="en-US"/>
              <a:t>hanwell.com</a:t>
            </a:r>
          </a:p>
        </p:txBody>
      </p:sp>
      <p:sp>
        <p:nvSpPr>
          <p:cNvPr id="6" name="Slide Number Placeholder 5">
            <a:extLst>
              <a:ext uri="{FF2B5EF4-FFF2-40B4-BE49-F238E27FC236}">
                <a16:creationId xmlns:a16="http://schemas.microsoft.com/office/drawing/2014/main" id="{52B24ED0-09EF-4414-9BB2-04EBEBF4C816}"/>
              </a:ext>
            </a:extLst>
          </p:cNvPr>
          <p:cNvSpPr>
            <a:spLocks noGrp="1"/>
          </p:cNvSpPr>
          <p:nvPr>
            <p:ph type="sldNum" sz="quarter" idx="12"/>
          </p:nvPr>
        </p:nvSpPr>
        <p:spPr/>
        <p:txBody>
          <a:bodyPr/>
          <a:lstStyle>
            <a:lvl1pPr>
              <a:defRPr/>
            </a:lvl1pPr>
          </a:lstStyle>
          <a:p>
            <a:pPr>
              <a:defRPr/>
            </a:pPr>
            <a:fld id="{380142D8-293A-4B0A-A2A0-73AC4805C3E3}" type="slidenum">
              <a:rPr lang="en-US"/>
              <a:pPr>
                <a:defRPr/>
              </a:pPr>
              <a:t>‹#›</a:t>
            </a:fld>
            <a:endParaRPr lang="en-US" dirty="0"/>
          </a:p>
        </p:txBody>
      </p:sp>
    </p:spTree>
    <p:extLst>
      <p:ext uri="{BB962C8B-B14F-4D97-AF65-F5344CB8AC3E}">
        <p14:creationId xmlns:p14="http://schemas.microsoft.com/office/powerpoint/2010/main" val="14869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lvl1pPr>
              <a:buClr>
                <a:srgbClr val="00A8D3"/>
              </a:buClr>
              <a:defRPr/>
            </a:lvl1pPr>
            <a:lvl2pPr>
              <a:buClr>
                <a:srgbClr val="00A8D3"/>
              </a:buClr>
              <a:defRPr/>
            </a:lvl2pPr>
            <a:lvl3pPr>
              <a:buClr>
                <a:srgbClr val="00A8D3"/>
              </a:buClr>
              <a:defRPr/>
            </a:lvl3pPr>
            <a:lvl4pPr>
              <a:buClr>
                <a:srgbClr val="00A8D3"/>
              </a:buClr>
              <a:defRPr/>
            </a:lvl4pPr>
            <a:lvl5pPr>
              <a:buClr>
                <a:srgbClr val="00A8D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A381B5-0660-4535-8B86-D00AD38B40A8}"/>
              </a:ext>
            </a:extLst>
          </p:cNvPr>
          <p:cNvSpPr>
            <a:spLocks noGrp="1"/>
          </p:cNvSpPr>
          <p:nvPr>
            <p:ph type="dt" sz="half" idx="10"/>
          </p:nvPr>
        </p:nvSpPr>
        <p:spPr/>
        <p:txBody>
          <a:bodyPr/>
          <a:lstStyle>
            <a:lvl1pPr>
              <a:defRPr/>
            </a:lvl1pPr>
          </a:lstStyle>
          <a:p>
            <a:pPr>
              <a:defRPr/>
            </a:pPr>
            <a:fld id="{96BEB2AA-AECF-4DD6-9897-BD2754D5F165}" type="datetime1">
              <a:rPr lang="en-GB"/>
              <a:pPr>
                <a:defRPr/>
              </a:pPr>
              <a:t>22/03/2023</a:t>
            </a:fld>
            <a:endParaRPr lang="en-US" dirty="0"/>
          </a:p>
        </p:txBody>
      </p:sp>
      <p:sp>
        <p:nvSpPr>
          <p:cNvPr id="5" name="Footer Placeholder 4">
            <a:extLst>
              <a:ext uri="{FF2B5EF4-FFF2-40B4-BE49-F238E27FC236}">
                <a16:creationId xmlns:a16="http://schemas.microsoft.com/office/drawing/2014/main" id="{A2639874-D6B9-4E85-80C6-CFB6B62E13AF}"/>
              </a:ext>
            </a:extLst>
          </p:cNvPr>
          <p:cNvSpPr>
            <a:spLocks noGrp="1"/>
          </p:cNvSpPr>
          <p:nvPr>
            <p:ph type="ftr" sz="quarter" idx="11"/>
          </p:nvPr>
        </p:nvSpPr>
        <p:spPr/>
        <p:txBody>
          <a:bodyPr/>
          <a:lstStyle>
            <a:lvl1pPr>
              <a:defRPr/>
            </a:lvl1pPr>
          </a:lstStyle>
          <a:p>
            <a:pPr>
              <a:defRPr/>
            </a:pPr>
            <a:r>
              <a:rPr lang="en-US"/>
              <a:t>hanwell.com</a:t>
            </a:r>
          </a:p>
        </p:txBody>
      </p:sp>
      <p:sp>
        <p:nvSpPr>
          <p:cNvPr id="6" name="Slide Number Placeholder 5">
            <a:extLst>
              <a:ext uri="{FF2B5EF4-FFF2-40B4-BE49-F238E27FC236}">
                <a16:creationId xmlns:a16="http://schemas.microsoft.com/office/drawing/2014/main" id="{9E065779-5084-4EEA-A30F-E536EF74A74A}"/>
              </a:ext>
            </a:extLst>
          </p:cNvPr>
          <p:cNvSpPr>
            <a:spLocks noGrp="1"/>
          </p:cNvSpPr>
          <p:nvPr>
            <p:ph type="sldNum" sz="quarter" idx="12"/>
          </p:nvPr>
        </p:nvSpPr>
        <p:spPr/>
        <p:txBody>
          <a:bodyPr/>
          <a:lstStyle>
            <a:lvl1pPr>
              <a:defRPr/>
            </a:lvl1pPr>
          </a:lstStyle>
          <a:p>
            <a:pPr>
              <a:defRPr/>
            </a:pPr>
            <a:fld id="{AE5C908C-000C-4941-8EB7-65699A2B013D}" type="slidenum">
              <a:rPr lang="en-US"/>
              <a:pPr>
                <a:defRPr/>
              </a:pPr>
              <a:t>‹#›</a:t>
            </a:fld>
            <a:endParaRPr lang="en-US"/>
          </a:p>
        </p:txBody>
      </p:sp>
    </p:spTree>
    <p:extLst>
      <p:ext uri="{BB962C8B-B14F-4D97-AF65-F5344CB8AC3E}">
        <p14:creationId xmlns:p14="http://schemas.microsoft.com/office/powerpoint/2010/main" val="46872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lvl1pPr>
              <a:buClr>
                <a:srgbClr val="00A8D3"/>
              </a:buClr>
              <a:defRPr/>
            </a:lvl1pPr>
            <a:lvl2pPr>
              <a:buClr>
                <a:srgbClr val="00A8D3"/>
              </a:buClr>
              <a:defRPr/>
            </a:lvl2pPr>
            <a:lvl3pPr>
              <a:buClr>
                <a:srgbClr val="00A8D3"/>
              </a:buClr>
              <a:defRPr/>
            </a:lvl3pPr>
            <a:lvl4pPr>
              <a:buClr>
                <a:srgbClr val="00A8D3"/>
              </a:buClr>
              <a:defRPr/>
            </a:lvl4pPr>
            <a:lvl5pPr>
              <a:buClr>
                <a:srgbClr val="00A8D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4C93BC-619A-4C32-BCFF-8C316D34AF2B}"/>
              </a:ext>
            </a:extLst>
          </p:cNvPr>
          <p:cNvSpPr>
            <a:spLocks noGrp="1"/>
          </p:cNvSpPr>
          <p:nvPr>
            <p:ph type="dt" sz="half" idx="10"/>
          </p:nvPr>
        </p:nvSpPr>
        <p:spPr/>
        <p:txBody>
          <a:bodyPr/>
          <a:lstStyle>
            <a:lvl1pPr>
              <a:defRPr/>
            </a:lvl1pPr>
          </a:lstStyle>
          <a:p>
            <a:pPr>
              <a:defRPr/>
            </a:pPr>
            <a:fld id="{BD0BE39A-BD82-47A5-B005-0DB5511E2238}" type="datetime1">
              <a:rPr lang="en-GB"/>
              <a:pPr>
                <a:defRPr/>
              </a:pPr>
              <a:t>22/03/2023</a:t>
            </a:fld>
            <a:endParaRPr lang="en-US" dirty="0"/>
          </a:p>
        </p:txBody>
      </p:sp>
      <p:sp>
        <p:nvSpPr>
          <p:cNvPr id="5" name="Footer Placeholder 4">
            <a:extLst>
              <a:ext uri="{FF2B5EF4-FFF2-40B4-BE49-F238E27FC236}">
                <a16:creationId xmlns:a16="http://schemas.microsoft.com/office/drawing/2014/main" id="{A9932DCA-785E-41FF-B711-A3392365ED0B}"/>
              </a:ext>
            </a:extLst>
          </p:cNvPr>
          <p:cNvSpPr>
            <a:spLocks noGrp="1"/>
          </p:cNvSpPr>
          <p:nvPr>
            <p:ph type="ftr" sz="quarter" idx="11"/>
          </p:nvPr>
        </p:nvSpPr>
        <p:spPr/>
        <p:txBody>
          <a:bodyPr/>
          <a:lstStyle>
            <a:lvl1pPr>
              <a:defRPr/>
            </a:lvl1pPr>
          </a:lstStyle>
          <a:p>
            <a:pPr>
              <a:defRPr/>
            </a:pPr>
            <a:r>
              <a:rPr lang="en-US"/>
              <a:t>hanwell.com</a:t>
            </a:r>
          </a:p>
        </p:txBody>
      </p:sp>
      <p:sp>
        <p:nvSpPr>
          <p:cNvPr id="6" name="Slide Number Placeholder 5">
            <a:extLst>
              <a:ext uri="{FF2B5EF4-FFF2-40B4-BE49-F238E27FC236}">
                <a16:creationId xmlns:a16="http://schemas.microsoft.com/office/drawing/2014/main" id="{A011EEF9-3A00-4A7E-AF4A-415CFB68FDE2}"/>
              </a:ext>
            </a:extLst>
          </p:cNvPr>
          <p:cNvSpPr>
            <a:spLocks noGrp="1"/>
          </p:cNvSpPr>
          <p:nvPr>
            <p:ph type="sldNum" sz="quarter" idx="12"/>
          </p:nvPr>
        </p:nvSpPr>
        <p:spPr/>
        <p:txBody>
          <a:bodyPr/>
          <a:lstStyle>
            <a:lvl1pPr>
              <a:defRPr>
                <a:solidFill>
                  <a:srgbClr val="00A8D3"/>
                </a:solidFill>
              </a:defRPr>
            </a:lvl1pPr>
          </a:lstStyle>
          <a:p>
            <a:pPr>
              <a:defRPr/>
            </a:pPr>
            <a:fld id="{7EF4D59C-EB3B-471E-B0EB-DB4C51846064}" type="slidenum">
              <a:rPr lang="en-US"/>
              <a:pPr>
                <a:defRPr/>
              </a:pPr>
              <a:t>‹#›</a:t>
            </a:fld>
            <a:endParaRPr lang="en-US" dirty="0"/>
          </a:p>
        </p:txBody>
      </p:sp>
    </p:spTree>
    <p:extLst>
      <p:ext uri="{BB962C8B-B14F-4D97-AF65-F5344CB8AC3E}">
        <p14:creationId xmlns:p14="http://schemas.microsoft.com/office/powerpoint/2010/main" val="79478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ln>
            <a:noFill/>
          </a:ln>
        </p:spPr>
        <p:txBody>
          <a:bodyPr/>
          <a:lstStyle>
            <a:lvl1pPr>
              <a:buClr>
                <a:srgbClr val="00A8D3"/>
              </a:buClr>
              <a:defRPr/>
            </a:lvl1pPr>
            <a:lvl2pPr>
              <a:buClr>
                <a:srgbClr val="00A8D3"/>
              </a:buClr>
              <a:defRPr/>
            </a:lvl2pPr>
            <a:lvl3pPr>
              <a:buClr>
                <a:srgbClr val="00A8D3"/>
              </a:buClr>
              <a:defRPr/>
            </a:lvl3pPr>
            <a:lvl4pPr>
              <a:buClr>
                <a:srgbClr val="00A8D3"/>
              </a:buClr>
              <a:defRPr/>
            </a:lvl4pPr>
            <a:lvl5pPr>
              <a:buClr>
                <a:srgbClr val="00A8D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34C55B-9936-4287-96F8-AC6F3932CF20}"/>
              </a:ext>
            </a:extLst>
          </p:cNvPr>
          <p:cNvSpPr>
            <a:spLocks noGrp="1"/>
          </p:cNvSpPr>
          <p:nvPr>
            <p:ph type="dt" sz="half" idx="10"/>
          </p:nvPr>
        </p:nvSpPr>
        <p:spPr/>
        <p:txBody>
          <a:bodyPr/>
          <a:lstStyle>
            <a:lvl1pPr>
              <a:defRPr/>
            </a:lvl1pPr>
          </a:lstStyle>
          <a:p>
            <a:pPr>
              <a:defRPr/>
            </a:pPr>
            <a:fld id="{266E3B8E-B291-473A-BAFF-385357A2D9CB}" type="datetime1">
              <a:rPr lang="en-GB"/>
              <a:pPr>
                <a:defRPr/>
              </a:pPr>
              <a:t>22/03/2023</a:t>
            </a:fld>
            <a:endParaRPr lang="en-US" dirty="0"/>
          </a:p>
        </p:txBody>
      </p:sp>
      <p:sp>
        <p:nvSpPr>
          <p:cNvPr id="5" name="Footer Placeholder 4">
            <a:extLst>
              <a:ext uri="{FF2B5EF4-FFF2-40B4-BE49-F238E27FC236}">
                <a16:creationId xmlns:a16="http://schemas.microsoft.com/office/drawing/2014/main" id="{14F7347F-D418-4E6B-A342-C86C2CD5970D}"/>
              </a:ext>
            </a:extLst>
          </p:cNvPr>
          <p:cNvSpPr>
            <a:spLocks noGrp="1"/>
          </p:cNvSpPr>
          <p:nvPr>
            <p:ph type="ftr" sz="quarter" idx="11"/>
          </p:nvPr>
        </p:nvSpPr>
        <p:spPr/>
        <p:txBody>
          <a:bodyPr/>
          <a:lstStyle>
            <a:lvl1pPr>
              <a:defRPr/>
            </a:lvl1pPr>
          </a:lstStyle>
          <a:p>
            <a:pPr>
              <a:defRPr/>
            </a:pPr>
            <a:r>
              <a:rPr lang="en-US"/>
              <a:t>hanwell.com</a:t>
            </a:r>
          </a:p>
        </p:txBody>
      </p:sp>
      <p:sp>
        <p:nvSpPr>
          <p:cNvPr id="6" name="Slide Number Placeholder 5">
            <a:extLst>
              <a:ext uri="{FF2B5EF4-FFF2-40B4-BE49-F238E27FC236}">
                <a16:creationId xmlns:a16="http://schemas.microsoft.com/office/drawing/2014/main" id="{778BB02F-334F-43C6-88AF-011297834A66}"/>
              </a:ext>
            </a:extLst>
          </p:cNvPr>
          <p:cNvSpPr>
            <a:spLocks noGrp="1"/>
          </p:cNvSpPr>
          <p:nvPr>
            <p:ph type="sldNum" sz="quarter" idx="12"/>
          </p:nvPr>
        </p:nvSpPr>
        <p:spPr/>
        <p:txBody>
          <a:bodyPr/>
          <a:lstStyle>
            <a:lvl1pPr>
              <a:defRPr>
                <a:solidFill>
                  <a:srgbClr val="00A8D3"/>
                </a:solidFill>
              </a:defRPr>
            </a:lvl1pPr>
          </a:lstStyle>
          <a:p>
            <a:pPr>
              <a:defRPr/>
            </a:pPr>
            <a:fld id="{B73E07A8-97F1-4C80-9CA1-4141BC814A9D}" type="slidenum">
              <a:rPr lang="en-US"/>
              <a:pPr>
                <a:defRPr/>
              </a:pPr>
              <a:t>‹#›</a:t>
            </a:fld>
            <a:endParaRPr lang="en-US" dirty="0"/>
          </a:p>
        </p:txBody>
      </p:sp>
    </p:spTree>
    <p:extLst>
      <p:ext uri="{BB962C8B-B14F-4D97-AF65-F5344CB8AC3E}">
        <p14:creationId xmlns:p14="http://schemas.microsoft.com/office/powerpoint/2010/main" val="567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6C6CA-D798-2345-BD62-C8ECA71B383C}"/>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3" name="Straight Connector 2">
            <a:extLst>
              <a:ext uri="{FF2B5EF4-FFF2-40B4-BE49-F238E27FC236}">
                <a16:creationId xmlns:a16="http://schemas.microsoft.com/office/drawing/2014/main" id="{26296E77-0CA0-F946-9D23-5155C77E4F70}"/>
              </a:ext>
            </a:extLst>
          </p:cNvPr>
          <p:cNvCxnSpPr/>
          <p:nvPr userDrawn="1"/>
        </p:nvCxnSpPr>
        <p:spPr>
          <a:xfrm>
            <a:off x="4689871" y="3781264"/>
            <a:ext cx="2787287" cy="0"/>
          </a:xfrm>
          <a:prstGeom prst="line">
            <a:avLst/>
          </a:prstGeom>
          <a:ln w="60325">
            <a:gradFill flip="none" rotWithShape="1">
              <a:gsLst>
                <a:gs pos="0">
                  <a:srgbClr val="00A1D4"/>
                </a:gs>
                <a:gs pos="100000">
                  <a:srgbClr val="5BC3DF"/>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8176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EFE74-2840-44AC-9434-FBCD12534541}"/>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title style</a:t>
            </a:r>
          </a:p>
        </p:txBody>
      </p:sp>
      <p:sp>
        <p:nvSpPr>
          <p:cNvPr id="1027" name="Text Placeholder 2">
            <a:extLst>
              <a:ext uri="{FF2B5EF4-FFF2-40B4-BE49-F238E27FC236}">
                <a16:creationId xmlns:a16="http://schemas.microsoft.com/office/drawing/2014/main" id="{2F56EC68-19AF-4FCF-96D9-6760B43ED4E4}"/>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6724AD-5654-4D0B-82CE-84CBF84D76E9}"/>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8653FB05-FE22-4BE7-820D-8782A81BA74B}" type="datetime1">
              <a:rPr lang="en-GB"/>
              <a:pPr>
                <a:defRPr/>
              </a:pPr>
              <a:t>22/03/2023</a:t>
            </a:fld>
            <a:endParaRPr lang="en-US" dirty="0"/>
          </a:p>
        </p:txBody>
      </p:sp>
      <p:sp>
        <p:nvSpPr>
          <p:cNvPr id="5" name="Footer Placeholder 4">
            <a:extLst>
              <a:ext uri="{FF2B5EF4-FFF2-40B4-BE49-F238E27FC236}">
                <a16:creationId xmlns:a16="http://schemas.microsoft.com/office/drawing/2014/main" id="{D32D750D-6DCC-4D93-B5AC-6A0EA0DAE437}"/>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00A8D3"/>
                </a:solidFill>
                <a:latin typeface="Calibri" panose="020F0502020204030204" pitchFamily="34" charset="0"/>
                <a:cs typeface="Calibri" panose="020F0502020204030204" pitchFamily="34" charset="0"/>
              </a:defRPr>
            </a:lvl1pPr>
          </a:lstStyle>
          <a:p>
            <a:pPr>
              <a:defRPr/>
            </a:pPr>
            <a:r>
              <a:rPr lang="en-US"/>
              <a:t>hanwell.com</a:t>
            </a:r>
          </a:p>
        </p:txBody>
      </p:sp>
      <p:sp>
        <p:nvSpPr>
          <p:cNvPr id="6" name="Slide Number Placeholder 5">
            <a:extLst>
              <a:ext uri="{FF2B5EF4-FFF2-40B4-BE49-F238E27FC236}">
                <a16:creationId xmlns:a16="http://schemas.microsoft.com/office/drawing/2014/main" id="{83C7354A-3DE3-44A3-80DA-47EC60DB244A}"/>
              </a:ext>
            </a:extLst>
          </p:cNvPr>
          <p:cNvSpPr>
            <a:spLocks noGrp="1"/>
          </p:cNvSpPr>
          <p:nvPr>
            <p:ph type="sldNum" sz="quarter" idx="4"/>
          </p:nvPr>
        </p:nvSpPr>
        <p:spPr>
          <a:xfrm>
            <a:off x="11239500" y="6224588"/>
            <a:ext cx="682625"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bg1"/>
                </a:solidFill>
                <a:latin typeface="Calibri" panose="020F0502020204030204" pitchFamily="34" charset="0"/>
                <a:cs typeface="Calibri" panose="020F0502020204030204" pitchFamily="34" charset="0"/>
              </a:defRPr>
            </a:lvl1pPr>
          </a:lstStyle>
          <a:p>
            <a:pPr>
              <a:defRPr/>
            </a:pPr>
            <a:fld id="{CFCC5E98-2F06-48EF-ABE5-DEBE285F1A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 id="2147483677" r:id="rId6"/>
  </p:sldLayoutIdLst>
  <p:hf hdr="0" dt="0"/>
  <p:txStyles>
    <p:titleStyle>
      <a:lvl1pPr algn="l" defTabSz="457200" rtl="0" eaLnBrk="1" fontAlgn="base" hangingPunct="1">
        <a:spcBef>
          <a:spcPct val="0"/>
        </a:spcBef>
        <a:spcAft>
          <a:spcPct val="0"/>
        </a:spcAft>
        <a:defRPr sz="3600" kern="1200">
          <a:solidFill>
            <a:srgbClr val="00A8D3"/>
          </a:solidFill>
          <a:latin typeface="Calibri" panose="020F0502020204030204" pitchFamily="34" charset="0"/>
          <a:ea typeface="Calibri" panose="020F0502020204030204" pitchFamily="34" charset="0"/>
          <a:cs typeface="Calibri" panose="020F0502020204030204" pitchFamily="34" charset="0"/>
        </a:defRPr>
      </a:lvl1pPr>
      <a:lvl2pPr algn="l" defTabSz="457200" rtl="0" eaLnBrk="1" fontAlgn="base" hangingPunct="1">
        <a:spcBef>
          <a:spcPct val="0"/>
        </a:spcBef>
        <a:spcAft>
          <a:spcPct val="0"/>
        </a:spcAft>
        <a:defRPr sz="3600">
          <a:solidFill>
            <a:srgbClr val="00A8D3"/>
          </a:solidFill>
          <a:latin typeface="Calibri" panose="020F0502020204030204" pitchFamily="34" charset="0"/>
          <a:ea typeface="Calibri" panose="020F0502020204030204" pitchFamily="34" charset="0"/>
          <a:cs typeface="Calibri" panose="020F0502020204030204" pitchFamily="34" charset="0"/>
        </a:defRPr>
      </a:lvl2pPr>
      <a:lvl3pPr algn="l" defTabSz="457200" rtl="0" eaLnBrk="1" fontAlgn="base" hangingPunct="1">
        <a:spcBef>
          <a:spcPct val="0"/>
        </a:spcBef>
        <a:spcAft>
          <a:spcPct val="0"/>
        </a:spcAft>
        <a:defRPr sz="3600">
          <a:solidFill>
            <a:srgbClr val="00A8D3"/>
          </a:solidFill>
          <a:latin typeface="Calibri" panose="020F0502020204030204" pitchFamily="34" charset="0"/>
          <a:ea typeface="Calibri" panose="020F0502020204030204" pitchFamily="34" charset="0"/>
          <a:cs typeface="Calibri" panose="020F0502020204030204" pitchFamily="34" charset="0"/>
        </a:defRPr>
      </a:lvl3pPr>
      <a:lvl4pPr algn="l" defTabSz="457200" rtl="0" eaLnBrk="1" fontAlgn="base" hangingPunct="1">
        <a:spcBef>
          <a:spcPct val="0"/>
        </a:spcBef>
        <a:spcAft>
          <a:spcPct val="0"/>
        </a:spcAft>
        <a:defRPr sz="3600">
          <a:solidFill>
            <a:srgbClr val="00A8D3"/>
          </a:solidFill>
          <a:latin typeface="Calibri" panose="020F0502020204030204" pitchFamily="34" charset="0"/>
          <a:ea typeface="Calibri" panose="020F0502020204030204" pitchFamily="34" charset="0"/>
          <a:cs typeface="Calibri" panose="020F0502020204030204" pitchFamily="34" charset="0"/>
        </a:defRPr>
      </a:lvl4pPr>
      <a:lvl5pPr algn="l" defTabSz="457200" rtl="0" eaLnBrk="1" fontAlgn="base" hangingPunct="1">
        <a:spcBef>
          <a:spcPct val="0"/>
        </a:spcBef>
        <a:spcAft>
          <a:spcPct val="0"/>
        </a:spcAft>
        <a:defRPr sz="3600">
          <a:solidFill>
            <a:srgbClr val="00A8D3"/>
          </a:solidFill>
          <a:latin typeface="Calibri" panose="020F0502020204030204" pitchFamily="34" charset="0"/>
          <a:ea typeface="Calibri" panose="020F0502020204030204" pitchFamily="34" charset="0"/>
          <a:cs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00B0F0"/>
        </a:buClr>
        <a:buSzPct val="80000"/>
        <a:buFont typeface="Wingdings" panose="05000000000000000000" pitchFamily="2" charset="2"/>
        <a:buChar char="§"/>
        <a:defRPr kern="1200">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fontAlgn="base" hangingPunct="1">
        <a:spcBef>
          <a:spcPts val="1000"/>
        </a:spcBef>
        <a:spcAft>
          <a:spcPct val="0"/>
        </a:spcAft>
        <a:buClr>
          <a:srgbClr val="00B0F0"/>
        </a:buClr>
        <a:buSzPct val="80000"/>
        <a:buFont typeface="Wingdings" panose="05000000000000000000" pitchFamily="2" charset="2"/>
        <a:buChar char="§"/>
        <a:defRPr sz="1600" kern="12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fontAlgn="base" hangingPunct="1">
        <a:spcBef>
          <a:spcPts val="1000"/>
        </a:spcBef>
        <a:spcAft>
          <a:spcPct val="0"/>
        </a:spcAft>
        <a:buClr>
          <a:srgbClr val="00B0F0"/>
        </a:buClr>
        <a:buSzPct val="80000"/>
        <a:buFont typeface="Wingdings" panose="05000000000000000000" pitchFamily="2" charset="2"/>
        <a:buChar char="§"/>
        <a:defRPr sz="1400" kern="12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fontAlgn="base" hangingPunct="1">
        <a:spcBef>
          <a:spcPts val="1000"/>
        </a:spcBef>
        <a:spcAft>
          <a:spcPct val="0"/>
        </a:spcAft>
        <a:buClr>
          <a:srgbClr val="00B0F0"/>
        </a:buClr>
        <a:buSzPct val="80000"/>
        <a:buFont typeface="Wingdings" panose="05000000000000000000" pitchFamily="2" charset="2"/>
        <a:buChar char="§"/>
        <a:defRPr sz="1200" kern="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fontAlgn="base" hangingPunct="1">
        <a:spcBef>
          <a:spcPts val="1000"/>
        </a:spcBef>
        <a:spcAft>
          <a:spcPct val="0"/>
        </a:spcAft>
        <a:buClr>
          <a:srgbClr val="00B0F0"/>
        </a:buClr>
        <a:buSzPct val="80000"/>
        <a:buFont typeface="Wingdings" panose="05000000000000000000" pitchFamily="2" charset="2"/>
        <a:buChar char="§"/>
        <a:defRPr sz="1200" kern="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77602DB-D606-4AA0-BDD1-820F5BA4D476}"/>
              </a:ext>
            </a:extLst>
          </p:cNvPr>
          <p:cNvSpPr>
            <a:spLocks noGrp="1" noChangeArrowheads="1"/>
          </p:cNvSpPr>
          <p:nvPr>
            <p:ph type="ctrTitle"/>
          </p:nvPr>
        </p:nvSpPr>
        <p:spPr>
          <a:xfrm>
            <a:off x="848448" y="2405063"/>
            <a:ext cx="9297038" cy="1646237"/>
          </a:xfrm>
        </p:spPr>
        <p:txBody>
          <a:bodyPr/>
          <a:lstStyle/>
          <a:p>
            <a:r>
              <a:rPr lang="en-US" sz="3600" dirty="0"/>
              <a:t>Oxygen Depletion Alarm &amp; Monitoring </a:t>
            </a:r>
          </a:p>
        </p:txBody>
      </p:sp>
      <p:sp>
        <p:nvSpPr>
          <p:cNvPr id="3" name="Subtitle 2">
            <a:extLst>
              <a:ext uri="{FF2B5EF4-FFF2-40B4-BE49-F238E27FC236}">
                <a16:creationId xmlns:a16="http://schemas.microsoft.com/office/drawing/2014/main" id="{8E7DBCBE-93A4-8B48-97D9-CFF77CACEE2C}"/>
              </a:ext>
            </a:extLst>
          </p:cNvPr>
          <p:cNvSpPr>
            <a:spLocks noGrp="1"/>
          </p:cNvSpPr>
          <p:nvPr>
            <p:ph type="subTitle" idx="1"/>
          </p:nvPr>
        </p:nvSpPr>
        <p:spPr>
          <a:xfrm>
            <a:off x="1506538" y="4051300"/>
            <a:ext cx="7767637" cy="1096963"/>
          </a:xfrm>
        </p:spPr>
        <p:txBody>
          <a:bodyPr rtlCol="0">
            <a:normAutofit/>
          </a:bodyPr>
          <a:lstStyle/>
          <a:p>
            <a:r>
              <a:rPr lang="en-US" dirty="0"/>
              <a:t>Products for the Pharmaceutical Industry</a:t>
            </a:r>
          </a:p>
        </p:txBody>
      </p:sp>
      <p:sp>
        <p:nvSpPr>
          <p:cNvPr id="7172" name="Slide Number Placeholder 4">
            <a:extLst>
              <a:ext uri="{FF2B5EF4-FFF2-40B4-BE49-F238E27FC236}">
                <a16:creationId xmlns:a16="http://schemas.microsoft.com/office/drawing/2014/main" id="{A184B13D-E4E3-4412-9C2B-780978750F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A71A52F1-8EFD-474F-9FA6-97E54F92AFC2}" type="slidenum">
              <a:rPr lang="en-US" altLang="en-US" smtClean="0">
                <a:solidFill>
                  <a:schemeClr val="bg1"/>
                </a:solidFill>
              </a:rPr>
              <a:pPr fontAlgn="base">
                <a:spcBef>
                  <a:spcPct val="0"/>
                </a:spcBef>
                <a:spcAft>
                  <a:spcPct val="0"/>
                </a:spcAft>
                <a:buClrTx/>
                <a:buSzTx/>
                <a:buFontTx/>
                <a:buNone/>
              </a:pPr>
              <a:t>1</a:t>
            </a:fld>
            <a:endParaRPr lang="en-US" altLang="en-US">
              <a:solidFill>
                <a:schemeClr val="bg1"/>
              </a:solidFill>
            </a:endParaRPr>
          </a:p>
        </p:txBody>
      </p:sp>
      <p:sp>
        <p:nvSpPr>
          <p:cNvPr id="7173" name="Footer Placeholder 5">
            <a:extLst>
              <a:ext uri="{FF2B5EF4-FFF2-40B4-BE49-F238E27FC236}">
                <a16:creationId xmlns:a16="http://schemas.microsoft.com/office/drawing/2014/main" id="{F186B1A0-3791-4027-986E-F04C4B5A2DB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a:solidFill>
                  <a:srgbClr val="00A8D3"/>
                </a:solidFill>
              </a:rPr>
              <a:t>hanwell.com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34738"/>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IceSpy Analogue Transmitter</a:t>
            </a:r>
            <a:br>
              <a:rPr lang="en-US" sz="1600" dirty="0"/>
            </a:br>
            <a:endParaRPr lang="en-US" sz="1600" dirty="0"/>
          </a:p>
          <a:p>
            <a:pPr>
              <a:spcBef>
                <a:spcPts val="0"/>
              </a:spcBef>
            </a:pPr>
            <a:r>
              <a:rPr lang="en-US" sz="1600" dirty="0"/>
              <a:t>Wireless interface to central monitoring system</a:t>
            </a:r>
            <a:br>
              <a:rPr lang="en-US" sz="1600" dirty="0"/>
            </a:br>
            <a:endParaRPr lang="en-US" sz="1600" dirty="0"/>
          </a:p>
          <a:p>
            <a:pPr>
              <a:spcBef>
                <a:spcPts val="0"/>
              </a:spcBef>
            </a:pPr>
            <a:r>
              <a:rPr lang="en-US" sz="1600" dirty="0"/>
              <a:t>2 x 4-20mA inputs</a:t>
            </a:r>
            <a:br>
              <a:rPr lang="en-US" sz="1600" dirty="0"/>
            </a:br>
            <a:endParaRPr lang="en-US" sz="1600" dirty="0"/>
          </a:p>
          <a:p>
            <a:pPr>
              <a:spcBef>
                <a:spcPts val="0"/>
              </a:spcBef>
            </a:pPr>
            <a:r>
              <a:rPr lang="en-US" sz="1600" dirty="0"/>
              <a:t>Battery power</a:t>
            </a:r>
            <a:br>
              <a:rPr lang="en-US" sz="1600" dirty="0"/>
            </a:br>
            <a:endParaRPr lang="en-US" sz="1600" dirty="0"/>
          </a:p>
          <a:p>
            <a:pPr>
              <a:spcBef>
                <a:spcPts val="0"/>
              </a:spcBef>
            </a:pPr>
            <a:endParaRPr lang="en-US" sz="1600" dirty="0"/>
          </a:p>
          <a:p>
            <a:pPr marL="0" indent="0">
              <a:spcBef>
                <a:spcPts val="0"/>
              </a:spcBef>
              <a:buNone/>
            </a:pPr>
            <a:endParaRPr lang="en-US" sz="1600" dirty="0">
              <a:solidFill>
                <a:schemeClr val="bg2">
                  <a:lumMod val="50000"/>
                </a:schemeClr>
              </a:solidFill>
            </a:endParaRP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10</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3502939112"/>
              </p:ext>
            </p:extLst>
          </p:nvPr>
        </p:nvGraphicFramePr>
        <p:xfrm>
          <a:off x="802760" y="4779691"/>
          <a:ext cx="3967203" cy="736600"/>
        </p:xfrm>
        <a:graphic>
          <a:graphicData uri="http://schemas.openxmlformats.org/drawingml/2006/table">
            <a:tbl>
              <a:tblPr firstRow="1" bandRow="1">
                <a:tableStyleId>{69012ECD-51FC-41F1-AA8D-1B2483CD663E}</a:tableStyleId>
              </a:tblPr>
              <a:tblGrid>
                <a:gridCol w="2194964">
                  <a:extLst>
                    <a:ext uri="{9D8B030D-6E8A-4147-A177-3AD203B41FA5}">
                      <a16:colId xmlns:a16="http://schemas.microsoft.com/office/drawing/2014/main" val="510319382"/>
                    </a:ext>
                  </a:extLst>
                </a:gridCol>
                <a:gridCol w="1772239">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Analogue Transmitter</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IN-MA001</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pic>
        <p:nvPicPr>
          <p:cNvPr id="2" name="Picture 1">
            <a:extLst>
              <a:ext uri="{FF2B5EF4-FFF2-40B4-BE49-F238E27FC236}">
                <a16:creationId xmlns:a16="http://schemas.microsoft.com/office/drawing/2014/main" id="{594953CA-8F86-7F66-5A21-D9C251860829}"/>
              </a:ext>
            </a:extLst>
          </p:cNvPr>
          <p:cNvPicPr>
            <a:picLocks noChangeAspect="1"/>
          </p:cNvPicPr>
          <p:nvPr/>
        </p:nvPicPr>
        <p:blipFill>
          <a:blip r:embed="rId2"/>
          <a:stretch>
            <a:fillRect/>
          </a:stretch>
        </p:blipFill>
        <p:spPr>
          <a:xfrm>
            <a:off x="6566960" y="1475431"/>
            <a:ext cx="3043765" cy="4587232"/>
          </a:xfrm>
          <a:prstGeom prst="rect">
            <a:avLst/>
          </a:prstGeom>
        </p:spPr>
      </p:pic>
    </p:spTree>
    <p:extLst>
      <p:ext uri="{BB962C8B-B14F-4D97-AF65-F5344CB8AC3E}">
        <p14:creationId xmlns:p14="http://schemas.microsoft.com/office/powerpoint/2010/main" val="173049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p:txBody>
          <a:bodyPr/>
          <a:lstStyle/>
          <a:p>
            <a:r>
              <a:rPr lang="en-US" dirty="0"/>
              <a:t>Oxygen &amp; CO2 Alarm &amp; Monitoring</a:t>
            </a:r>
            <a:endParaRPr lang="en-US" altLang="en-US"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11</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sp>
        <p:nvSpPr>
          <p:cNvPr id="15" name="Content Placeholder 2">
            <a:extLst>
              <a:ext uri="{FF2B5EF4-FFF2-40B4-BE49-F238E27FC236}">
                <a16:creationId xmlns:a16="http://schemas.microsoft.com/office/drawing/2014/main" id="{E91E33A1-93CB-4782-8AEB-DF32A6DA4B42}"/>
              </a:ext>
            </a:extLst>
          </p:cNvPr>
          <p:cNvSpPr>
            <a:spLocks noGrp="1" noChangeArrowheads="1"/>
          </p:cNvSpPr>
          <p:nvPr>
            <p:ph idx="1"/>
          </p:nvPr>
        </p:nvSpPr>
        <p:spPr>
          <a:xfrm>
            <a:off x="677862" y="1427716"/>
            <a:ext cx="9761537" cy="4060825"/>
          </a:xfrm>
        </p:spPr>
        <p:txBody>
          <a:bodyPr/>
          <a:lstStyle/>
          <a:p>
            <a:pPr marL="0" indent="0" eaLnBrk="1" hangingPunct="1">
              <a:spcBef>
                <a:spcPct val="0"/>
              </a:spcBef>
              <a:buFont typeface="Wingdings" panose="05000000000000000000" pitchFamily="2" charset="2"/>
              <a:buNone/>
            </a:pPr>
            <a:r>
              <a:rPr lang="en-GB" sz="1600" b="1" dirty="0">
                <a:solidFill>
                  <a:srgbClr val="7F7F7F"/>
                </a:solidFill>
              </a:rPr>
              <a:t>Typical Layout</a:t>
            </a:r>
            <a:br>
              <a:rPr lang="en-GB" sz="1600" dirty="0"/>
            </a:br>
            <a:endParaRPr lang="en-GB" sz="1600" dirty="0"/>
          </a:p>
        </p:txBody>
      </p:sp>
      <p:grpSp>
        <p:nvGrpSpPr>
          <p:cNvPr id="36" name="Group 35">
            <a:extLst>
              <a:ext uri="{FF2B5EF4-FFF2-40B4-BE49-F238E27FC236}">
                <a16:creationId xmlns:a16="http://schemas.microsoft.com/office/drawing/2014/main" id="{9DB50322-5FF1-4F31-8AFA-45B6D0CA468D}"/>
              </a:ext>
            </a:extLst>
          </p:cNvPr>
          <p:cNvGrpSpPr/>
          <p:nvPr/>
        </p:nvGrpSpPr>
        <p:grpSpPr>
          <a:xfrm>
            <a:off x="6173671" y="1831138"/>
            <a:ext cx="2784345" cy="2003367"/>
            <a:chOff x="6752730" y="1496456"/>
            <a:chExt cx="2784345" cy="2003367"/>
          </a:xfrm>
          <a:solidFill>
            <a:schemeClr val="bg1"/>
          </a:solidFill>
        </p:grpSpPr>
        <p:sp>
          <p:nvSpPr>
            <p:cNvPr id="13" name="Rectangle: Rounded Corners 12">
              <a:extLst>
                <a:ext uri="{FF2B5EF4-FFF2-40B4-BE49-F238E27FC236}">
                  <a16:creationId xmlns:a16="http://schemas.microsoft.com/office/drawing/2014/main" id="{41CA50F9-C904-44A1-8227-8A198A2EBF83}"/>
                </a:ext>
              </a:extLst>
            </p:cNvPr>
            <p:cNvSpPr/>
            <p:nvPr/>
          </p:nvSpPr>
          <p:spPr>
            <a:xfrm>
              <a:off x="6752730" y="1496456"/>
              <a:ext cx="2784345" cy="200336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GB" sz="1000" dirty="0">
                  <a:solidFill>
                    <a:schemeClr val="tx1"/>
                  </a:solidFill>
                </a:rPr>
                <a:t>Incubator Room</a:t>
              </a:r>
            </a:p>
          </p:txBody>
        </p:sp>
        <p:sp>
          <p:nvSpPr>
            <p:cNvPr id="31" name="Rectangle 30">
              <a:extLst>
                <a:ext uri="{FF2B5EF4-FFF2-40B4-BE49-F238E27FC236}">
                  <a16:creationId xmlns:a16="http://schemas.microsoft.com/office/drawing/2014/main" id="{E45475AD-3071-4A4E-952F-45646AFD1833}"/>
                </a:ext>
              </a:extLst>
            </p:cNvPr>
            <p:cNvSpPr/>
            <p:nvPr/>
          </p:nvSpPr>
          <p:spPr>
            <a:xfrm>
              <a:off x="8846515" y="2847718"/>
              <a:ext cx="180000" cy="360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42825F87-EF61-411B-BF00-3E856B6A5948}"/>
              </a:ext>
            </a:extLst>
          </p:cNvPr>
          <p:cNvGrpSpPr/>
          <p:nvPr/>
        </p:nvGrpSpPr>
        <p:grpSpPr>
          <a:xfrm>
            <a:off x="9197924" y="1838668"/>
            <a:ext cx="2784345" cy="2003367"/>
            <a:chOff x="6752730" y="1496456"/>
            <a:chExt cx="2784345" cy="2003367"/>
          </a:xfrm>
          <a:solidFill>
            <a:schemeClr val="bg1"/>
          </a:solidFill>
        </p:grpSpPr>
        <p:sp>
          <p:nvSpPr>
            <p:cNvPr id="87" name="Rectangle: Rounded Corners 86">
              <a:extLst>
                <a:ext uri="{FF2B5EF4-FFF2-40B4-BE49-F238E27FC236}">
                  <a16:creationId xmlns:a16="http://schemas.microsoft.com/office/drawing/2014/main" id="{DE280069-9F74-415C-9052-6E69932ADF24}"/>
                </a:ext>
              </a:extLst>
            </p:cNvPr>
            <p:cNvSpPr/>
            <p:nvPr/>
          </p:nvSpPr>
          <p:spPr>
            <a:xfrm>
              <a:off x="6752730" y="1496456"/>
              <a:ext cx="2784345" cy="200336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GB" sz="1000" dirty="0">
                  <a:solidFill>
                    <a:schemeClr val="tx1"/>
                  </a:solidFill>
                </a:rPr>
                <a:t>Incubator Room</a:t>
              </a:r>
            </a:p>
          </p:txBody>
        </p:sp>
        <p:sp>
          <p:nvSpPr>
            <p:cNvPr id="81" name="Rectangle 80">
              <a:extLst>
                <a:ext uri="{FF2B5EF4-FFF2-40B4-BE49-F238E27FC236}">
                  <a16:creationId xmlns:a16="http://schemas.microsoft.com/office/drawing/2014/main" id="{8817C5BE-54AA-4FAD-AF8B-E0FF6DF396A3}"/>
                </a:ext>
              </a:extLst>
            </p:cNvPr>
            <p:cNvSpPr/>
            <p:nvPr/>
          </p:nvSpPr>
          <p:spPr>
            <a:xfrm>
              <a:off x="8850817" y="2840188"/>
              <a:ext cx="180000" cy="360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9" name="Group 88">
            <a:extLst>
              <a:ext uri="{FF2B5EF4-FFF2-40B4-BE49-F238E27FC236}">
                <a16:creationId xmlns:a16="http://schemas.microsoft.com/office/drawing/2014/main" id="{73383625-2E0C-4B20-A284-2C32F5A251B7}"/>
              </a:ext>
            </a:extLst>
          </p:cNvPr>
          <p:cNvGrpSpPr/>
          <p:nvPr/>
        </p:nvGrpSpPr>
        <p:grpSpPr>
          <a:xfrm>
            <a:off x="3159715" y="1833046"/>
            <a:ext cx="2784345" cy="2003367"/>
            <a:chOff x="6752730" y="1496456"/>
            <a:chExt cx="2784345" cy="2003367"/>
          </a:xfrm>
          <a:solidFill>
            <a:schemeClr val="bg1"/>
          </a:solidFill>
        </p:grpSpPr>
        <p:sp>
          <p:nvSpPr>
            <p:cNvPr id="104" name="Rectangle: Rounded Corners 103">
              <a:extLst>
                <a:ext uri="{FF2B5EF4-FFF2-40B4-BE49-F238E27FC236}">
                  <a16:creationId xmlns:a16="http://schemas.microsoft.com/office/drawing/2014/main" id="{593AB1ED-3C8C-41DE-896F-6F83388F54B3}"/>
                </a:ext>
              </a:extLst>
            </p:cNvPr>
            <p:cNvSpPr/>
            <p:nvPr/>
          </p:nvSpPr>
          <p:spPr>
            <a:xfrm>
              <a:off x="6752730" y="1496456"/>
              <a:ext cx="2784345" cy="200336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GB" sz="1000" dirty="0">
                  <a:solidFill>
                    <a:schemeClr val="tx1"/>
                  </a:solidFill>
                </a:rPr>
                <a:t>Cryogenic Room</a:t>
              </a:r>
            </a:p>
          </p:txBody>
        </p:sp>
        <p:sp>
          <p:nvSpPr>
            <p:cNvPr id="98" name="Rectangle 97">
              <a:extLst>
                <a:ext uri="{FF2B5EF4-FFF2-40B4-BE49-F238E27FC236}">
                  <a16:creationId xmlns:a16="http://schemas.microsoft.com/office/drawing/2014/main" id="{91D562E2-AB78-45E6-AAAC-853329003CF2}"/>
                </a:ext>
              </a:extLst>
            </p:cNvPr>
            <p:cNvSpPr/>
            <p:nvPr/>
          </p:nvSpPr>
          <p:spPr>
            <a:xfrm>
              <a:off x="8842162" y="2845810"/>
              <a:ext cx="180000"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0A5E9A8D-1A7E-4C67-8D1B-AAE7CEA0A740}"/>
              </a:ext>
            </a:extLst>
          </p:cNvPr>
          <p:cNvGrpSpPr/>
          <p:nvPr/>
        </p:nvGrpSpPr>
        <p:grpSpPr>
          <a:xfrm>
            <a:off x="164960" y="1833045"/>
            <a:ext cx="2784345" cy="2003367"/>
            <a:chOff x="6752730" y="1496456"/>
            <a:chExt cx="2784345" cy="2003367"/>
          </a:xfrm>
        </p:grpSpPr>
        <p:sp>
          <p:nvSpPr>
            <p:cNvPr id="121" name="Rectangle: Rounded Corners 120">
              <a:extLst>
                <a:ext uri="{FF2B5EF4-FFF2-40B4-BE49-F238E27FC236}">
                  <a16:creationId xmlns:a16="http://schemas.microsoft.com/office/drawing/2014/main" id="{A5AFF95A-8AB3-420E-8482-7B50138A5672}"/>
                </a:ext>
              </a:extLst>
            </p:cNvPr>
            <p:cNvSpPr/>
            <p:nvPr/>
          </p:nvSpPr>
          <p:spPr>
            <a:xfrm>
              <a:off x="6752730" y="1496456"/>
              <a:ext cx="2784345" cy="2003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GB" sz="1000" dirty="0">
                  <a:solidFill>
                    <a:schemeClr val="tx1"/>
                  </a:solidFill>
                </a:rPr>
                <a:t>Cryogenic Room</a:t>
              </a:r>
            </a:p>
          </p:txBody>
        </p:sp>
        <p:sp>
          <p:nvSpPr>
            <p:cNvPr id="115" name="Rectangle 114">
              <a:extLst>
                <a:ext uri="{FF2B5EF4-FFF2-40B4-BE49-F238E27FC236}">
                  <a16:creationId xmlns:a16="http://schemas.microsoft.com/office/drawing/2014/main" id="{86B5E8BE-E515-49A3-8EE8-A9E243A7876E}"/>
                </a:ext>
              </a:extLst>
            </p:cNvPr>
            <p:cNvSpPr/>
            <p:nvPr/>
          </p:nvSpPr>
          <p:spPr>
            <a:xfrm>
              <a:off x="8832665" y="2842211"/>
              <a:ext cx="180000"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5" name="TextBox 154">
            <a:extLst>
              <a:ext uri="{FF2B5EF4-FFF2-40B4-BE49-F238E27FC236}">
                <a16:creationId xmlns:a16="http://schemas.microsoft.com/office/drawing/2014/main" id="{523BFAE4-D32F-42F6-97EC-FA7A07490251}"/>
              </a:ext>
            </a:extLst>
          </p:cNvPr>
          <p:cNvSpPr txBox="1"/>
          <p:nvPr/>
        </p:nvSpPr>
        <p:spPr>
          <a:xfrm>
            <a:off x="5696652" y="5023577"/>
            <a:ext cx="755335" cy="369332"/>
          </a:xfrm>
          <a:prstGeom prst="rect">
            <a:avLst/>
          </a:prstGeom>
          <a:noFill/>
        </p:spPr>
        <p:txBody>
          <a:bodyPr wrap="none" rtlCol="0">
            <a:spAutoFit/>
          </a:bodyPr>
          <a:lstStyle/>
          <a:p>
            <a:pPr algn="ctr"/>
            <a:r>
              <a:rPr lang="en-GB" sz="900" dirty="0"/>
              <a:t>Network</a:t>
            </a:r>
          </a:p>
          <a:p>
            <a:r>
              <a:rPr lang="en-GB" sz="900" dirty="0"/>
              <a:t>connection</a:t>
            </a:r>
          </a:p>
        </p:txBody>
      </p:sp>
      <p:cxnSp>
        <p:nvCxnSpPr>
          <p:cNvPr id="48" name="Straight Connector 47">
            <a:extLst>
              <a:ext uri="{FF2B5EF4-FFF2-40B4-BE49-F238E27FC236}">
                <a16:creationId xmlns:a16="http://schemas.microsoft.com/office/drawing/2014/main" id="{5478CA9F-446F-4D2E-B871-8B15D702890C}"/>
              </a:ext>
            </a:extLst>
          </p:cNvPr>
          <p:cNvCxnSpPr>
            <a:cxnSpLocks/>
          </p:cNvCxnSpPr>
          <p:nvPr/>
        </p:nvCxnSpPr>
        <p:spPr>
          <a:xfrm>
            <a:off x="2302849" y="4188248"/>
            <a:ext cx="9041859" cy="1479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3DE86139-F282-4DB8-9541-A06555ECA0B1}"/>
              </a:ext>
            </a:extLst>
          </p:cNvPr>
          <p:cNvCxnSpPr>
            <a:cxnSpLocks/>
          </p:cNvCxnSpPr>
          <p:nvPr/>
        </p:nvCxnSpPr>
        <p:spPr>
          <a:xfrm>
            <a:off x="2302849" y="3554317"/>
            <a:ext cx="0" cy="62785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7" name="Straight Connector 176">
            <a:extLst>
              <a:ext uri="{FF2B5EF4-FFF2-40B4-BE49-F238E27FC236}">
                <a16:creationId xmlns:a16="http://schemas.microsoft.com/office/drawing/2014/main" id="{66A6A164-4A6D-43A0-83B5-AD6B462A3550}"/>
              </a:ext>
            </a:extLst>
          </p:cNvPr>
          <p:cNvCxnSpPr>
            <a:cxnSpLocks/>
          </p:cNvCxnSpPr>
          <p:nvPr/>
        </p:nvCxnSpPr>
        <p:spPr>
          <a:xfrm>
            <a:off x="5314073" y="3557419"/>
            <a:ext cx="0" cy="62785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8" name="Straight Connector 177">
            <a:extLst>
              <a:ext uri="{FF2B5EF4-FFF2-40B4-BE49-F238E27FC236}">
                <a16:creationId xmlns:a16="http://schemas.microsoft.com/office/drawing/2014/main" id="{B298A9F2-0002-4F9F-9091-594C143E6775}"/>
              </a:ext>
            </a:extLst>
          </p:cNvPr>
          <p:cNvCxnSpPr>
            <a:cxnSpLocks/>
          </p:cNvCxnSpPr>
          <p:nvPr/>
        </p:nvCxnSpPr>
        <p:spPr>
          <a:xfrm>
            <a:off x="8321081" y="3554317"/>
            <a:ext cx="0" cy="62785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9" name="Straight Connector 178">
            <a:extLst>
              <a:ext uri="{FF2B5EF4-FFF2-40B4-BE49-F238E27FC236}">
                <a16:creationId xmlns:a16="http://schemas.microsoft.com/office/drawing/2014/main" id="{2708FAD0-C585-4305-A274-94DC7F0D8187}"/>
              </a:ext>
            </a:extLst>
          </p:cNvPr>
          <p:cNvCxnSpPr>
            <a:cxnSpLocks/>
          </p:cNvCxnSpPr>
          <p:nvPr/>
        </p:nvCxnSpPr>
        <p:spPr>
          <a:xfrm>
            <a:off x="11337882" y="3560394"/>
            <a:ext cx="0" cy="62785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Rounded Corners 1">
            <a:extLst>
              <a:ext uri="{FF2B5EF4-FFF2-40B4-BE49-F238E27FC236}">
                <a16:creationId xmlns:a16="http://schemas.microsoft.com/office/drawing/2014/main" id="{716553A3-D671-47F3-B6B1-567D860E97C1}"/>
              </a:ext>
            </a:extLst>
          </p:cNvPr>
          <p:cNvSpPr/>
          <p:nvPr/>
        </p:nvSpPr>
        <p:spPr>
          <a:xfrm>
            <a:off x="3340150" y="4437561"/>
            <a:ext cx="7270650" cy="2012962"/>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000" dirty="0">
                <a:solidFill>
                  <a:schemeClr val="tx1"/>
                </a:solidFill>
              </a:rPr>
              <a:t>Safe Area</a:t>
            </a:r>
          </a:p>
        </p:txBody>
      </p:sp>
      <p:sp>
        <p:nvSpPr>
          <p:cNvPr id="184" name="Action Button: Blank 183">
            <a:hlinkClick r:id="" action="ppaction://noaction" highlightClick="1"/>
            <a:extLst>
              <a:ext uri="{FF2B5EF4-FFF2-40B4-BE49-F238E27FC236}">
                <a16:creationId xmlns:a16="http://schemas.microsoft.com/office/drawing/2014/main" id="{4A80FF32-234D-4077-AAAF-C36DB0D72D78}"/>
              </a:ext>
            </a:extLst>
          </p:cNvPr>
          <p:cNvSpPr/>
          <p:nvPr/>
        </p:nvSpPr>
        <p:spPr>
          <a:xfrm>
            <a:off x="491992" y="4458495"/>
            <a:ext cx="2302935" cy="1583529"/>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050" dirty="0">
                <a:solidFill>
                  <a:schemeClr val="tx1"/>
                </a:solidFill>
              </a:rPr>
              <a:t>Key</a:t>
            </a:r>
          </a:p>
        </p:txBody>
      </p:sp>
      <p:sp>
        <p:nvSpPr>
          <p:cNvPr id="193" name="TextBox 192">
            <a:extLst>
              <a:ext uri="{FF2B5EF4-FFF2-40B4-BE49-F238E27FC236}">
                <a16:creationId xmlns:a16="http://schemas.microsoft.com/office/drawing/2014/main" id="{CE0BBB30-F0B0-4888-A50B-58CBD5F136AB}"/>
              </a:ext>
            </a:extLst>
          </p:cNvPr>
          <p:cNvSpPr txBox="1"/>
          <p:nvPr/>
        </p:nvSpPr>
        <p:spPr>
          <a:xfrm>
            <a:off x="1089024" y="4568439"/>
            <a:ext cx="739305" cy="246221"/>
          </a:xfrm>
          <a:prstGeom prst="rect">
            <a:avLst/>
          </a:prstGeom>
          <a:noFill/>
        </p:spPr>
        <p:txBody>
          <a:bodyPr wrap="none" rtlCol="0">
            <a:spAutoFit/>
          </a:bodyPr>
          <a:lstStyle/>
          <a:p>
            <a:r>
              <a:rPr lang="en-GB" sz="1000" dirty="0"/>
              <a:t>O2 sensor</a:t>
            </a:r>
          </a:p>
        </p:txBody>
      </p:sp>
      <p:sp>
        <p:nvSpPr>
          <p:cNvPr id="234" name="TextBox 233">
            <a:extLst>
              <a:ext uri="{FF2B5EF4-FFF2-40B4-BE49-F238E27FC236}">
                <a16:creationId xmlns:a16="http://schemas.microsoft.com/office/drawing/2014/main" id="{A0C1A553-B21F-4D30-A87E-FC017B4E9F08}"/>
              </a:ext>
            </a:extLst>
          </p:cNvPr>
          <p:cNvSpPr txBox="1"/>
          <p:nvPr/>
        </p:nvSpPr>
        <p:spPr>
          <a:xfrm>
            <a:off x="1089833" y="4854226"/>
            <a:ext cx="816249" cy="246221"/>
          </a:xfrm>
          <a:prstGeom prst="rect">
            <a:avLst/>
          </a:prstGeom>
          <a:noFill/>
        </p:spPr>
        <p:txBody>
          <a:bodyPr wrap="none" rtlCol="0">
            <a:spAutoFit/>
          </a:bodyPr>
          <a:lstStyle/>
          <a:p>
            <a:r>
              <a:rPr lang="en-GB" sz="1000" dirty="0"/>
              <a:t>CO2 sensor</a:t>
            </a:r>
          </a:p>
        </p:txBody>
      </p:sp>
      <p:sp>
        <p:nvSpPr>
          <p:cNvPr id="242" name="TextBox 241">
            <a:extLst>
              <a:ext uri="{FF2B5EF4-FFF2-40B4-BE49-F238E27FC236}">
                <a16:creationId xmlns:a16="http://schemas.microsoft.com/office/drawing/2014/main" id="{FEAB57FD-1710-4F88-B957-E1D41E99847D}"/>
              </a:ext>
            </a:extLst>
          </p:cNvPr>
          <p:cNvSpPr txBox="1"/>
          <p:nvPr/>
        </p:nvSpPr>
        <p:spPr>
          <a:xfrm>
            <a:off x="1087194" y="5154806"/>
            <a:ext cx="1061509" cy="246221"/>
          </a:xfrm>
          <a:prstGeom prst="rect">
            <a:avLst/>
          </a:prstGeom>
          <a:noFill/>
        </p:spPr>
        <p:txBody>
          <a:bodyPr wrap="none" rtlCol="0">
            <a:spAutoFit/>
          </a:bodyPr>
          <a:lstStyle/>
          <a:p>
            <a:r>
              <a:rPr lang="en-GB" sz="1000" dirty="0"/>
              <a:t>Alarm repeater</a:t>
            </a:r>
          </a:p>
        </p:txBody>
      </p:sp>
      <p:sp>
        <p:nvSpPr>
          <p:cNvPr id="245" name="TextBox 244">
            <a:extLst>
              <a:ext uri="{FF2B5EF4-FFF2-40B4-BE49-F238E27FC236}">
                <a16:creationId xmlns:a16="http://schemas.microsoft.com/office/drawing/2014/main" id="{DF3712B7-EF95-47E3-9861-6D2A89E8E4E5}"/>
              </a:ext>
            </a:extLst>
          </p:cNvPr>
          <p:cNvSpPr txBox="1"/>
          <p:nvPr/>
        </p:nvSpPr>
        <p:spPr>
          <a:xfrm>
            <a:off x="1080420" y="5439659"/>
            <a:ext cx="1309974" cy="246221"/>
          </a:xfrm>
          <a:prstGeom prst="rect">
            <a:avLst/>
          </a:prstGeom>
          <a:noFill/>
        </p:spPr>
        <p:txBody>
          <a:bodyPr wrap="none" rtlCol="0">
            <a:spAutoFit/>
          </a:bodyPr>
          <a:lstStyle/>
          <a:p>
            <a:r>
              <a:rPr lang="en-GB" sz="1000" dirty="0"/>
              <a:t>Display control unit</a:t>
            </a:r>
          </a:p>
        </p:txBody>
      </p:sp>
      <p:pic>
        <p:nvPicPr>
          <p:cNvPr id="5" name="Picture 4">
            <a:extLst>
              <a:ext uri="{FF2B5EF4-FFF2-40B4-BE49-F238E27FC236}">
                <a16:creationId xmlns:a16="http://schemas.microsoft.com/office/drawing/2014/main" id="{05E2C641-21CD-4FBC-9FEA-1D1748B059D8}"/>
              </a:ext>
            </a:extLst>
          </p:cNvPr>
          <p:cNvPicPr>
            <a:picLocks noChangeAspect="1"/>
          </p:cNvPicPr>
          <p:nvPr/>
        </p:nvPicPr>
        <p:blipFill>
          <a:blip r:embed="rId2"/>
          <a:srcRect/>
          <a:stretch/>
        </p:blipFill>
        <p:spPr>
          <a:xfrm>
            <a:off x="3286572" y="2285418"/>
            <a:ext cx="601014" cy="601014"/>
          </a:xfrm>
          <a:prstGeom prst="rect">
            <a:avLst/>
          </a:prstGeom>
        </p:spPr>
      </p:pic>
      <p:pic>
        <p:nvPicPr>
          <p:cNvPr id="8" name="Picture 7" descr="A picture containing indoor, oven, microwave, open&#10;&#10;Description automatically generated">
            <a:extLst>
              <a:ext uri="{FF2B5EF4-FFF2-40B4-BE49-F238E27FC236}">
                <a16:creationId xmlns:a16="http://schemas.microsoft.com/office/drawing/2014/main" id="{3BF4C1BE-DA51-4CA4-99C3-06E5E647F1C0}"/>
              </a:ext>
            </a:extLst>
          </p:cNvPr>
          <p:cNvPicPr>
            <a:picLocks noChangeAspect="1"/>
          </p:cNvPicPr>
          <p:nvPr/>
        </p:nvPicPr>
        <p:blipFill>
          <a:blip r:embed="rId3"/>
          <a:stretch>
            <a:fillRect/>
          </a:stretch>
        </p:blipFill>
        <p:spPr>
          <a:xfrm>
            <a:off x="6276383" y="1932855"/>
            <a:ext cx="1428750" cy="1428750"/>
          </a:xfrm>
          <a:prstGeom prst="rect">
            <a:avLst/>
          </a:prstGeom>
        </p:spPr>
      </p:pic>
      <p:pic>
        <p:nvPicPr>
          <p:cNvPr id="146" name="Picture 145" descr="A picture containing indoor, oven, microwave, open&#10;&#10;Description automatically generated">
            <a:extLst>
              <a:ext uri="{FF2B5EF4-FFF2-40B4-BE49-F238E27FC236}">
                <a16:creationId xmlns:a16="http://schemas.microsoft.com/office/drawing/2014/main" id="{88DDD5BC-67F5-45C3-BCB1-E5496442220E}"/>
              </a:ext>
            </a:extLst>
          </p:cNvPr>
          <p:cNvPicPr>
            <a:picLocks noChangeAspect="1"/>
          </p:cNvPicPr>
          <p:nvPr/>
        </p:nvPicPr>
        <p:blipFill>
          <a:blip r:embed="rId3"/>
          <a:stretch>
            <a:fillRect/>
          </a:stretch>
        </p:blipFill>
        <p:spPr>
          <a:xfrm>
            <a:off x="9332811" y="1928601"/>
            <a:ext cx="1428750" cy="1428750"/>
          </a:xfrm>
          <a:prstGeom prst="rect">
            <a:avLst/>
          </a:prstGeom>
        </p:spPr>
      </p:pic>
      <p:pic>
        <p:nvPicPr>
          <p:cNvPr id="147" name="Picture 146">
            <a:extLst>
              <a:ext uri="{FF2B5EF4-FFF2-40B4-BE49-F238E27FC236}">
                <a16:creationId xmlns:a16="http://schemas.microsoft.com/office/drawing/2014/main" id="{3269F46D-B837-43D2-9356-FB27C3ABC1BC}"/>
              </a:ext>
            </a:extLst>
          </p:cNvPr>
          <p:cNvPicPr>
            <a:picLocks noChangeAspect="1"/>
          </p:cNvPicPr>
          <p:nvPr/>
        </p:nvPicPr>
        <p:blipFill>
          <a:blip r:embed="rId2"/>
          <a:srcRect/>
          <a:stretch/>
        </p:blipFill>
        <p:spPr>
          <a:xfrm>
            <a:off x="3989897" y="2275851"/>
            <a:ext cx="601014" cy="601014"/>
          </a:xfrm>
          <a:prstGeom prst="rect">
            <a:avLst/>
          </a:prstGeom>
        </p:spPr>
      </p:pic>
      <p:pic>
        <p:nvPicPr>
          <p:cNvPr id="148" name="Picture 147">
            <a:extLst>
              <a:ext uri="{FF2B5EF4-FFF2-40B4-BE49-F238E27FC236}">
                <a16:creationId xmlns:a16="http://schemas.microsoft.com/office/drawing/2014/main" id="{067750D7-68D3-49CC-AB1D-3294421F4184}"/>
              </a:ext>
            </a:extLst>
          </p:cNvPr>
          <p:cNvPicPr>
            <a:picLocks noChangeAspect="1"/>
          </p:cNvPicPr>
          <p:nvPr/>
        </p:nvPicPr>
        <p:blipFill>
          <a:blip r:embed="rId2"/>
          <a:srcRect/>
          <a:stretch/>
        </p:blipFill>
        <p:spPr>
          <a:xfrm>
            <a:off x="946518" y="2287159"/>
            <a:ext cx="601014" cy="601014"/>
          </a:xfrm>
          <a:prstGeom prst="rect">
            <a:avLst/>
          </a:prstGeom>
        </p:spPr>
      </p:pic>
      <p:pic>
        <p:nvPicPr>
          <p:cNvPr id="150" name="Picture 149">
            <a:extLst>
              <a:ext uri="{FF2B5EF4-FFF2-40B4-BE49-F238E27FC236}">
                <a16:creationId xmlns:a16="http://schemas.microsoft.com/office/drawing/2014/main" id="{A28128DD-6347-41E1-915B-1FB4ACFB74D3}"/>
              </a:ext>
            </a:extLst>
          </p:cNvPr>
          <p:cNvPicPr>
            <a:picLocks noChangeAspect="1"/>
          </p:cNvPicPr>
          <p:nvPr/>
        </p:nvPicPr>
        <p:blipFill>
          <a:blip r:embed="rId2"/>
          <a:srcRect/>
          <a:stretch/>
        </p:blipFill>
        <p:spPr>
          <a:xfrm>
            <a:off x="299171" y="2281438"/>
            <a:ext cx="601014" cy="601014"/>
          </a:xfrm>
          <a:prstGeom prst="rect">
            <a:avLst/>
          </a:prstGeom>
        </p:spPr>
      </p:pic>
      <p:sp>
        <p:nvSpPr>
          <p:cNvPr id="154" name="Rectangle 153">
            <a:extLst>
              <a:ext uri="{FF2B5EF4-FFF2-40B4-BE49-F238E27FC236}">
                <a16:creationId xmlns:a16="http://schemas.microsoft.com/office/drawing/2014/main" id="{3383259C-F01A-4E00-8B4B-C586AF4DDFC0}"/>
              </a:ext>
            </a:extLst>
          </p:cNvPr>
          <p:cNvSpPr/>
          <p:nvPr/>
        </p:nvSpPr>
        <p:spPr>
          <a:xfrm>
            <a:off x="2743969" y="2515334"/>
            <a:ext cx="180000" cy="36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8" name="Rectangle 157">
            <a:extLst>
              <a:ext uri="{FF2B5EF4-FFF2-40B4-BE49-F238E27FC236}">
                <a16:creationId xmlns:a16="http://schemas.microsoft.com/office/drawing/2014/main" id="{5883C7C8-0B30-4296-9E00-746AA685AEB6}"/>
              </a:ext>
            </a:extLst>
          </p:cNvPr>
          <p:cNvSpPr/>
          <p:nvPr/>
        </p:nvSpPr>
        <p:spPr>
          <a:xfrm>
            <a:off x="5739172" y="2511104"/>
            <a:ext cx="180000" cy="36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5780EC9C-8A8A-4E93-9829-5F6F507F73FE}"/>
              </a:ext>
            </a:extLst>
          </p:cNvPr>
          <p:cNvSpPr/>
          <p:nvPr/>
        </p:nvSpPr>
        <p:spPr>
          <a:xfrm>
            <a:off x="8754874" y="2516447"/>
            <a:ext cx="180000" cy="36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1C00F394-EFAA-4571-86BF-715B432869A8}"/>
              </a:ext>
            </a:extLst>
          </p:cNvPr>
          <p:cNvSpPr/>
          <p:nvPr/>
        </p:nvSpPr>
        <p:spPr>
          <a:xfrm>
            <a:off x="11776589" y="2511104"/>
            <a:ext cx="180000" cy="36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8DB13A0F-BA88-41E5-9D4A-7590D92F9657}"/>
              </a:ext>
            </a:extLst>
          </p:cNvPr>
          <p:cNvSpPr/>
          <p:nvPr/>
        </p:nvSpPr>
        <p:spPr>
          <a:xfrm>
            <a:off x="891384" y="4596209"/>
            <a:ext cx="180000" cy="18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44C61ACA-B5E1-4CDF-A2A8-3E7B1D5A8A2E}"/>
              </a:ext>
            </a:extLst>
          </p:cNvPr>
          <p:cNvSpPr/>
          <p:nvPr/>
        </p:nvSpPr>
        <p:spPr>
          <a:xfrm>
            <a:off x="891384" y="4882461"/>
            <a:ext cx="180000" cy="180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2339762C-0A4F-4DC2-8045-CD73C41370DA}"/>
              </a:ext>
            </a:extLst>
          </p:cNvPr>
          <p:cNvSpPr/>
          <p:nvPr/>
        </p:nvSpPr>
        <p:spPr>
          <a:xfrm>
            <a:off x="891384" y="5183988"/>
            <a:ext cx="180000" cy="18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ctor: Elbow 18">
            <a:extLst>
              <a:ext uri="{FF2B5EF4-FFF2-40B4-BE49-F238E27FC236}">
                <a16:creationId xmlns:a16="http://schemas.microsoft.com/office/drawing/2014/main" id="{F5394174-DB17-4AA7-B250-F5BFD97F10D8}"/>
              </a:ext>
            </a:extLst>
          </p:cNvPr>
          <p:cNvCxnSpPr>
            <a:cxnSpLocks/>
          </p:cNvCxnSpPr>
          <p:nvPr/>
        </p:nvCxnSpPr>
        <p:spPr>
          <a:xfrm rot="5400000" flipH="1" flipV="1">
            <a:off x="2250700" y="3021219"/>
            <a:ext cx="661935" cy="397291"/>
          </a:xfrm>
          <a:prstGeom prst="bentConnector3">
            <a:avLst>
              <a:gd name="adj1" fmla="val -1817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0" name="Connector: Elbow 169">
            <a:extLst>
              <a:ext uri="{FF2B5EF4-FFF2-40B4-BE49-F238E27FC236}">
                <a16:creationId xmlns:a16="http://schemas.microsoft.com/office/drawing/2014/main" id="{752C0D7B-D1A7-45A6-BEEF-89EC0061CD6A}"/>
              </a:ext>
            </a:extLst>
          </p:cNvPr>
          <p:cNvCxnSpPr>
            <a:cxnSpLocks/>
          </p:cNvCxnSpPr>
          <p:nvPr/>
        </p:nvCxnSpPr>
        <p:spPr>
          <a:xfrm rot="5400000" flipH="1" flipV="1">
            <a:off x="5253664" y="3018591"/>
            <a:ext cx="661935" cy="397291"/>
          </a:xfrm>
          <a:prstGeom prst="bentConnector3">
            <a:avLst>
              <a:gd name="adj1" fmla="val -1817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1" name="Connector: Elbow 170">
            <a:extLst>
              <a:ext uri="{FF2B5EF4-FFF2-40B4-BE49-F238E27FC236}">
                <a16:creationId xmlns:a16="http://schemas.microsoft.com/office/drawing/2014/main" id="{F72AC79A-6F81-4161-BA79-AA96C08D30D7}"/>
              </a:ext>
            </a:extLst>
          </p:cNvPr>
          <p:cNvCxnSpPr>
            <a:cxnSpLocks/>
          </p:cNvCxnSpPr>
          <p:nvPr/>
        </p:nvCxnSpPr>
        <p:spPr>
          <a:xfrm rot="5400000" flipH="1" flipV="1">
            <a:off x="8280942" y="3024704"/>
            <a:ext cx="661935" cy="397291"/>
          </a:xfrm>
          <a:prstGeom prst="bentConnector3">
            <a:avLst>
              <a:gd name="adj1" fmla="val -1817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2" name="Connector: Elbow 171">
            <a:extLst>
              <a:ext uri="{FF2B5EF4-FFF2-40B4-BE49-F238E27FC236}">
                <a16:creationId xmlns:a16="http://schemas.microsoft.com/office/drawing/2014/main" id="{79FC6B60-B76B-40A3-B37E-628874B29452}"/>
              </a:ext>
            </a:extLst>
          </p:cNvPr>
          <p:cNvCxnSpPr>
            <a:cxnSpLocks/>
          </p:cNvCxnSpPr>
          <p:nvPr/>
        </p:nvCxnSpPr>
        <p:spPr>
          <a:xfrm rot="5400000" flipH="1" flipV="1">
            <a:off x="11303381" y="3020559"/>
            <a:ext cx="661935" cy="397291"/>
          </a:xfrm>
          <a:prstGeom prst="bentConnector3">
            <a:avLst>
              <a:gd name="adj1" fmla="val -1817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5" name="TextBox 174">
            <a:extLst>
              <a:ext uri="{FF2B5EF4-FFF2-40B4-BE49-F238E27FC236}">
                <a16:creationId xmlns:a16="http://schemas.microsoft.com/office/drawing/2014/main" id="{03D1ADF2-E341-471E-B9DD-6AACB79AA01F}"/>
              </a:ext>
            </a:extLst>
          </p:cNvPr>
          <p:cNvSpPr txBox="1"/>
          <p:nvPr/>
        </p:nvSpPr>
        <p:spPr>
          <a:xfrm>
            <a:off x="8768050" y="6135244"/>
            <a:ext cx="1140056" cy="246221"/>
          </a:xfrm>
          <a:prstGeom prst="rect">
            <a:avLst/>
          </a:prstGeom>
          <a:noFill/>
        </p:spPr>
        <p:txBody>
          <a:bodyPr wrap="none" rtlCol="0">
            <a:spAutoFit/>
          </a:bodyPr>
          <a:lstStyle/>
          <a:p>
            <a:r>
              <a:rPr lang="en-GB" sz="1000" dirty="0"/>
              <a:t>AC Power Outlet</a:t>
            </a:r>
          </a:p>
        </p:txBody>
      </p:sp>
      <p:sp>
        <p:nvSpPr>
          <p:cNvPr id="176" name="Rectangle 175">
            <a:extLst>
              <a:ext uri="{FF2B5EF4-FFF2-40B4-BE49-F238E27FC236}">
                <a16:creationId xmlns:a16="http://schemas.microsoft.com/office/drawing/2014/main" id="{13E2561E-43D1-47D4-9F41-744CEDF0A5FE}"/>
              </a:ext>
            </a:extLst>
          </p:cNvPr>
          <p:cNvSpPr/>
          <p:nvPr/>
        </p:nvSpPr>
        <p:spPr>
          <a:xfrm>
            <a:off x="886838" y="5469247"/>
            <a:ext cx="180000" cy="180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31EBC731-2FE1-4E7D-936E-6B06C23B93E5}"/>
              </a:ext>
            </a:extLst>
          </p:cNvPr>
          <p:cNvSpPr/>
          <p:nvPr/>
        </p:nvSpPr>
        <p:spPr>
          <a:xfrm>
            <a:off x="887157" y="5786961"/>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Box 181">
            <a:extLst>
              <a:ext uri="{FF2B5EF4-FFF2-40B4-BE49-F238E27FC236}">
                <a16:creationId xmlns:a16="http://schemas.microsoft.com/office/drawing/2014/main" id="{44686EC4-2898-421A-821E-69B93029E6BF}"/>
              </a:ext>
            </a:extLst>
          </p:cNvPr>
          <p:cNvSpPr txBox="1"/>
          <p:nvPr/>
        </p:nvSpPr>
        <p:spPr>
          <a:xfrm>
            <a:off x="1078879" y="5756109"/>
            <a:ext cx="1502334" cy="246221"/>
          </a:xfrm>
          <a:prstGeom prst="rect">
            <a:avLst/>
          </a:prstGeom>
          <a:noFill/>
        </p:spPr>
        <p:txBody>
          <a:bodyPr wrap="none" rtlCol="0">
            <a:spAutoFit/>
          </a:bodyPr>
          <a:lstStyle/>
          <a:p>
            <a:r>
              <a:rPr lang="en-GB" sz="1000" dirty="0"/>
              <a:t>4-20mA output module</a:t>
            </a:r>
          </a:p>
        </p:txBody>
      </p:sp>
      <p:sp>
        <p:nvSpPr>
          <p:cNvPr id="130" name="Rectangle 129">
            <a:extLst>
              <a:ext uri="{FF2B5EF4-FFF2-40B4-BE49-F238E27FC236}">
                <a16:creationId xmlns:a16="http://schemas.microsoft.com/office/drawing/2014/main" id="{CDB64187-A4AB-49A2-A457-8791B99C8E28}"/>
              </a:ext>
            </a:extLst>
          </p:cNvPr>
          <p:cNvSpPr/>
          <p:nvPr/>
        </p:nvSpPr>
        <p:spPr>
          <a:xfrm>
            <a:off x="9146728" y="5951219"/>
            <a:ext cx="180000" cy="1800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66BB7191-918E-42C9-843F-4BACB0BC09DD}"/>
              </a:ext>
            </a:extLst>
          </p:cNvPr>
          <p:cNvSpPr/>
          <p:nvPr/>
        </p:nvSpPr>
        <p:spPr>
          <a:xfrm>
            <a:off x="8313296" y="4848626"/>
            <a:ext cx="720000" cy="36000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156" name="Straight Connector 155">
            <a:extLst>
              <a:ext uri="{FF2B5EF4-FFF2-40B4-BE49-F238E27FC236}">
                <a16:creationId xmlns:a16="http://schemas.microsoft.com/office/drawing/2014/main" id="{FD6291BA-4C2F-4FDE-9FFA-30B838C47FC0}"/>
              </a:ext>
            </a:extLst>
          </p:cNvPr>
          <p:cNvCxnSpPr>
            <a:cxnSpLocks/>
            <a:stCxn id="152" idx="2"/>
          </p:cNvCxnSpPr>
          <p:nvPr/>
        </p:nvCxnSpPr>
        <p:spPr>
          <a:xfrm>
            <a:off x="8673296" y="5208626"/>
            <a:ext cx="6165" cy="8333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7" name="Straight Connector 156">
            <a:extLst>
              <a:ext uri="{FF2B5EF4-FFF2-40B4-BE49-F238E27FC236}">
                <a16:creationId xmlns:a16="http://schemas.microsoft.com/office/drawing/2014/main" id="{E67B5330-6A70-4DDC-9F8E-2B587B916F08}"/>
              </a:ext>
            </a:extLst>
          </p:cNvPr>
          <p:cNvCxnSpPr>
            <a:cxnSpLocks/>
          </p:cNvCxnSpPr>
          <p:nvPr/>
        </p:nvCxnSpPr>
        <p:spPr>
          <a:xfrm flipV="1">
            <a:off x="8679461" y="6040508"/>
            <a:ext cx="454359" cy="6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1" name="Straight Connector 180">
            <a:extLst>
              <a:ext uri="{FF2B5EF4-FFF2-40B4-BE49-F238E27FC236}">
                <a16:creationId xmlns:a16="http://schemas.microsoft.com/office/drawing/2014/main" id="{D446167F-DBBA-4C43-8CDA-BAF36E8B4C79}"/>
              </a:ext>
            </a:extLst>
          </p:cNvPr>
          <p:cNvCxnSpPr>
            <a:cxnSpLocks/>
          </p:cNvCxnSpPr>
          <p:nvPr/>
        </p:nvCxnSpPr>
        <p:spPr>
          <a:xfrm>
            <a:off x="8670927" y="4197164"/>
            <a:ext cx="0" cy="637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6" name="Rectangle 185">
            <a:extLst>
              <a:ext uri="{FF2B5EF4-FFF2-40B4-BE49-F238E27FC236}">
                <a16:creationId xmlns:a16="http://schemas.microsoft.com/office/drawing/2014/main" id="{96AD69C2-6734-47EA-A252-E1E2E348FD1D}"/>
              </a:ext>
            </a:extLst>
          </p:cNvPr>
          <p:cNvSpPr/>
          <p:nvPr/>
        </p:nvSpPr>
        <p:spPr>
          <a:xfrm>
            <a:off x="7753547" y="4844932"/>
            <a:ext cx="180000" cy="36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7" name="Connector: Elbow 196">
            <a:extLst>
              <a:ext uri="{FF2B5EF4-FFF2-40B4-BE49-F238E27FC236}">
                <a16:creationId xmlns:a16="http://schemas.microsoft.com/office/drawing/2014/main" id="{F35915BD-A93B-4D58-8D09-6E30C3423CD5}"/>
              </a:ext>
            </a:extLst>
          </p:cNvPr>
          <p:cNvCxnSpPr>
            <a:cxnSpLocks/>
          </p:cNvCxnSpPr>
          <p:nvPr/>
        </p:nvCxnSpPr>
        <p:spPr>
          <a:xfrm>
            <a:off x="7894345" y="5407777"/>
            <a:ext cx="479934" cy="0"/>
          </a:xfrm>
          <a:prstGeom prst="straightConnector1">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8" name="Connector: Elbow 196">
            <a:extLst>
              <a:ext uri="{FF2B5EF4-FFF2-40B4-BE49-F238E27FC236}">
                <a16:creationId xmlns:a16="http://schemas.microsoft.com/office/drawing/2014/main" id="{C06D68BE-E3F4-4C9F-B244-AFBA7D53FA2B}"/>
              </a:ext>
            </a:extLst>
          </p:cNvPr>
          <p:cNvCxnSpPr>
            <a:cxnSpLocks/>
          </p:cNvCxnSpPr>
          <p:nvPr/>
        </p:nvCxnSpPr>
        <p:spPr>
          <a:xfrm flipV="1">
            <a:off x="8374495" y="5219466"/>
            <a:ext cx="0" cy="179999"/>
          </a:xfrm>
          <a:prstGeom prst="straightConnector1">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1" name="Connector: Elbow 196">
            <a:extLst>
              <a:ext uri="{FF2B5EF4-FFF2-40B4-BE49-F238E27FC236}">
                <a16:creationId xmlns:a16="http://schemas.microsoft.com/office/drawing/2014/main" id="{8C3685C1-A289-4A5E-AC8A-49C8DA95F890}"/>
              </a:ext>
            </a:extLst>
          </p:cNvPr>
          <p:cNvCxnSpPr>
            <a:cxnSpLocks/>
          </p:cNvCxnSpPr>
          <p:nvPr/>
        </p:nvCxnSpPr>
        <p:spPr>
          <a:xfrm flipV="1">
            <a:off x="7894553" y="5216348"/>
            <a:ext cx="0" cy="179999"/>
          </a:xfrm>
          <a:prstGeom prst="straightConnector1">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1" name="Straight Connector 220">
            <a:extLst>
              <a:ext uri="{FF2B5EF4-FFF2-40B4-BE49-F238E27FC236}">
                <a16:creationId xmlns:a16="http://schemas.microsoft.com/office/drawing/2014/main" id="{419A81FC-07D1-4F64-89C6-FD46F886A044}"/>
              </a:ext>
            </a:extLst>
          </p:cNvPr>
          <p:cNvCxnSpPr>
            <a:cxnSpLocks/>
          </p:cNvCxnSpPr>
          <p:nvPr/>
        </p:nvCxnSpPr>
        <p:spPr>
          <a:xfrm>
            <a:off x="7816251" y="5216348"/>
            <a:ext cx="0" cy="82416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2" name="Straight Connector 221">
            <a:extLst>
              <a:ext uri="{FF2B5EF4-FFF2-40B4-BE49-F238E27FC236}">
                <a16:creationId xmlns:a16="http://schemas.microsoft.com/office/drawing/2014/main" id="{5575A873-A30C-4363-8427-B4E1A68C9D1E}"/>
              </a:ext>
            </a:extLst>
          </p:cNvPr>
          <p:cNvCxnSpPr>
            <a:cxnSpLocks/>
          </p:cNvCxnSpPr>
          <p:nvPr/>
        </p:nvCxnSpPr>
        <p:spPr>
          <a:xfrm>
            <a:off x="6823778" y="5594200"/>
            <a:ext cx="984526" cy="194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8" name="Straight Connector 267">
            <a:extLst>
              <a:ext uri="{FF2B5EF4-FFF2-40B4-BE49-F238E27FC236}">
                <a16:creationId xmlns:a16="http://schemas.microsoft.com/office/drawing/2014/main" id="{CD701B10-DC54-412F-AB01-E7315A51F1F1}"/>
              </a:ext>
            </a:extLst>
          </p:cNvPr>
          <p:cNvCxnSpPr>
            <a:cxnSpLocks/>
          </p:cNvCxnSpPr>
          <p:nvPr/>
        </p:nvCxnSpPr>
        <p:spPr>
          <a:xfrm>
            <a:off x="6276383" y="6039220"/>
            <a:ext cx="1540336" cy="194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9" name="Straight Connector 268">
            <a:extLst>
              <a:ext uri="{FF2B5EF4-FFF2-40B4-BE49-F238E27FC236}">
                <a16:creationId xmlns:a16="http://schemas.microsoft.com/office/drawing/2014/main" id="{E9FD6921-F6BB-4029-82B4-F0EC8EA47819}"/>
              </a:ext>
            </a:extLst>
          </p:cNvPr>
          <p:cNvCxnSpPr>
            <a:cxnSpLocks/>
          </p:cNvCxnSpPr>
          <p:nvPr/>
        </p:nvCxnSpPr>
        <p:spPr>
          <a:xfrm flipV="1">
            <a:off x="6276383" y="5808964"/>
            <a:ext cx="0" cy="2293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1" name="Straight Connector 270">
            <a:extLst>
              <a:ext uri="{FF2B5EF4-FFF2-40B4-BE49-F238E27FC236}">
                <a16:creationId xmlns:a16="http://schemas.microsoft.com/office/drawing/2014/main" id="{2DBBA682-D28E-4F3C-9399-F5DEB51FC4EB}"/>
              </a:ext>
            </a:extLst>
          </p:cNvPr>
          <p:cNvCxnSpPr>
            <a:cxnSpLocks/>
          </p:cNvCxnSpPr>
          <p:nvPr/>
        </p:nvCxnSpPr>
        <p:spPr>
          <a:xfrm flipV="1">
            <a:off x="6336221" y="5808964"/>
            <a:ext cx="0" cy="2293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2" name="Straight Connector 271">
            <a:extLst>
              <a:ext uri="{FF2B5EF4-FFF2-40B4-BE49-F238E27FC236}">
                <a16:creationId xmlns:a16="http://schemas.microsoft.com/office/drawing/2014/main" id="{B84ADB9A-0156-4BC6-B286-7209A20474BF}"/>
              </a:ext>
            </a:extLst>
          </p:cNvPr>
          <p:cNvCxnSpPr>
            <a:cxnSpLocks/>
          </p:cNvCxnSpPr>
          <p:nvPr/>
        </p:nvCxnSpPr>
        <p:spPr>
          <a:xfrm flipV="1">
            <a:off x="6823778" y="5363988"/>
            <a:ext cx="0" cy="2293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3" name="Straight Connector 272">
            <a:extLst>
              <a:ext uri="{FF2B5EF4-FFF2-40B4-BE49-F238E27FC236}">
                <a16:creationId xmlns:a16="http://schemas.microsoft.com/office/drawing/2014/main" id="{AC06507D-5EA9-41A4-948B-8395B58C02EA}"/>
              </a:ext>
            </a:extLst>
          </p:cNvPr>
          <p:cNvCxnSpPr>
            <a:cxnSpLocks/>
          </p:cNvCxnSpPr>
          <p:nvPr/>
        </p:nvCxnSpPr>
        <p:spPr>
          <a:xfrm flipV="1">
            <a:off x="6888788" y="5363988"/>
            <a:ext cx="0" cy="2293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77" name="Picture 276" descr="A picture containing computer&#10;&#10;Description automatically generated">
            <a:extLst>
              <a:ext uri="{FF2B5EF4-FFF2-40B4-BE49-F238E27FC236}">
                <a16:creationId xmlns:a16="http://schemas.microsoft.com/office/drawing/2014/main" id="{F66B7000-48B7-4214-B01E-585B92075ED9}"/>
              </a:ext>
            </a:extLst>
          </p:cNvPr>
          <p:cNvPicPr>
            <a:picLocks noChangeAspect="1"/>
          </p:cNvPicPr>
          <p:nvPr/>
        </p:nvPicPr>
        <p:blipFill rotWithShape="1">
          <a:blip r:embed="rId4"/>
          <a:srcRect l="8437" t="19563" r="31577" b="9122"/>
          <a:stretch/>
        </p:blipFill>
        <p:spPr>
          <a:xfrm>
            <a:off x="3728472" y="4776209"/>
            <a:ext cx="1500913" cy="1338242"/>
          </a:xfrm>
          <a:prstGeom prst="rect">
            <a:avLst/>
          </a:prstGeom>
        </p:spPr>
      </p:pic>
      <p:sp>
        <p:nvSpPr>
          <p:cNvPr id="278" name="Lightning Bolt 277">
            <a:extLst>
              <a:ext uri="{FF2B5EF4-FFF2-40B4-BE49-F238E27FC236}">
                <a16:creationId xmlns:a16="http://schemas.microsoft.com/office/drawing/2014/main" id="{60AB090F-737B-4514-AD22-87860383E3C9}"/>
              </a:ext>
            </a:extLst>
          </p:cNvPr>
          <p:cNvSpPr/>
          <p:nvPr/>
        </p:nvSpPr>
        <p:spPr>
          <a:xfrm rot="4901988">
            <a:off x="5763984" y="4465690"/>
            <a:ext cx="233841" cy="914400"/>
          </a:xfrm>
          <a:prstGeom prst="lightningBol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Box 278">
            <a:extLst>
              <a:ext uri="{FF2B5EF4-FFF2-40B4-BE49-F238E27FC236}">
                <a16:creationId xmlns:a16="http://schemas.microsoft.com/office/drawing/2014/main" id="{6BFD28D6-D171-4FD7-9451-CB1AD1C86560}"/>
              </a:ext>
            </a:extLst>
          </p:cNvPr>
          <p:cNvSpPr txBox="1"/>
          <p:nvPr/>
        </p:nvSpPr>
        <p:spPr>
          <a:xfrm>
            <a:off x="5860896" y="3949010"/>
            <a:ext cx="2288783" cy="246221"/>
          </a:xfrm>
          <a:prstGeom prst="rect">
            <a:avLst/>
          </a:prstGeom>
          <a:noFill/>
        </p:spPr>
        <p:txBody>
          <a:bodyPr wrap="square" rtlCol="0">
            <a:spAutoFit/>
          </a:bodyPr>
          <a:lstStyle/>
          <a:p>
            <a:r>
              <a:rPr lang="en-GB" sz="1000" dirty="0"/>
              <a:t>           </a:t>
            </a:r>
            <a:r>
              <a:rPr lang="en-GB" sz="1000" dirty="0">
                <a:solidFill>
                  <a:srgbClr val="000000"/>
                </a:solidFill>
              </a:rPr>
              <a:t>=   Hardwired connections</a:t>
            </a:r>
          </a:p>
        </p:txBody>
      </p:sp>
      <p:sp>
        <p:nvSpPr>
          <p:cNvPr id="280" name="TextBox 279">
            <a:extLst>
              <a:ext uri="{FF2B5EF4-FFF2-40B4-BE49-F238E27FC236}">
                <a16:creationId xmlns:a16="http://schemas.microsoft.com/office/drawing/2014/main" id="{8F31DB9B-CE37-4836-AC2D-7C9BD7E721BC}"/>
              </a:ext>
            </a:extLst>
          </p:cNvPr>
          <p:cNvSpPr txBox="1"/>
          <p:nvPr/>
        </p:nvSpPr>
        <p:spPr>
          <a:xfrm>
            <a:off x="3460701" y="6038358"/>
            <a:ext cx="2002471" cy="246221"/>
          </a:xfrm>
          <a:prstGeom prst="rect">
            <a:avLst/>
          </a:prstGeom>
          <a:noFill/>
        </p:spPr>
        <p:txBody>
          <a:bodyPr wrap="none" rtlCol="0">
            <a:spAutoFit/>
          </a:bodyPr>
          <a:lstStyle/>
          <a:p>
            <a:r>
              <a:rPr lang="en-GB" sz="1000" dirty="0"/>
              <a:t>Hanwell EMS monitoring system</a:t>
            </a:r>
          </a:p>
        </p:txBody>
      </p:sp>
      <p:sp>
        <p:nvSpPr>
          <p:cNvPr id="281" name="TextBox 280">
            <a:extLst>
              <a:ext uri="{FF2B5EF4-FFF2-40B4-BE49-F238E27FC236}">
                <a16:creationId xmlns:a16="http://schemas.microsoft.com/office/drawing/2014/main" id="{01FFCB67-BBAC-4DE2-BAE5-E3330DFD5F66}"/>
              </a:ext>
            </a:extLst>
          </p:cNvPr>
          <p:cNvSpPr txBox="1"/>
          <p:nvPr/>
        </p:nvSpPr>
        <p:spPr>
          <a:xfrm>
            <a:off x="305953" y="3152025"/>
            <a:ext cx="1694126" cy="400110"/>
          </a:xfrm>
          <a:prstGeom prst="rect">
            <a:avLst/>
          </a:prstGeom>
          <a:noFill/>
        </p:spPr>
        <p:txBody>
          <a:bodyPr wrap="square" rtlCol="0">
            <a:spAutoFit/>
          </a:bodyPr>
          <a:lstStyle/>
          <a:p>
            <a:r>
              <a:rPr lang="en-GB" sz="1000" dirty="0"/>
              <a:t>Danger of death from reduced oxygen</a:t>
            </a:r>
          </a:p>
        </p:txBody>
      </p:sp>
      <p:sp>
        <p:nvSpPr>
          <p:cNvPr id="282" name="TextBox 281">
            <a:extLst>
              <a:ext uri="{FF2B5EF4-FFF2-40B4-BE49-F238E27FC236}">
                <a16:creationId xmlns:a16="http://schemas.microsoft.com/office/drawing/2014/main" id="{799B151D-498C-42E8-BB9E-C160EEC6316A}"/>
              </a:ext>
            </a:extLst>
          </p:cNvPr>
          <p:cNvSpPr txBox="1"/>
          <p:nvPr/>
        </p:nvSpPr>
        <p:spPr>
          <a:xfrm>
            <a:off x="3354845" y="3142290"/>
            <a:ext cx="1694126" cy="400110"/>
          </a:xfrm>
          <a:prstGeom prst="rect">
            <a:avLst/>
          </a:prstGeom>
          <a:noFill/>
        </p:spPr>
        <p:txBody>
          <a:bodyPr wrap="square" rtlCol="0">
            <a:spAutoFit/>
          </a:bodyPr>
          <a:lstStyle/>
          <a:p>
            <a:r>
              <a:rPr lang="en-GB" sz="1000" dirty="0"/>
              <a:t>Danger of death from reduced oxygen</a:t>
            </a:r>
          </a:p>
        </p:txBody>
      </p:sp>
      <p:sp>
        <p:nvSpPr>
          <p:cNvPr id="283" name="TextBox 282">
            <a:extLst>
              <a:ext uri="{FF2B5EF4-FFF2-40B4-BE49-F238E27FC236}">
                <a16:creationId xmlns:a16="http://schemas.microsoft.com/office/drawing/2014/main" id="{CD07D805-7912-4453-97B4-C5AC8A8D47DD}"/>
              </a:ext>
            </a:extLst>
          </p:cNvPr>
          <p:cNvSpPr txBox="1"/>
          <p:nvPr/>
        </p:nvSpPr>
        <p:spPr>
          <a:xfrm>
            <a:off x="6230420" y="3285375"/>
            <a:ext cx="1694126" cy="400110"/>
          </a:xfrm>
          <a:prstGeom prst="rect">
            <a:avLst/>
          </a:prstGeom>
          <a:noFill/>
        </p:spPr>
        <p:txBody>
          <a:bodyPr wrap="square" rtlCol="0">
            <a:spAutoFit/>
          </a:bodyPr>
          <a:lstStyle/>
          <a:p>
            <a:r>
              <a:rPr lang="en-GB" sz="1000" dirty="0"/>
              <a:t>Danger of death from high CO2 levels</a:t>
            </a:r>
          </a:p>
        </p:txBody>
      </p:sp>
      <p:sp>
        <p:nvSpPr>
          <p:cNvPr id="286" name="TextBox 285">
            <a:extLst>
              <a:ext uri="{FF2B5EF4-FFF2-40B4-BE49-F238E27FC236}">
                <a16:creationId xmlns:a16="http://schemas.microsoft.com/office/drawing/2014/main" id="{7C12551A-5A99-413E-97CD-13CB8EC30798}"/>
              </a:ext>
            </a:extLst>
          </p:cNvPr>
          <p:cNvSpPr txBox="1"/>
          <p:nvPr/>
        </p:nvSpPr>
        <p:spPr>
          <a:xfrm>
            <a:off x="9297817" y="3285185"/>
            <a:ext cx="1694126" cy="400110"/>
          </a:xfrm>
          <a:prstGeom prst="rect">
            <a:avLst/>
          </a:prstGeom>
          <a:noFill/>
        </p:spPr>
        <p:txBody>
          <a:bodyPr wrap="square" rtlCol="0">
            <a:spAutoFit/>
          </a:bodyPr>
          <a:lstStyle/>
          <a:p>
            <a:r>
              <a:rPr lang="en-GB" sz="1000" dirty="0"/>
              <a:t>Danger of death from high CO2 levels</a:t>
            </a:r>
          </a:p>
        </p:txBody>
      </p:sp>
      <p:sp>
        <p:nvSpPr>
          <p:cNvPr id="78" name="TextBox 77">
            <a:extLst>
              <a:ext uri="{FF2B5EF4-FFF2-40B4-BE49-F238E27FC236}">
                <a16:creationId xmlns:a16="http://schemas.microsoft.com/office/drawing/2014/main" id="{A3AAE119-9903-4824-8CED-DBBD96427D58}"/>
              </a:ext>
            </a:extLst>
          </p:cNvPr>
          <p:cNvSpPr txBox="1"/>
          <p:nvPr/>
        </p:nvSpPr>
        <p:spPr>
          <a:xfrm>
            <a:off x="9056846" y="4908585"/>
            <a:ext cx="872355" cy="246221"/>
          </a:xfrm>
          <a:prstGeom prst="rect">
            <a:avLst/>
          </a:prstGeom>
          <a:noFill/>
        </p:spPr>
        <p:txBody>
          <a:bodyPr wrap="none" rtlCol="0">
            <a:spAutoFit/>
          </a:bodyPr>
          <a:lstStyle/>
          <a:p>
            <a:r>
              <a:rPr lang="en-GB" sz="1000" dirty="0"/>
              <a:t>Display Unit</a:t>
            </a:r>
          </a:p>
        </p:txBody>
      </p:sp>
      <p:sp>
        <p:nvSpPr>
          <p:cNvPr id="79" name="TextBox 78">
            <a:extLst>
              <a:ext uri="{FF2B5EF4-FFF2-40B4-BE49-F238E27FC236}">
                <a16:creationId xmlns:a16="http://schemas.microsoft.com/office/drawing/2014/main" id="{4F3EEB4C-85CF-422C-890B-877F747BD836}"/>
              </a:ext>
            </a:extLst>
          </p:cNvPr>
          <p:cNvSpPr txBox="1"/>
          <p:nvPr/>
        </p:nvSpPr>
        <p:spPr>
          <a:xfrm>
            <a:off x="7072412" y="4574151"/>
            <a:ext cx="1598515" cy="246221"/>
          </a:xfrm>
          <a:prstGeom prst="rect">
            <a:avLst/>
          </a:prstGeom>
          <a:noFill/>
        </p:spPr>
        <p:txBody>
          <a:bodyPr wrap="none" rtlCol="0">
            <a:spAutoFit/>
          </a:bodyPr>
          <a:lstStyle/>
          <a:p>
            <a:r>
              <a:rPr lang="en-GB" sz="1000" dirty="0"/>
              <a:t>Analogue output module</a:t>
            </a:r>
          </a:p>
        </p:txBody>
      </p:sp>
      <p:cxnSp>
        <p:nvCxnSpPr>
          <p:cNvPr id="85" name="Connector: Elbow 196">
            <a:extLst>
              <a:ext uri="{FF2B5EF4-FFF2-40B4-BE49-F238E27FC236}">
                <a16:creationId xmlns:a16="http://schemas.microsoft.com/office/drawing/2014/main" id="{609EEFBB-C5CD-4658-B5BD-1052FD3A58E8}"/>
              </a:ext>
            </a:extLst>
          </p:cNvPr>
          <p:cNvCxnSpPr>
            <a:cxnSpLocks/>
          </p:cNvCxnSpPr>
          <p:nvPr/>
        </p:nvCxnSpPr>
        <p:spPr>
          <a:xfrm>
            <a:off x="6336221" y="6273797"/>
            <a:ext cx="260803" cy="0"/>
          </a:xfrm>
          <a:prstGeom prst="straightConnector1">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TextBox 87">
            <a:extLst>
              <a:ext uri="{FF2B5EF4-FFF2-40B4-BE49-F238E27FC236}">
                <a16:creationId xmlns:a16="http://schemas.microsoft.com/office/drawing/2014/main" id="{B5C378A1-1B2E-47E5-A39D-5909A84319CC}"/>
              </a:ext>
            </a:extLst>
          </p:cNvPr>
          <p:cNvSpPr txBox="1"/>
          <p:nvPr/>
        </p:nvSpPr>
        <p:spPr>
          <a:xfrm>
            <a:off x="8878636" y="5279963"/>
            <a:ext cx="1314803" cy="553998"/>
          </a:xfrm>
          <a:prstGeom prst="rect">
            <a:avLst/>
          </a:prstGeom>
          <a:noFill/>
        </p:spPr>
        <p:txBody>
          <a:bodyPr wrap="square" rtlCol="0">
            <a:spAutoFit/>
          </a:bodyPr>
          <a:lstStyle/>
          <a:p>
            <a:r>
              <a:rPr lang="en-GB" sz="1000" dirty="0"/>
              <a:t>Sensors and alarm repeaters powered from display unit</a:t>
            </a:r>
          </a:p>
        </p:txBody>
      </p:sp>
      <p:sp>
        <p:nvSpPr>
          <p:cNvPr id="90" name="TextBox 89">
            <a:extLst>
              <a:ext uri="{FF2B5EF4-FFF2-40B4-BE49-F238E27FC236}">
                <a16:creationId xmlns:a16="http://schemas.microsoft.com/office/drawing/2014/main" id="{63B6794B-5EAA-4509-861F-958E7AC47DC0}"/>
              </a:ext>
            </a:extLst>
          </p:cNvPr>
          <p:cNvSpPr txBox="1"/>
          <p:nvPr/>
        </p:nvSpPr>
        <p:spPr>
          <a:xfrm>
            <a:off x="5128851" y="5298755"/>
            <a:ext cx="902894" cy="553998"/>
          </a:xfrm>
          <a:prstGeom prst="rect">
            <a:avLst/>
          </a:prstGeom>
          <a:noFill/>
        </p:spPr>
        <p:txBody>
          <a:bodyPr wrap="square" rtlCol="0">
            <a:spAutoFit/>
          </a:bodyPr>
          <a:lstStyle/>
          <a:p>
            <a:pPr algn="ctr"/>
            <a:r>
              <a:rPr lang="en-GB" sz="1000" dirty="0"/>
              <a:t>IceSpy analogue transmitter</a:t>
            </a:r>
          </a:p>
        </p:txBody>
      </p:sp>
      <p:sp>
        <p:nvSpPr>
          <p:cNvPr id="97" name="TextBox 96">
            <a:extLst>
              <a:ext uri="{FF2B5EF4-FFF2-40B4-BE49-F238E27FC236}">
                <a16:creationId xmlns:a16="http://schemas.microsoft.com/office/drawing/2014/main" id="{4D78079F-5244-491B-B4DE-35994A15A4FF}"/>
              </a:ext>
            </a:extLst>
          </p:cNvPr>
          <p:cNvSpPr txBox="1"/>
          <p:nvPr/>
        </p:nvSpPr>
        <p:spPr>
          <a:xfrm>
            <a:off x="6209584" y="6150686"/>
            <a:ext cx="2288783" cy="246221"/>
          </a:xfrm>
          <a:prstGeom prst="rect">
            <a:avLst/>
          </a:prstGeom>
          <a:noFill/>
        </p:spPr>
        <p:txBody>
          <a:bodyPr wrap="square" rtlCol="0">
            <a:spAutoFit/>
          </a:bodyPr>
          <a:lstStyle/>
          <a:p>
            <a:r>
              <a:rPr lang="en-GB" sz="1000" dirty="0"/>
              <a:t>           </a:t>
            </a:r>
            <a:r>
              <a:rPr lang="en-GB" sz="1000" dirty="0">
                <a:solidFill>
                  <a:srgbClr val="000000"/>
                </a:solidFill>
              </a:rPr>
              <a:t>=  4-20mA connections</a:t>
            </a:r>
          </a:p>
        </p:txBody>
      </p:sp>
      <p:pic>
        <p:nvPicPr>
          <p:cNvPr id="4" name="Picture 3">
            <a:extLst>
              <a:ext uri="{FF2B5EF4-FFF2-40B4-BE49-F238E27FC236}">
                <a16:creationId xmlns:a16="http://schemas.microsoft.com/office/drawing/2014/main" id="{457D671E-DE66-28B3-E36A-A3589F613E72}"/>
              </a:ext>
            </a:extLst>
          </p:cNvPr>
          <p:cNvPicPr>
            <a:picLocks noChangeAspect="1"/>
          </p:cNvPicPr>
          <p:nvPr/>
        </p:nvPicPr>
        <p:blipFill>
          <a:blip r:embed="rId5"/>
          <a:stretch>
            <a:fillRect/>
          </a:stretch>
        </p:blipFill>
        <p:spPr>
          <a:xfrm>
            <a:off x="6691857" y="4839831"/>
            <a:ext cx="320250" cy="482646"/>
          </a:xfrm>
          <a:prstGeom prst="rect">
            <a:avLst/>
          </a:prstGeom>
        </p:spPr>
      </p:pic>
      <p:pic>
        <p:nvPicPr>
          <p:cNvPr id="6" name="Picture 5">
            <a:extLst>
              <a:ext uri="{FF2B5EF4-FFF2-40B4-BE49-F238E27FC236}">
                <a16:creationId xmlns:a16="http://schemas.microsoft.com/office/drawing/2014/main" id="{4C8B48F2-61F1-F873-3020-B441AAA6D729}"/>
              </a:ext>
            </a:extLst>
          </p:cNvPr>
          <p:cNvPicPr>
            <a:picLocks noChangeAspect="1"/>
          </p:cNvPicPr>
          <p:nvPr/>
        </p:nvPicPr>
        <p:blipFill>
          <a:blip r:embed="rId5"/>
          <a:stretch>
            <a:fillRect/>
          </a:stretch>
        </p:blipFill>
        <p:spPr>
          <a:xfrm>
            <a:off x="6142361" y="5284284"/>
            <a:ext cx="320250" cy="482646"/>
          </a:xfrm>
          <a:prstGeom prst="rect">
            <a:avLst/>
          </a:prstGeom>
        </p:spPr>
      </p:pic>
    </p:spTree>
    <p:extLst>
      <p:ext uri="{BB962C8B-B14F-4D97-AF65-F5344CB8AC3E}">
        <p14:creationId xmlns:p14="http://schemas.microsoft.com/office/powerpoint/2010/main" val="269737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p:txBody>
          <a:bodyPr/>
          <a:lstStyle/>
          <a:p>
            <a:r>
              <a:rPr lang="en-US" dirty="0"/>
              <a:t>Oxygen &amp; CO2 Alarm &amp; Monitoring</a:t>
            </a:r>
            <a:endParaRPr lang="en-US" altLang="en-US"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12</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sp>
        <p:nvSpPr>
          <p:cNvPr id="15" name="Content Placeholder 2">
            <a:extLst>
              <a:ext uri="{FF2B5EF4-FFF2-40B4-BE49-F238E27FC236}">
                <a16:creationId xmlns:a16="http://schemas.microsoft.com/office/drawing/2014/main" id="{E91E33A1-93CB-4782-8AEB-DF32A6DA4B42}"/>
              </a:ext>
            </a:extLst>
          </p:cNvPr>
          <p:cNvSpPr>
            <a:spLocks noGrp="1" noChangeArrowheads="1"/>
          </p:cNvSpPr>
          <p:nvPr>
            <p:ph idx="1"/>
          </p:nvPr>
        </p:nvSpPr>
        <p:spPr>
          <a:xfrm>
            <a:off x="677862" y="2001458"/>
            <a:ext cx="9761537" cy="3808792"/>
          </a:xfrm>
        </p:spPr>
        <p:txBody>
          <a:bodyPr/>
          <a:lstStyle/>
          <a:p>
            <a:pPr marL="0" indent="0" eaLnBrk="1" hangingPunct="1">
              <a:spcBef>
                <a:spcPct val="0"/>
              </a:spcBef>
              <a:buFont typeface="Wingdings" panose="05000000000000000000" pitchFamily="2" charset="2"/>
              <a:buNone/>
            </a:pPr>
            <a:r>
              <a:rPr lang="en-GB" sz="1600" b="1" dirty="0">
                <a:solidFill>
                  <a:srgbClr val="7F7F7F"/>
                </a:solidFill>
              </a:rPr>
              <a:t>Connections</a:t>
            </a:r>
            <a:br>
              <a:rPr lang="en-GB" sz="1600" dirty="0"/>
            </a:br>
            <a:endParaRPr lang="en-GB" sz="1600" dirty="0"/>
          </a:p>
          <a:p>
            <a:pPr>
              <a:spcBef>
                <a:spcPct val="0"/>
              </a:spcBef>
            </a:pPr>
            <a:r>
              <a:rPr lang="en-GB" sz="1600" dirty="0"/>
              <a:t>The Display unit requires a permanent AC power supply</a:t>
            </a:r>
            <a:br>
              <a:rPr lang="en-GB" sz="1600" dirty="0"/>
            </a:br>
            <a:endParaRPr lang="en-GB" sz="1600" dirty="0"/>
          </a:p>
          <a:p>
            <a:pPr>
              <a:spcBef>
                <a:spcPct val="0"/>
              </a:spcBef>
            </a:pPr>
            <a:r>
              <a:rPr lang="en-GB" sz="1600" dirty="0"/>
              <a:t>The sensors are wired directly to the display unit and are powered by the display unit</a:t>
            </a:r>
            <a:br>
              <a:rPr lang="en-GB" sz="1600" dirty="0"/>
            </a:br>
            <a:endParaRPr lang="en-GB" sz="1600" dirty="0"/>
          </a:p>
          <a:p>
            <a:pPr>
              <a:spcBef>
                <a:spcPct val="0"/>
              </a:spcBef>
            </a:pPr>
            <a:r>
              <a:rPr lang="en-GB" sz="1600" dirty="0"/>
              <a:t>A maximum of 4 sensors can be driven from each display unit</a:t>
            </a:r>
            <a:br>
              <a:rPr lang="en-GB" sz="1600" dirty="0"/>
            </a:br>
            <a:endParaRPr lang="en-GB" sz="1600" dirty="0"/>
          </a:p>
          <a:p>
            <a:pPr>
              <a:spcBef>
                <a:spcPct val="0"/>
              </a:spcBef>
            </a:pPr>
            <a:r>
              <a:rPr lang="en-GB" sz="1600" dirty="0"/>
              <a:t>The alarm repeaters are connected to the sensor unit by a wired connection</a:t>
            </a:r>
            <a:br>
              <a:rPr lang="en-GB" sz="1600" dirty="0"/>
            </a:br>
            <a:endParaRPr lang="en-GB" sz="1600" dirty="0"/>
          </a:p>
          <a:p>
            <a:pPr>
              <a:spcBef>
                <a:spcPct val="0"/>
              </a:spcBef>
            </a:pPr>
            <a:r>
              <a:rPr lang="en-GB" sz="1600" dirty="0"/>
              <a:t>Two alarm repeaters can be hardwired to each sensor unit and are powered by the sensor unit</a:t>
            </a:r>
            <a:br>
              <a:rPr lang="en-GB" sz="1600" dirty="0"/>
            </a:br>
            <a:endParaRPr lang="en-GB" sz="1600" dirty="0"/>
          </a:p>
          <a:p>
            <a:pPr>
              <a:spcBef>
                <a:spcPct val="0"/>
              </a:spcBef>
            </a:pPr>
            <a:endParaRPr lang="en-GB" sz="1600" dirty="0"/>
          </a:p>
          <a:p>
            <a:pPr marL="0" indent="0" eaLnBrk="1" hangingPunct="1">
              <a:spcBef>
                <a:spcPct val="0"/>
              </a:spcBef>
              <a:buFont typeface="Wingdings" panose="05000000000000000000" pitchFamily="2" charset="2"/>
              <a:buNone/>
            </a:pPr>
            <a:endParaRPr lang="en-GB" sz="1600" dirty="0"/>
          </a:p>
          <a:p>
            <a:pPr marL="0" indent="0" eaLnBrk="1" hangingPunct="1">
              <a:spcBef>
                <a:spcPct val="0"/>
              </a:spcBef>
              <a:buFont typeface="Wingdings" panose="05000000000000000000" pitchFamily="2" charset="2"/>
              <a:buNone/>
            </a:pPr>
            <a:endParaRPr lang="en-GB" sz="1600" dirty="0"/>
          </a:p>
        </p:txBody>
      </p:sp>
    </p:spTree>
    <p:extLst>
      <p:ext uri="{BB962C8B-B14F-4D97-AF65-F5344CB8AC3E}">
        <p14:creationId xmlns:p14="http://schemas.microsoft.com/office/powerpoint/2010/main" val="123759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596312" cy="757287"/>
          </a:xfrm>
        </p:spPr>
        <p:txBody>
          <a:bodyPr/>
          <a:lstStyle/>
          <a:p>
            <a:r>
              <a:rPr lang="en-US" dirty="0"/>
              <a:t>Oxygen &amp; CO</a:t>
            </a:r>
            <a:r>
              <a:rPr lang="en-US" baseline="-25000" dirty="0"/>
              <a:t>2</a:t>
            </a:r>
            <a:r>
              <a:rPr lang="en-US" dirty="0"/>
              <a:t> Alarm &amp; Monitoring</a:t>
            </a:r>
            <a:endParaRPr lang="en-US" altLang="en-US"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13</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sp>
        <p:nvSpPr>
          <p:cNvPr id="15" name="Content Placeholder 2">
            <a:extLst>
              <a:ext uri="{FF2B5EF4-FFF2-40B4-BE49-F238E27FC236}">
                <a16:creationId xmlns:a16="http://schemas.microsoft.com/office/drawing/2014/main" id="{E91E33A1-93CB-4782-8AEB-DF32A6DA4B42}"/>
              </a:ext>
            </a:extLst>
          </p:cNvPr>
          <p:cNvSpPr>
            <a:spLocks noGrp="1" noChangeArrowheads="1"/>
          </p:cNvSpPr>
          <p:nvPr>
            <p:ph idx="1"/>
          </p:nvPr>
        </p:nvSpPr>
        <p:spPr>
          <a:xfrm>
            <a:off x="677862" y="2001458"/>
            <a:ext cx="9761537" cy="3808792"/>
          </a:xfrm>
        </p:spPr>
        <p:txBody>
          <a:bodyPr/>
          <a:lstStyle/>
          <a:p>
            <a:pPr marL="0" indent="0" eaLnBrk="1" hangingPunct="1">
              <a:spcBef>
                <a:spcPct val="0"/>
              </a:spcBef>
              <a:buFont typeface="Wingdings" panose="05000000000000000000" pitchFamily="2" charset="2"/>
              <a:buNone/>
            </a:pPr>
            <a:r>
              <a:rPr lang="en-GB" sz="1600" b="1" dirty="0">
                <a:solidFill>
                  <a:srgbClr val="7F7F7F"/>
                </a:solidFill>
              </a:rPr>
              <a:t>Safety</a:t>
            </a:r>
            <a:br>
              <a:rPr lang="en-GB" sz="1600" dirty="0"/>
            </a:br>
            <a:endParaRPr lang="en-GB" sz="1600" dirty="0"/>
          </a:p>
          <a:p>
            <a:pPr>
              <a:spcBef>
                <a:spcPct val="0"/>
              </a:spcBef>
            </a:pPr>
            <a:r>
              <a:rPr lang="en-GB" sz="1600" dirty="0"/>
              <a:t>The wireless interface is only for monitoring purposes this must never be used to transmit alarms for operator safety as the wireless signals and return notifications can be delayed due to things like network or system outages.</a:t>
            </a:r>
            <a:br>
              <a:rPr lang="en-GB" sz="1600" dirty="0"/>
            </a:br>
            <a:endParaRPr lang="en-GB" sz="1600" dirty="0"/>
          </a:p>
          <a:p>
            <a:pPr>
              <a:spcBef>
                <a:spcPct val="0"/>
              </a:spcBef>
            </a:pPr>
            <a:r>
              <a:rPr lang="en-GB" sz="1600" dirty="0"/>
              <a:t>Operators can rely on the installed O</a:t>
            </a:r>
            <a:r>
              <a:rPr lang="en-GB" sz="1600" baseline="-25000" dirty="0"/>
              <a:t>2</a:t>
            </a:r>
            <a:r>
              <a:rPr lang="en-GB" sz="1600" dirty="0"/>
              <a:t> and or CO</a:t>
            </a:r>
            <a:r>
              <a:rPr lang="en-GB" sz="1600" baseline="-25000" dirty="0"/>
              <a:t>2</a:t>
            </a:r>
            <a:r>
              <a:rPr lang="en-GB" sz="1600" dirty="0"/>
              <a:t> sensors connected to in room alarm repeater units.</a:t>
            </a:r>
            <a:br>
              <a:rPr lang="en-GB" sz="1600" dirty="0"/>
            </a:br>
            <a:endParaRPr lang="en-GB" sz="1600" dirty="0"/>
          </a:p>
          <a:p>
            <a:pPr>
              <a:spcBef>
                <a:spcPct val="0"/>
              </a:spcBef>
            </a:pPr>
            <a:r>
              <a:rPr lang="en-GB" sz="1600" dirty="0"/>
              <a:t>O</a:t>
            </a:r>
            <a:r>
              <a:rPr lang="en-GB" sz="1600" baseline="-25000" dirty="0"/>
              <a:t>2</a:t>
            </a:r>
            <a:r>
              <a:rPr lang="en-GB" sz="1600" dirty="0"/>
              <a:t> and CO</a:t>
            </a:r>
            <a:r>
              <a:rPr lang="en-GB" sz="1600" baseline="-25000" dirty="0"/>
              <a:t>2</a:t>
            </a:r>
            <a:r>
              <a:rPr lang="en-GB" sz="1600" dirty="0"/>
              <a:t> sensors should be positioned just above floor level when Nitrogen and Carbon Dioxide gases maybe present.</a:t>
            </a:r>
            <a:br>
              <a:rPr lang="en-GB" sz="1600" dirty="0"/>
            </a:br>
            <a:endParaRPr lang="en-GB" sz="1600" dirty="0"/>
          </a:p>
          <a:p>
            <a:pPr>
              <a:spcBef>
                <a:spcPct val="0"/>
              </a:spcBef>
            </a:pPr>
            <a:r>
              <a:rPr lang="en-GB" sz="1600" dirty="0"/>
              <a:t>When lighter than air gasses pose a potential health risk the O</a:t>
            </a:r>
            <a:r>
              <a:rPr lang="en-GB" sz="1600" baseline="-25000" dirty="0"/>
              <a:t>2</a:t>
            </a:r>
            <a:r>
              <a:rPr lang="en-GB" sz="1600" dirty="0"/>
              <a:t> sensor should be position just below the ceiling.</a:t>
            </a:r>
            <a:br>
              <a:rPr lang="en-GB" sz="1600" dirty="0"/>
            </a:br>
            <a:endParaRPr lang="en-GB" sz="1600" dirty="0"/>
          </a:p>
          <a:p>
            <a:pPr>
              <a:spcBef>
                <a:spcPct val="0"/>
              </a:spcBef>
            </a:pPr>
            <a:r>
              <a:rPr lang="en-GB" sz="1600" dirty="0"/>
              <a:t>The example in the previous slide are for heavier that air gasses.</a:t>
            </a:r>
            <a:br>
              <a:rPr lang="en-GB" sz="1600" dirty="0"/>
            </a:br>
            <a:endParaRPr lang="en-GB" sz="1600" dirty="0"/>
          </a:p>
          <a:p>
            <a:pPr>
              <a:spcBef>
                <a:spcPct val="0"/>
              </a:spcBef>
            </a:pPr>
            <a:endParaRPr lang="en-GB" sz="1600" dirty="0"/>
          </a:p>
          <a:p>
            <a:pPr marL="0" indent="0" eaLnBrk="1" hangingPunct="1">
              <a:spcBef>
                <a:spcPct val="0"/>
              </a:spcBef>
              <a:buFont typeface="Wingdings" panose="05000000000000000000" pitchFamily="2" charset="2"/>
              <a:buNone/>
            </a:pPr>
            <a:endParaRPr lang="en-GB" sz="1600" dirty="0"/>
          </a:p>
          <a:p>
            <a:pPr marL="0" indent="0" eaLnBrk="1" hangingPunct="1">
              <a:spcBef>
                <a:spcPct val="0"/>
              </a:spcBef>
              <a:buFont typeface="Wingdings" panose="05000000000000000000" pitchFamily="2" charset="2"/>
              <a:buNone/>
            </a:pPr>
            <a:endParaRPr lang="en-GB" sz="1600" dirty="0"/>
          </a:p>
        </p:txBody>
      </p:sp>
    </p:spTree>
    <p:extLst>
      <p:ext uri="{BB962C8B-B14F-4D97-AF65-F5344CB8AC3E}">
        <p14:creationId xmlns:p14="http://schemas.microsoft.com/office/powerpoint/2010/main" val="323113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E3064A9-EE96-6E4B-ADAA-67350B4690BD}"/>
              </a:ext>
            </a:extLst>
          </p:cNvPr>
          <p:cNvSpPr>
            <a:spLocks noGrp="1"/>
          </p:cNvSpPr>
          <p:nvPr>
            <p:ph type="subTitle" idx="4294967295"/>
          </p:nvPr>
        </p:nvSpPr>
        <p:spPr>
          <a:xfrm>
            <a:off x="1471384" y="3025775"/>
            <a:ext cx="9196617" cy="1454666"/>
          </a:xfrm>
        </p:spPr>
        <p:txBody>
          <a:bodyPr/>
          <a:lstStyle/>
          <a:p>
            <a:pPr marL="0" indent="0" algn="ctr" eaLnBrk="1" hangingPunct="1">
              <a:buNone/>
            </a:pPr>
            <a:r>
              <a:rPr lang="en-US" sz="3600" b="1" dirty="0">
                <a:solidFill>
                  <a:schemeClr val="bg1"/>
                </a:solidFill>
                <a:latin typeface="Calibri" charset="0"/>
              </a:rPr>
              <a:t>There are many more options available</a:t>
            </a:r>
          </a:p>
        </p:txBody>
      </p:sp>
    </p:spTree>
    <p:extLst>
      <p:ext uri="{BB962C8B-B14F-4D97-AF65-F5344CB8AC3E}">
        <p14:creationId xmlns:p14="http://schemas.microsoft.com/office/powerpoint/2010/main" val="3659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44165"/>
          </a:xfrm>
        </p:spPr>
        <p:txBody>
          <a:bodyPr>
            <a:normAutofit/>
          </a:bodyPr>
          <a:lstStyle/>
          <a:p>
            <a:r>
              <a:rPr lang="en-US" sz="3200" dirty="0"/>
              <a:t>Oxygen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335088"/>
            <a:ext cx="9284284" cy="4706937"/>
          </a:xfrm>
        </p:spPr>
        <p:txBody>
          <a:bodyPr/>
          <a:lstStyle/>
          <a:p>
            <a:pPr marL="0" indent="0" eaLnBrk="1" hangingPunct="1">
              <a:spcBef>
                <a:spcPct val="0"/>
              </a:spcBef>
              <a:buFont typeface="Wingdings" panose="05000000000000000000" pitchFamily="2" charset="2"/>
              <a:buNone/>
            </a:pPr>
            <a:r>
              <a:rPr lang="en-GB" altLang="en-US" sz="1600" b="1" dirty="0">
                <a:solidFill>
                  <a:srgbClr val="7F7F7F"/>
                </a:solidFill>
              </a:rPr>
              <a:t>Overview</a:t>
            </a:r>
          </a:p>
          <a:p>
            <a:pPr marL="0" indent="0" eaLnBrk="1" hangingPunct="1">
              <a:spcBef>
                <a:spcPct val="0"/>
              </a:spcBef>
              <a:buFont typeface="Wingdings" panose="05000000000000000000" pitchFamily="2" charset="2"/>
              <a:buNone/>
            </a:pPr>
            <a:endParaRPr lang="en-GB" altLang="en-US" sz="1600" b="1" dirty="0">
              <a:solidFill>
                <a:srgbClr val="7F7F7F"/>
              </a:solidFill>
            </a:endParaRPr>
          </a:p>
          <a:p>
            <a:r>
              <a:rPr lang="en-US" sz="1600" dirty="0"/>
              <a:t>Alarms for low oxygen levels in labs &amp; cryogenic storage facilities where liquid or gaseous nitrogen is used or for high carbon dioxide levels in labs with incubators or other equipment using CO</a:t>
            </a:r>
            <a:r>
              <a:rPr lang="en-US" sz="1600" baseline="-25000" dirty="0"/>
              <a:t>2</a:t>
            </a:r>
            <a:r>
              <a:rPr lang="en-US" sz="1600" dirty="0"/>
              <a:t>.</a:t>
            </a:r>
            <a:br>
              <a:rPr lang="en-US" sz="1600" dirty="0"/>
            </a:br>
            <a:endParaRPr lang="en-US" sz="1600" dirty="0"/>
          </a:p>
          <a:p>
            <a:r>
              <a:rPr lang="en-US" sz="1600" dirty="0"/>
              <a:t>For human health and safety the alarm system will give sufficient warning for a space to be safely evacuated.</a:t>
            </a:r>
            <a:br>
              <a:rPr lang="en-US" sz="1600" dirty="0"/>
            </a:br>
            <a:endParaRPr lang="en-US" sz="1600" dirty="0"/>
          </a:p>
          <a:p>
            <a:r>
              <a:rPr lang="en-US" sz="1600" dirty="0"/>
              <a:t>An additional analogue output module can be added which allows the connection of Hanwell pro transmitters to record the actual levels from the sensors.  This information is useful for audit purposes keeping records of excursions.  This data can be used to identify faulty equipment, bad practices by operators.  In the case of bad practice for operators additional training can be implemented.</a:t>
            </a:r>
            <a:br>
              <a:rPr lang="en-US" sz="1600" dirty="0"/>
            </a:br>
            <a:endParaRPr lang="en-US" sz="1600" dirty="0"/>
          </a:p>
          <a:p>
            <a:r>
              <a:rPr lang="en-US" sz="1600" dirty="0"/>
              <a:t>Display unit located in safe area shows status of each sensor allowing levels to be checked before entering a space.</a:t>
            </a:r>
            <a:br>
              <a:rPr lang="en-US" sz="1600" dirty="0"/>
            </a:b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2</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587604"/>
          </a:xfrm>
        </p:spPr>
        <p:txBody>
          <a:bodyPr>
            <a:normAutofit/>
          </a:bodyPr>
          <a:lstStyle/>
          <a:p>
            <a:r>
              <a:rPr lang="en-US" sz="3200" dirty="0"/>
              <a:t>Oxygen/CO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335088"/>
            <a:ext cx="9284284" cy="4706937"/>
          </a:xfrm>
        </p:spPr>
        <p:txBody>
          <a:bodyPr/>
          <a:lstStyle/>
          <a:p>
            <a:pPr marL="0" indent="0" eaLnBrk="1" hangingPunct="1">
              <a:spcBef>
                <a:spcPct val="0"/>
              </a:spcBef>
              <a:buFont typeface="Wingdings" panose="05000000000000000000" pitchFamily="2" charset="2"/>
              <a:buNone/>
            </a:pPr>
            <a:r>
              <a:rPr lang="en-GB" altLang="en-US" sz="1600" b="1" dirty="0">
                <a:solidFill>
                  <a:srgbClr val="7F7F7F"/>
                </a:solidFill>
              </a:rPr>
              <a:t>Overview</a:t>
            </a:r>
          </a:p>
          <a:p>
            <a:pPr marL="0" indent="0" eaLnBrk="1" hangingPunct="1">
              <a:spcBef>
                <a:spcPct val="0"/>
              </a:spcBef>
              <a:buFont typeface="Wingdings" panose="05000000000000000000" pitchFamily="2" charset="2"/>
              <a:buNone/>
            </a:pPr>
            <a:endParaRPr lang="en-GB" altLang="en-US" sz="1600" b="1" dirty="0">
              <a:solidFill>
                <a:srgbClr val="7F7F7F"/>
              </a:solidFill>
            </a:endParaRPr>
          </a:p>
          <a:p>
            <a:r>
              <a:rPr lang="en-US" sz="1600" dirty="0"/>
              <a:t>Alarms for low oxygen levels in labs &amp; cryogenic storage</a:t>
            </a:r>
          </a:p>
          <a:p>
            <a:r>
              <a:rPr lang="en-US" sz="1600" dirty="0"/>
              <a:t>Alarms for high carbon dioxide levels</a:t>
            </a:r>
          </a:p>
          <a:p>
            <a:r>
              <a:rPr lang="en-US" sz="1600" dirty="0"/>
              <a:t>Highly visible &amp; audible alarms </a:t>
            </a:r>
          </a:p>
          <a:p>
            <a:r>
              <a:rPr lang="en-US" sz="1600" dirty="0"/>
              <a:t>Up to 4 sensors per display unit (any mix of O</a:t>
            </a:r>
            <a:r>
              <a:rPr lang="en-US" sz="1600" baseline="-25000" dirty="0"/>
              <a:t>2</a:t>
            </a:r>
            <a:r>
              <a:rPr lang="en-US" sz="1600" dirty="0"/>
              <a:t> &amp; CO</a:t>
            </a:r>
            <a:r>
              <a:rPr lang="en-US" sz="1600" baseline="-25000" dirty="0"/>
              <a:t>2</a:t>
            </a:r>
            <a:r>
              <a:rPr lang="en-US" sz="1600" dirty="0"/>
              <a:t>)</a:t>
            </a:r>
          </a:p>
          <a:p>
            <a:r>
              <a:rPr lang="en-US" sz="1600" dirty="0"/>
              <a:t>Up to 8 alarm repeaters (two per sensor)</a:t>
            </a:r>
          </a:p>
          <a:p>
            <a:r>
              <a:rPr lang="en-US" sz="1600" dirty="0"/>
              <a:t>Analogue output for long term monitoring</a:t>
            </a:r>
          </a:p>
          <a:p>
            <a:r>
              <a:rPr lang="en-US" sz="1600" dirty="0"/>
              <a:t>Long life oxygen sensor</a:t>
            </a:r>
          </a:p>
          <a:p>
            <a:r>
              <a:rPr lang="en-US" sz="1600" dirty="0"/>
              <a:t>Easily replaceable oxygen sensor</a:t>
            </a:r>
          </a:p>
          <a:p>
            <a:r>
              <a:rPr lang="en-US" sz="1600" dirty="0"/>
              <a:t>Infrared CO</a:t>
            </a:r>
            <a:r>
              <a:rPr lang="en-US" sz="1600" baseline="-25000" dirty="0"/>
              <a:t>2</a:t>
            </a:r>
            <a:r>
              <a:rPr lang="en-US" sz="1600" dirty="0"/>
              <a:t> sensor</a:t>
            </a:r>
            <a:br>
              <a:rPr lang="en-US" sz="1600" dirty="0"/>
            </a:b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3</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spTree>
    <p:extLst>
      <p:ext uri="{BB962C8B-B14F-4D97-AF65-F5344CB8AC3E}">
        <p14:creationId xmlns:p14="http://schemas.microsoft.com/office/powerpoint/2010/main" val="422908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DA46E0-1946-419D-BEFF-A4C8324D86B1}"/>
              </a:ext>
            </a:extLst>
          </p:cNvPr>
          <p:cNvSpPr>
            <a:spLocks noGrp="1"/>
          </p:cNvSpPr>
          <p:nvPr>
            <p:ph type="ctrTitle"/>
          </p:nvPr>
        </p:nvSpPr>
        <p:spPr/>
        <p:txBody>
          <a:bodyPr/>
          <a:lstStyle/>
          <a:p>
            <a:br>
              <a:rPr lang="en-US" dirty="0"/>
            </a:br>
            <a:br>
              <a:rPr lang="en-US" dirty="0"/>
            </a:br>
            <a:br>
              <a:rPr lang="en-US" dirty="0"/>
            </a:br>
            <a:br>
              <a:rPr lang="en-US" dirty="0"/>
            </a:br>
            <a:br>
              <a:rPr lang="en-US" dirty="0"/>
            </a:br>
            <a:br>
              <a:rPr lang="en-US" dirty="0"/>
            </a:br>
            <a:br>
              <a:rPr lang="en-US" dirty="0"/>
            </a:br>
            <a:r>
              <a:rPr lang="en-US" dirty="0"/>
              <a:t>Equipment  Overview    </a:t>
            </a:r>
          </a:p>
        </p:txBody>
      </p:sp>
      <p:sp>
        <p:nvSpPr>
          <p:cNvPr id="7" name="Subtitle 6">
            <a:extLst>
              <a:ext uri="{FF2B5EF4-FFF2-40B4-BE49-F238E27FC236}">
                <a16:creationId xmlns:a16="http://schemas.microsoft.com/office/drawing/2014/main" id="{C8F1FFE9-A5AF-4570-9C4D-A49DCB38BFA1}"/>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4E8A7198-61F4-46F0-8A67-68F22D1008E4}"/>
              </a:ext>
            </a:extLst>
          </p:cNvPr>
          <p:cNvSpPr>
            <a:spLocks noGrp="1"/>
          </p:cNvSpPr>
          <p:nvPr>
            <p:ph type="ftr" sz="quarter" idx="11"/>
          </p:nvPr>
        </p:nvSpPr>
        <p:spPr/>
        <p:txBody>
          <a:bodyPr/>
          <a:lstStyle/>
          <a:p>
            <a:pPr>
              <a:defRPr/>
            </a:pPr>
            <a:r>
              <a:rPr lang="en-US"/>
              <a:t>hanwell.com</a:t>
            </a:r>
          </a:p>
        </p:txBody>
      </p:sp>
      <p:sp>
        <p:nvSpPr>
          <p:cNvPr id="5" name="Slide Number Placeholder 4">
            <a:extLst>
              <a:ext uri="{FF2B5EF4-FFF2-40B4-BE49-F238E27FC236}">
                <a16:creationId xmlns:a16="http://schemas.microsoft.com/office/drawing/2014/main" id="{93220CD8-1A1C-45A1-B71A-0B7C42D823E5}"/>
              </a:ext>
            </a:extLst>
          </p:cNvPr>
          <p:cNvSpPr>
            <a:spLocks noGrp="1"/>
          </p:cNvSpPr>
          <p:nvPr>
            <p:ph type="sldNum" sz="quarter" idx="12"/>
          </p:nvPr>
        </p:nvSpPr>
        <p:spPr/>
        <p:txBody>
          <a:bodyPr/>
          <a:lstStyle/>
          <a:p>
            <a:pPr>
              <a:defRPr/>
            </a:pPr>
            <a:fld id="{380142D8-293A-4B0A-A2A0-73AC4805C3E3}" type="slidenum">
              <a:rPr lang="en-US" smtClean="0"/>
              <a:pPr>
                <a:defRPr/>
              </a:pPr>
              <a:t>4</a:t>
            </a:fld>
            <a:endParaRPr lang="en-US" dirty="0"/>
          </a:p>
        </p:txBody>
      </p:sp>
    </p:spTree>
    <p:extLst>
      <p:ext uri="{BB962C8B-B14F-4D97-AF65-F5344CB8AC3E}">
        <p14:creationId xmlns:p14="http://schemas.microsoft.com/office/powerpoint/2010/main" val="8308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15885"/>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Main Display Unit</a:t>
            </a:r>
            <a:br>
              <a:rPr lang="en-US" sz="1600" dirty="0"/>
            </a:br>
            <a:endParaRPr lang="en-US" sz="1600" dirty="0"/>
          </a:p>
          <a:p>
            <a:pPr>
              <a:spcBef>
                <a:spcPts val="0"/>
              </a:spcBef>
            </a:pPr>
            <a:r>
              <a:rPr lang="en-US" sz="1600" dirty="0"/>
              <a:t>Supports O</a:t>
            </a:r>
            <a:r>
              <a:rPr lang="en-US" sz="1600" baseline="-25000" dirty="0"/>
              <a:t>2</a:t>
            </a:r>
            <a:r>
              <a:rPr lang="en-US" sz="1600" dirty="0"/>
              <a:t> and CO</a:t>
            </a:r>
            <a:r>
              <a:rPr lang="en-US" sz="1600" baseline="-25000" dirty="0"/>
              <a:t>2</a:t>
            </a:r>
            <a:r>
              <a:rPr lang="en-US" sz="1600" dirty="0"/>
              <a:t> sensors</a:t>
            </a:r>
            <a:br>
              <a:rPr lang="en-US" sz="1600" dirty="0"/>
            </a:br>
            <a:endParaRPr lang="en-US" sz="1600" dirty="0"/>
          </a:p>
          <a:p>
            <a:pPr>
              <a:spcBef>
                <a:spcPts val="0"/>
              </a:spcBef>
            </a:pPr>
            <a:r>
              <a:rPr lang="en-US" sz="1600" dirty="0"/>
              <a:t>Supports alarm repeaters</a:t>
            </a:r>
            <a:br>
              <a:rPr lang="en-US" sz="1600" dirty="0"/>
            </a:br>
            <a:endParaRPr lang="en-US" sz="1600" dirty="0"/>
          </a:p>
          <a:p>
            <a:pPr>
              <a:spcBef>
                <a:spcPts val="0"/>
              </a:spcBef>
            </a:pPr>
            <a:r>
              <a:rPr lang="en-US" sz="1600" dirty="0"/>
              <a:t>Up to 4 sensors</a:t>
            </a:r>
            <a:br>
              <a:rPr lang="en-US" sz="1600" dirty="0"/>
            </a:br>
            <a:endParaRPr lang="en-US" sz="1600" dirty="0"/>
          </a:p>
          <a:p>
            <a:pPr>
              <a:spcBef>
                <a:spcPts val="0"/>
              </a:spcBef>
            </a:pPr>
            <a:r>
              <a:rPr lang="en-US" sz="1600" dirty="0">
                <a:solidFill>
                  <a:schemeClr val="bg2">
                    <a:lumMod val="50000"/>
                  </a:schemeClr>
                </a:solidFill>
              </a:rPr>
              <a:t>Visual display</a:t>
            </a: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5</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pic>
        <p:nvPicPr>
          <p:cNvPr id="3" name="Picture 2">
            <a:extLst>
              <a:ext uri="{FF2B5EF4-FFF2-40B4-BE49-F238E27FC236}">
                <a16:creationId xmlns:a16="http://schemas.microsoft.com/office/drawing/2014/main" id="{13453595-4B28-45B2-A106-F55610666FF4}"/>
              </a:ext>
            </a:extLst>
          </p:cNvPr>
          <p:cNvPicPr>
            <a:picLocks noChangeAspect="1"/>
          </p:cNvPicPr>
          <p:nvPr/>
        </p:nvPicPr>
        <p:blipFill>
          <a:blip r:embed="rId2"/>
          <a:srcRect/>
          <a:stretch/>
        </p:blipFill>
        <p:spPr>
          <a:xfrm>
            <a:off x="4391025" y="1417555"/>
            <a:ext cx="4390022" cy="2375777"/>
          </a:xfrm>
          <a:prstGeom prst="rect">
            <a:avLst/>
          </a:prstGeom>
        </p:spPr>
      </p:pic>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1519896603"/>
              </p:ext>
            </p:extLst>
          </p:nvPr>
        </p:nvGraphicFramePr>
        <p:xfrm>
          <a:off x="802760" y="4779691"/>
          <a:ext cx="3297900" cy="736600"/>
        </p:xfrm>
        <a:graphic>
          <a:graphicData uri="http://schemas.openxmlformats.org/drawingml/2006/table">
            <a:tbl>
              <a:tblPr firstRow="1" bandRow="1">
                <a:tableStyleId>{69012ECD-51FC-41F1-AA8D-1B2483CD663E}</a:tableStyleId>
              </a:tblPr>
              <a:tblGrid>
                <a:gridCol w="1619929">
                  <a:extLst>
                    <a:ext uri="{9D8B030D-6E8A-4147-A177-3AD203B41FA5}">
                      <a16:colId xmlns:a16="http://schemas.microsoft.com/office/drawing/2014/main" val="510319382"/>
                    </a:ext>
                  </a:extLst>
                </a:gridCol>
                <a:gridCol w="1677971">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Display module</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J265A</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spTree>
    <p:extLst>
      <p:ext uri="{BB962C8B-B14F-4D97-AF65-F5344CB8AC3E}">
        <p14:creationId xmlns:p14="http://schemas.microsoft.com/office/powerpoint/2010/main" val="374770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15885"/>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Main Display Unit</a:t>
            </a:r>
            <a:br>
              <a:rPr lang="en-US" sz="1600" dirty="0"/>
            </a:br>
            <a:endParaRPr lang="en-US" sz="1600" dirty="0"/>
          </a:p>
          <a:p>
            <a:pPr>
              <a:spcBef>
                <a:spcPts val="0"/>
              </a:spcBef>
            </a:pPr>
            <a:r>
              <a:rPr lang="en-US" sz="1600" dirty="0"/>
              <a:t>Supports O</a:t>
            </a:r>
            <a:r>
              <a:rPr lang="en-US" sz="1600" baseline="-25000" dirty="0"/>
              <a:t>2</a:t>
            </a:r>
            <a:r>
              <a:rPr lang="en-US" sz="1600" dirty="0"/>
              <a:t> and CO</a:t>
            </a:r>
            <a:r>
              <a:rPr lang="en-US" sz="1600" baseline="-25000" dirty="0"/>
              <a:t>2</a:t>
            </a:r>
            <a:r>
              <a:rPr lang="en-US" sz="1600" dirty="0"/>
              <a:t> sensors</a:t>
            </a:r>
            <a:br>
              <a:rPr lang="en-US" sz="1600" dirty="0"/>
            </a:br>
            <a:endParaRPr lang="en-US" sz="1600" dirty="0"/>
          </a:p>
          <a:p>
            <a:pPr>
              <a:spcBef>
                <a:spcPts val="0"/>
              </a:spcBef>
            </a:pPr>
            <a:r>
              <a:rPr lang="en-US" sz="1600" dirty="0"/>
              <a:t>Supports alarm repeaters</a:t>
            </a:r>
            <a:br>
              <a:rPr lang="en-US" sz="1600" dirty="0"/>
            </a:br>
            <a:endParaRPr lang="en-US" sz="1600" dirty="0"/>
          </a:p>
          <a:p>
            <a:pPr>
              <a:spcBef>
                <a:spcPts val="0"/>
              </a:spcBef>
            </a:pPr>
            <a:r>
              <a:rPr lang="en-US" sz="1600" dirty="0"/>
              <a:t>Up to 4 sensors</a:t>
            </a:r>
            <a:br>
              <a:rPr lang="en-US" sz="1600" dirty="0"/>
            </a:br>
            <a:endParaRPr lang="en-US" sz="1600" dirty="0"/>
          </a:p>
          <a:p>
            <a:pPr>
              <a:spcBef>
                <a:spcPts val="0"/>
              </a:spcBef>
            </a:pPr>
            <a:r>
              <a:rPr lang="en-US" sz="1600" dirty="0">
                <a:solidFill>
                  <a:schemeClr val="bg2">
                    <a:lumMod val="50000"/>
                  </a:schemeClr>
                </a:solidFill>
              </a:rPr>
              <a:t>Visual display</a:t>
            </a:r>
            <a:br>
              <a:rPr lang="en-US" sz="1600" dirty="0">
                <a:solidFill>
                  <a:schemeClr val="bg2">
                    <a:lumMod val="50000"/>
                  </a:schemeClr>
                </a:solidFill>
              </a:rPr>
            </a:br>
            <a:endParaRPr lang="en-US" sz="1600" dirty="0">
              <a:solidFill>
                <a:schemeClr val="bg2">
                  <a:lumMod val="50000"/>
                </a:schemeClr>
              </a:solidFill>
            </a:endParaRPr>
          </a:p>
          <a:p>
            <a:pPr>
              <a:spcBef>
                <a:spcPts val="0"/>
              </a:spcBef>
            </a:pPr>
            <a:r>
              <a:rPr lang="en-US" sz="1600" dirty="0">
                <a:solidFill>
                  <a:schemeClr val="bg2">
                    <a:lumMod val="50000"/>
                  </a:schemeClr>
                </a:solidFill>
              </a:rPr>
              <a:t>Including 4-20mA output module for continuous monitoring</a:t>
            </a: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6</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pic>
        <p:nvPicPr>
          <p:cNvPr id="3" name="Picture 2">
            <a:extLst>
              <a:ext uri="{FF2B5EF4-FFF2-40B4-BE49-F238E27FC236}">
                <a16:creationId xmlns:a16="http://schemas.microsoft.com/office/drawing/2014/main" id="{13453595-4B28-45B2-A106-F55610666FF4}"/>
              </a:ext>
            </a:extLst>
          </p:cNvPr>
          <p:cNvPicPr>
            <a:picLocks noChangeAspect="1"/>
          </p:cNvPicPr>
          <p:nvPr/>
        </p:nvPicPr>
        <p:blipFill>
          <a:blip r:embed="rId2"/>
          <a:srcRect/>
          <a:stretch/>
        </p:blipFill>
        <p:spPr>
          <a:xfrm>
            <a:off x="4391025" y="1417555"/>
            <a:ext cx="4390022" cy="2375777"/>
          </a:xfrm>
          <a:prstGeom prst="rect">
            <a:avLst/>
          </a:prstGeom>
        </p:spPr>
      </p:pic>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252328319"/>
              </p:ext>
            </p:extLst>
          </p:nvPr>
        </p:nvGraphicFramePr>
        <p:xfrm>
          <a:off x="802760" y="4779691"/>
          <a:ext cx="3505289" cy="736600"/>
        </p:xfrm>
        <a:graphic>
          <a:graphicData uri="http://schemas.openxmlformats.org/drawingml/2006/table">
            <a:tbl>
              <a:tblPr firstRow="1" bandRow="1">
                <a:tableStyleId>{69012ECD-51FC-41F1-AA8D-1B2483CD663E}</a:tableStyleId>
              </a:tblPr>
              <a:tblGrid>
                <a:gridCol w="1742477">
                  <a:extLst>
                    <a:ext uri="{9D8B030D-6E8A-4147-A177-3AD203B41FA5}">
                      <a16:colId xmlns:a16="http://schemas.microsoft.com/office/drawing/2014/main" val="510319382"/>
                    </a:ext>
                  </a:extLst>
                </a:gridCol>
                <a:gridCol w="1762812">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Display module</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J265C</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spTree>
    <p:extLst>
      <p:ext uri="{BB962C8B-B14F-4D97-AF65-F5344CB8AC3E}">
        <p14:creationId xmlns:p14="http://schemas.microsoft.com/office/powerpoint/2010/main" val="409666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33777"/>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Oxygen Sensor</a:t>
            </a:r>
            <a:br>
              <a:rPr lang="en-US" sz="1600" dirty="0"/>
            </a:br>
            <a:endParaRPr lang="en-US" sz="1600" dirty="0"/>
          </a:p>
          <a:p>
            <a:pPr>
              <a:spcBef>
                <a:spcPts val="0"/>
              </a:spcBef>
            </a:pPr>
            <a:r>
              <a:rPr lang="en-US" sz="1600" dirty="0"/>
              <a:t>Long life sensor</a:t>
            </a:r>
            <a:br>
              <a:rPr lang="en-US" sz="1600" dirty="0"/>
            </a:br>
            <a:endParaRPr lang="en-US" sz="1600" dirty="0"/>
          </a:p>
          <a:p>
            <a:pPr>
              <a:spcBef>
                <a:spcPts val="0"/>
              </a:spcBef>
            </a:pPr>
            <a:r>
              <a:rPr lang="en-US" sz="1600" dirty="0"/>
              <a:t>User replaceable sensor</a:t>
            </a:r>
            <a:br>
              <a:rPr lang="en-US" sz="1600" dirty="0"/>
            </a:br>
            <a:endParaRPr lang="en-US" sz="1600" dirty="0"/>
          </a:p>
          <a:p>
            <a:pPr>
              <a:spcBef>
                <a:spcPts val="0"/>
              </a:spcBef>
            </a:pPr>
            <a:r>
              <a:rPr lang="en-US" sz="1600" dirty="0"/>
              <a:t>Up to 4 sensors can be used together</a:t>
            </a:r>
            <a:br>
              <a:rPr lang="en-US" sz="1600" dirty="0"/>
            </a:br>
            <a:endParaRPr lang="en-US" sz="1600" dirty="0"/>
          </a:p>
          <a:p>
            <a:pPr marL="0" indent="0">
              <a:spcBef>
                <a:spcPts val="0"/>
              </a:spcBef>
              <a:buNone/>
            </a:pPr>
            <a:endParaRPr lang="en-US" sz="1600" dirty="0">
              <a:solidFill>
                <a:schemeClr val="bg2">
                  <a:lumMod val="50000"/>
                </a:schemeClr>
              </a:solidFill>
            </a:endParaRP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7</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pic>
        <p:nvPicPr>
          <p:cNvPr id="3" name="Picture 2">
            <a:extLst>
              <a:ext uri="{FF2B5EF4-FFF2-40B4-BE49-F238E27FC236}">
                <a16:creationId xmlns:a16="http://schemas.microsoft.com/office/drawing/2014/main" id="{13453595-4B28-45B2-A106-F55610666FF4}"/>
              </a:ext>
            </a:extLst>
          </p:cNvPr>
          <p:cNvPicPr>
            <a:picLocks noChangeAspect="1"/>
          </p:cNvPicPr>
          <p:nvPr/>
        </p:nvPicPr>
        <p:blipFill>
          <a:blip r:embed="rId2"/>
          <a:srcRect/>
          <a:stretch/>
        </p:blipFill>
        <p:spPr>
          <a:xfrm>
            <a:off x="5934217" y="1243377"/>
            <a:ext cx="1819133" cy="3010580"/>
          </a:xfrm>
          <a:prstGeom prst="rect">
            <a:avLst/>
          </a:prstGeom>
        </p:spPr>
      </p:pic>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393943674"/>
              </p:ext>
            </p:extLst>
          </p:nvPr>
        </p:nvGraphicFramePr>
        <p:xfrm>
          <a:off x="802760" y="4779691"/>
          <a:ext cx="4042617" cy="736600"/>
        </p:xfrm>
        <a:graphic>
          <a:graphicData uri="http://schemas.openxmlformats.org/drawingml/2006/table">
            <a:tbl>
              <a:tblPr firstRow="1" bandRow="1">
                <a:tableStyleId>{69012ECD-51FC-41F1-AA8D-1B2483CD663E}</a:tableStyleId>
              </a:tblPr>
              <a:tblGrid>
                <a:gridCol w="2006428">
                  <a:extLst>
                    <a:ext uri="{9D8B030D-6E8A-4147-A177-3AD203B41FA5}">
                      <a16:colId xmlns:a16="http://schemas.microsoft.com/office/drawing/2014/main" val="510319382"/>
                    </a:ext>
                  </a:extLst>
                </a:gridCol>
                <a:gridCol w="2036189">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Oxygen Sensor</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J265B</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spTree>
    <p:extLst>
      <p:ext uri="{BB962C8B-B14F-4D97-AF65-F5344CB8AC3E}">
        <p14:creationId xmlns:p14="http://schemas.microsoft.com/office/powerpoint/2010/main" val="164519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50330"/>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CO2 Sensor</a:t>
            </a:r>
            <a:br>
              <a:rPr lang="en-US" sz="1600" dirty="0"/>
            </a:br>
            <a:endParaRPr lang="en-US" sz="1600" dirty="0"/>
          </a:p>
          <a:p>
            <a:pPr>
              <a:spcBef>
                <a:spcPts val="0"/>
              </a:spcBef>
            </a:pPr>
            <a:r>
              <a:rPr lang="en-US" sz="1600" dirty="0"/>
              <a:t>Infrared CO</a:t>
            </a:r>
            <a:r>
              <a:rPr lang="en-US" sz="1600" baseline="-25000" dirty="0"/>
              <a:t>2</a:t>
            </a:r>
            <a:r>
              <a:rPr lang="en-US" sz="1600" dirty="0"/>
              <a:t> sensor</a:t>
            </a:r>
            <a:br>
              <a:rPr lang="en-US" sz="1600" dirty="0"/>
            </a:br>
            <a:endParaRPr lang="en-US" sz="1600" dirty="0"/>
          </a:p>
          <a:p>
            <a:pPr>
              <a:spcBef>
                <a:spcPts val="0"/>
              </a:spcBef>
            </a:pPr>
            <a:r>
              <a:rPr lang="en-US" sz="1600" dirty="0"/>
              <a:t>Up to 4 sensors can be used together</a:t>
            </a:r>
            <a:br>
              <a:rPr lang="en-US" sz="1600" dirty="0"/>
            </a:br>
            <a:endParaRPr lang="en-US" sz="1600" dirty="0"/>
          </a:p>
          <a:p>
            <a:pPr marL="0" indent="0">
              <a:spcBef>
                <a:spcPts val="0"/>
              </a:spcBef>
              <a:buNone/>
            </a:pPr>
            <a:br>
              <a:rPr lang="en-US" sz="1600" dirty="0"/>
            </a:br>
            <a:endParaRPr lang="en-US" sz="1600" dirty="0"/>
          </a:p>
          <a:p>
            <a:pPr marL="0" indent="0">
              <a:spcBef>
                <a:spcPts val="0"/>
              </a:spcBef>
              <a:buNone/>
            </a:pPr>
            <a:endParaRPr lang="en-US" sz="1600" dirty="0">
              <a:solidFill>
                <a:schemeClr val="bg2">
                  <a:lumMod val="50000"/>
                </a:schemeClr>
              </a:solidFill>
            </a:endParaRP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8</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pic>
        <p:nvPicPr>
          <p:cNvPr id="3" name="Picture 2">
            <a:extLst>
              <a:ext uri="{FF2B5EF4-FFF2-40B4-BE49-F238E27FC236}">
                <a16:creationId xmlns:a16="http://schemas.microsoft.com/office/drawing/2014/main" id="{13453595-4B28-45B2-A106-F55610666FF4}"/>
              </a:ext>
            </a:extLst>
          </p:cNvPr>
          <p:cNvPicPr>
            <a:picLocks noChangeAspect="1"/>
          </p:cNvPicPr>
          <p:nvPr/>
        </p:nvPicPr>
        <p:blipFill>
          <a:blip r:embed="rId2"/>
          <a:srcRect/>
          <a:stretch/>
        </p:blipFill>
        <p:spPr>
          <a:xfrm>
            <a:off x="5915025" y="1355293"/>
            <a:ext cx="1806179" cy="3329035"/>
          </a:xfrm>
          <a:prstGeom prst="rect">
            <a:avLst/>
          </a:prstGeom>
        </p:spPr>
      </p:pic>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4014770892"/>
              </p:ext>
            </p:extLst>
          </p:nvPr>
        </p:nvGraphicFramePr>
        <p:xfrm>
          <a:off x="802760" y="4779691"/>
          <a:ext cx="3665545" cy="736600"/>
        </p:xfrm>
        <a:graphic>
          <a:graphicData uri="http://schemas.openxmlformats.org/drawingml/2006/table">
            <a:tbl>
              <a:tblPr firstRow="1" bandRow="1">
                <a:tableStyleId>{69012ECD-51FC-41F1-AA8D-1B2483CD663E}</a:tableStyleId>
              </a:tblPr>
              <a:tblGrid>
                <a:gridCol w="1808465">
                  <a:extLst>
                    <a:ext uri="{9D8B030D-6E8A-4147-A177-3AD203B41FA5}">
                      <a16:colId xmlns:a16="http://schemas.microsoft.com/office/drawing/2014/main" val="510319382"/>
                    </a:ext>
                  </a:extLst>
                </a:gridCol>
                <a:gridCol w="1857080">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CO2 Sensor</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J265D</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spTree>
    <p:extLst>
      <p:ext uri="{BB962C8B-B14F-4D97-AF65-F5344CB8AC3E}">
        <p14:creationId xmlns:p14="http://schemas.microsoft.com/office/powerpoint/2010/main" val="2790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130C85-CCEA-4290-B6CE-034DEB19595D}"/>
              </a:ext>
            </a:extLst>
          </p:cNvPr>
          <p:cNvSpPr>
            <a:spLocks noGrp="1" noChangeArrowheads="1"/>
          </p:cNvSpPr>
          <p:nvPr>
            <p:ph type="title"/>
          </p:nvPr>
        </p:nvSpPr>
        <p:spPr>
          <a:xfrm>
            <a:off x="677863" y="609600"/>
            <a:ext cx="8932862" cy="625311"/>
          </a:xfrm>
        </p:spPr>
        <p:txBody>
          <a:bodyPr>
            <a:normAutofit/>
          </a:bodyPr>
          <a:lstStyle/>
          <a:p>
            <a:r>
              <a:rPr lang="en-US" sz="3200" dirty="0"/>
              <a:t>Oxygen &amp; CO</a:t>
            </a:r>
            <a:r>
              <a:rPr lang="en-US" sz="3200" baseline="-25000" dirty="0"/>
              <a:t>2</a:t>
            </a:r>
            <a:r>
              <a:rPr lang="en-US" sz="3200" dirty="0"/>
              <a:t> Alarm &amp; Monitoring</a:t>
            </a:r>
          </a:p>
        </p:txBody>
      </p:sp>
      <p:sp>
        <p:nvSpPr>
          <p:cNvPr id="8195" name="Content Placeholder 2">
            <a:extLst>
              <a:ext uri="{FF2B5EF4-FFF2-40B4-BE49-F238E27FC236}">
                <a16:creationId xmlns:a16="http://schemas.microsoft.com/office/drawing/2014/main" id="{2836407A-064B-408F-9A68-48545E8EE5B7}"/>
              </a:ext>
            </a:extLst>
          </p:cNvPr>
          <p:cNvSpPr>
            <a:spLocks noGrp="1" noChangeArrowheads="1"/>
          </p:cNvSpPr>
          <p:nvPr>
            <p:ph idx="1"/>
          </p:nvPr>
        </p:nvSpPr>
        <p:spPr>
          <a:xfrm>
            <a:off x="677863" y="1663701"/>
            <a:ext cx="9284284" cy="4398962"/>
          </a:xfrm>
        </p:spPr>
        <p:txBody>
          <a:bodyPr/>
          <a:lstStyle/>
          <a:p>
            <a:pPr marL="0" indent="0">
              <a:buNone/>
            </a:pPr>
            <a:r>
              <a:rPr lang="en-US" sz="1600" b="1" dirty="0"/>
              <a:t>Alarm Repeater</a:t>
            </a:r>
            <a:br>
              <a:rPr lang="en-US" sz="1600" dirty="0"/>
            </a:br>
            <a:endParaRPr lang="en-US" sz="1600" dirty="0"/>
          </a:p>
          <a:p>
            <a:pPr>
              <a:spcBef>
                <a:spcPts val="0"/>
              </a:spcBef>
            </a:pPr>
            <a:r>
              <a:rPr lang="en-US" sz="1600" dirty="0"/>
              <a:t>High visibility strobe</a:t>
            </a:r>
            <a:br>
              <a:rPr lang="en-US" sz="1600" dirty="0"/>
            </a:br>
            <a:endParaRPr lang="en-US" sz="1600" dirty="0"/>
          </a:p>
          <a:p>
            <a:pPr>
              <a:spcBef>
                <a:spcPts val="0"/>
              </a:spcBef>
            </a:pPr>
            <a:r>
              <a:rPr lang="en-US" sz="1600" dirty="0"/>
              <a:t>Audible alarm</a:t>
            </a:r>
            <a:br>
              <a:rPr lang="en-US" sz="1600" dirty="0"/>
            </a:br>
            <a:endParaRPr lang="en-US" sz="1600" dirty="0"/>
          </a:p>
          <a:p>
            <a:pPr>
              <a:spcBef>
                <a:spcPts val="0"/>
              </a:spcBef>
            </a:pPr>
            <a:r>
              <a:rPr lang="en-US" sz="1600" dirty="0"/>
              <a:t>Alarm repeater connected to gas sensor</a:t>
            </a:r>
            <a:br>
              <a:rPr lang="en-US" sz="1600" dirty="0"/>
            </a:br>
            <a:endParaRPr lang="en-US" sz="1600" dirty="0"/>
          </a:p>
          <a:p>
            <a:pPr>
              <a:spcBef>
                <a:spcPts val="0"/>
              </a:spcBef>
            </a:pPr>
            <a:r>
              <a:rPr lang="en-US" sz="1600" dirty="0"/>
              <a:t>White LED strobe (optional blue, red or amber filters)</a:t>
            </a:r>
            <a:br>
              <a:rPr lang="en-US" sz="1600" dirty="0"/>
            </a:br>
            <a:endParaRPr lang="en-US" sz="1600" dirty="0"/>
          </a:p>
          <a:p>
            <a:pPr marL="0" indent="0">
              <a:spcBef>
                <a:spcPts val="0"/>
              </a:spcBef>
              <a:buNone/>
            </a:pPr>
            <a:endParaRPr lang="en-US" sz="1600" dirty="0">
              <a:solidFill>
                <a:schemeClr val="bg2">
                  <a:lumMod val="50000"/>
                </a:schemeClr>
              </a:solidFill>
            </a:endParaRPr>
          </a:p>
          <a:p>
            <a:pPr>
              <a:spcBef>
                <a:spcPts val="0"/>
              </a:spcBef>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b="1" dirty="0"/>
          </a:p>
          <a:p>
            <a:pPr marL="0" indent="0">
              <a:spcBef>
                <a:spcPts val="0"/>
              </a:spcBef>
              <a:buNone/>
            </a:pPr>
            <a:endParaRPr lang="en-US" sz="1600" dirty="0"/>
          </a:p>
        </p:txBody>
      </p:sp>
      <p:sp>
        <p:nvSpPr>
          <p:cNvPr id="8196" name="Slide Number Placeholder 9">
            <a:extLst>
              <a:ext uri="{FF2B5EF4-FFF2-40B4-BE49-F238E27FC236}">
                <a16:creationId xmlns:a16="http://schemas.microsoft.com/office/drawing/2014/main" id="{69FF5875-879A-46A6-BE2C-94A99E82B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fld id="{532AFF43-E63D-4FA9-B2EA-DF85DCA6C5EA}" type="slidenum">
              <a:rPr lang="en-US" altLang="en-US" smtClean="0">
                <a:solidFill>
                  <a:schemeClr val="bg1"/>
                </a:solidFill>
              </a:rPr>
              <a:pPr fontAlgn="base">
                <a:spcBef>
                  <a:spcPct val="0"/>
                </a:spcBef>
                <a:spcAft>
                  <a:spcPct val="0"/>
                </a:spcAft>
                <a:buClrTx/>
                <a:buSzTx/>
                <a:buFontTx/>
                <a:buNone/>
              </a:pPr>
              <a:t>9</a:t>
            </a:fld>
            <a:endParaRPr lang="en-US" altLang="en-US">
              <a:solidFill>
                <a:schemeClr val="bg1"/>
              </a:solidFill>
            </a:endParaRPr>
          </a:p>
        </p:txBody>
      </p:sp>
      <p:sp>
        <p:nvSpPr>
          <p:cNvPr id="8197" name="Footer Placeholder 10">
            <a:extLst>
              <a:ext uri="{FF2B5EF4-FFF2-40B4-BE49-F238E27FC236}">
                <a16:creationId xmlns:a16="http://schemas.microsoft.com/office/drawing/2014/main" id="{039155C7-235D-4A7A-97F7-40146147DB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00B0F0"/>
              </a:buClr>
              <a:buSzPct val="80000"/>
              <a:buFont typeface="Wingdings" panose="05000000000000000000" pitchFamily="2" charset="2"/>
              <a:buChar char="§"/>
              <a:defRPr>
                <a:solidFill>
                  <a:srgbClr val="6F706F"/>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rgbClr val="00B0F0"/>
              </a:buClr>
              <a:buSzPct val="80000"/>
              <a:buFont typeface="Wingdings" panose="05000000000000000000" pitchFamily="2" charset="2"/>
              <a:buChar char="§"/>
              <a:defRPr sz="1600">
                <a:solidFill>
                  <a:srgbClr val="6F706F"/>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rgbClr val="00B0F0"/>
              </a:buClr>
              <a:buSzPct val="80000"/>
              <a:buFont typeface="Wingdings" panose="05000000000000000000" pitchFamily="2" charset="2"/>
              <a:buChar char="§"/>
              <a:defRPr sz="1400">
                <a:solidFill>
                  <a:srgbClr val="6F706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rgbClr val="00B0F0"/>
              </a:buClr>
              <a:buSzPct val="80000"/>
              <a:buFont typeface="Wingdings" panose="05000000000000000000" pitchFamily="2" charset="2"/>
              <a:buChar char="§"/>
              <a:defRPr sz="1200">
                <a:solidFill>
                  <a:srgbClr val="6F706F"/>
                </a:solidFill>
                <a:latin typeface="Calibri" panose="020F0502020204030204" pitchFamily="34" charset="0"/>
                <a:ea typeface="Calibri" panose="020F0502020204030204" pitchFamily="34" charset="0"/>
                <a:cs typeface="Calibri" panose="020F0502020204030204" pitchFamily="34" charset="0"/>
              </a:defRPr>
            </a:lvl9pPr>
          </a:lstStyle>
          <a:p>
            <a:pPr fontAlgn="base">
              <a:spcBef>
                <a:spcPct val="0"/>
              </a:spcBef>
              <a:spcAft>
                <a:spcPct val="0"/>
              </a:spcAft>
              <a:buClrTx/>
              <a:buSzTx/>
              <a:buFontTx/>
              <a:buNone/>
            </a:pPr>
            <a:r>
              <a:rPr lang="en-US" altLang="en-US" dirty="0">
                <a:solidFill>
                  <a:srgbClr val="00A8D3"/>
                </a:solidFill>
              </a:rPr>
              <a:t>hanwell.com</a:t>
            </a:r>
          </a:p>
        </p:txBody>
      </p:sp>
      <p:pic>
        <p:nvPicPr>
          <p:cNvPr id="3" name="Picture 2">
            <a:extLst>
              <a:ext uri="{FF2B5EF4-FFF2-40B4-BE49-F238E27FC236}">
                <a16:creationId xmlns:a16="http://schemas.microsoft.com/office/drawing/2014/main" id="{13453595-4B28-45B2-A106-F55610666FF4}"/>
              </a:ext>
            </a:extLst>
          </p:cNvPr>
          <p:cNvPicPr>
            <a:picLocks noChangeAspect="1"/>
          </p:cNvPicPr>
          <p:nvPr/>
        </p:nvPicPr>
        <p:blipFill>
          <a:blip r:embed="rId2"/>
          <a:srcRect/>
          <a:stretch/>
        </p:blipFill>
        <p:spPr>
          <a:xfrm>
            <a:off x="5993444" y="1319214"/>
            <a:ext cx="1789559" cy="3191827"/>
          </a:xfrm>
          <a:prstGeom prst="rect">
            <a:avLst/>
          </a:prstGeom>
        </p:spPr>
      </p:pic>
      <p:graphicFrame>
        <p:nvGraphicFramePr>
          <p:cNvPr id="10" name="Table 3">
            <a:extLst>
              <a:ext uri="{FF2B5EF4-FFF2-40B4-BE49-F238E27FC236}">
                <a16:creationId xmlns:a16="http://schemas.microsoft.com/office/drawing/2014/main" id="{B5C40C00-63DF-4321-9407-40017EA9606E}"/>
              </a:ext>
            </a:extLst>
          </p:cNvPr>
          <p:cNvGraphicFramePr>
            <a:graphicFrameLocks noGrp="1"/>
          </p:cNvGraphicFramePr>
          <p:nvPr>
            <p:extLst>
              <p:ext uri="{D42A27DB-BD31-4B8C-83A1-F6EECF244321}">
                <p14:modId xmlns:p14="http://schemas.microsoft.com/office/powerpoint/2010/main" val="1052937304"/>
              </p:ext>
            </p:extLst>
          </p:nvPr>
        </p:nvGraphicFramePr>
        <p:xfrm>
          <a:off x="802760" y="4779691"/>
          <a:ext cx="3863508" cy="736600"/>
        </p:xfrm>
        <a:graphic>
          <a:graphicData uri="http://schemas.openxmlformats.org/drawingml/2006/table">
            <a:tbl>
              <a:tblPr firstRow="1" bandRow="1">
                <a:tableStyleId>{69012ECD-51FC-41F1-AA8D-1B2483CD663E}</a:tableStyleId>
              </a:tblPr>
              <a:tblGrid>
                <a:gridCol w="1940440">
                  <a:extLst>
                    <a:ext uri="{9D8B030D-6E8A-4147-A177-3AD203B41FA5}">
                      <a16:colId xmlns:a16="http://schemas.microsoft.com/office/drawing/2014/main" val="510319382"/>
                    </a:ext>
                  </a:extLst>
                </a:gridCol>
                <a:gridCol w="1923068">
                  <a:extLst>
                    <a:ext uri="{9D8B030D-6E8A-4147-A177-3AD203B41FA5}">
                      <a16:colId xmlns:a16="http://schemas.microsoft.com/office/drawing/2014/main" val="4032767451"/>
                    </a:ext>
                  </a:extLst>
                </a:gridCol>
              </a:tblGrid>
              <a:tr h="370840">
                <a:tc>
                  <a:txBody>
                    <a:bodyPr/>
                    <a:lstStyle/>
                    <a:p>
                      <a:r>
                        <a:rPr lang="en-GB" sz="1600" dirty="0"/>
                        <a:t>Description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sz="1600" dirty="0"/>
                        <a:t>Part no</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403730007"/>
                  </a:ext>
                </a:extLst>
              </a:tr>
              <a:tr h="201551">
                <a:tc>
                  <a:txBody>
                    <a:bodyPr/>
                    <a:lstStyle/>
                    <a:p>
                      <a:r>
                        <a:rPr lang="en-GB" dirty="0">
                          <a:solidFill>
                            <a:schemeClr val="bg2">
                              <a:lumMod val="50000"/>
                            </a:schemeClr>
                          </a:solidFill>
                          <a:latin typeface="Calibri" panose="020F0502020204030204" pitchFamily="34" charset="0"/>
                          <a:cs typeface="Calibri" panose="020F0502020204030204" pitchFamily="34" charset="0"/>
                        </a:rPr>
                        <a:t>Alarm Repeater</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r>
                        <a:rPr lang="en-GB" dirty="0">
                          <a:solidFill>
                            <a:schemeClr val="bg2">
                              <a:lumMod val="50000"/>
                            </a:schemeClr>
                          </a:solidFill>
                          <a:latin typeface="Calibri" panose="020F0502020204030204" pitchFamily="34" charset="0"/>
                          <a:cs typeface="Calibri" panose="020F0502020204030204" pitchFamily="34" charset="0"/>
                        </a:rPr>
                        <a:t>J267</a:t>
                      </a:r>
                      <a:endParaRPr lang="en-GB"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2234728503"/>
                  </a:ext>
                </a:extLst>
              </a:tr>
            </a:tbl>
          </a:graphicData>
        </a:graphic>
      </p:graphicFrame>
    </p:spTree>
    <p:extLst>
      <p:ext uri="{BB962C8B-B14F-4D97-AF65-F5344CB8AC3E}">
        <p14:creationId xmlns:p14="http://schemas.microsoft.com/office/powerpoint/2010/main" val="2692221494"/>
      </p:ext>
    </p:extLst>
  </p:cSld>
  <p:clrMapOvr>
    <a:masterClrMapping/>
  </p:clrMapOvr>
</p:sld>
</file>

<file path=ppt/theme/theme1.xml><?xml version="1.0" encoding="utf-8"?>
<a:theme xmlns:a="http://schemas.openxmlformats.org/drawingml/2006/main" name="Facet">
  <a:themeElements>
    <a:clrScheme name="Hanwell ">
      <a:dk1>
        <a:srgbClr val="3F403F"/>
      </a:dk1>
      <a:lt1>
        <a:srgbClr val="FFFFFF"/>
      </a:lt1>
      <a:dk2>
        <a:srgbClr val="2C3C43"/>
      </a:dk2>
      <a:lt2>
        <a:srgbClr val="EBEBEB"/>
      </a:lt2>
      <a:accent1>
        <a:srgbClr val="00A8D2"/>
      </a:accent1>
      <a:accent2>
        <a:srgbClr val="B8E1E5"/>
      </a:accent2>
      <a:accent3>
        <a:srgbClr val="CFE9EB"/>
      </a:accent3>
      <a:accent4>
        <a:srgbClr val="F0F8F4"/>
      </a:accent4>
      <a:accent5>
        <a:srgbClr val="F0F8F4"/>
      </a:accent5>
      <a:accent6>
        <a:srgbClr val="918655"/>
      </a:accent6>
      <a:hlink>
        <a:srgbClr val="8FEACE"/>
      </a:hlink>
      <a:folHlink>
        <a:srgbClr val="6FB1E7"/>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owerPoint Template" id="{06765B9E-62F8-4D15-A5BE-F1AF33607175}" vid="{613A9A0D-13B5-442E-8ED4-3D1F8D9FB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85917EED12C24EA92567B3E59355C3" ma:contentTypeVersion="3" ma:contentTypeDescription="Create a new document." ma:contentTypeScope="" ma:versionID="f6d939f4244d5a04f23c57f790d17ba2">
  <xsd:schema xmlns:xsd="http://www.w3.org/2001/XMLSchema" xmlns:xs="http://www.w3.org/2001/XMLSchema" xmlns:p="http://schemas.microsoft.com/office/2006/metadata/properties" xmlns:ns2="1b56d729-4f7b-4b6d-bded-94e2c20c3e19" targetNamespace="http://schemas.microsoft.com/office/2006/metadata/properties" ma:root="true" ma:fieldsID="f1e3012fb74bc6c1cae6449dc4083478" ns2:_="">
    <xsd:import namespace="1b56d729-4f7b-4b6d-bded-94e2c20c3e1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6d729-4f7b-4b6d-bded-94e2c20c3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265CA-5B16-43AA-A6EF-5E5D4CE536D2}">
  <ds:schemaRefs>
    <ds:schemaRef ds:uri="http://purl.org/dc/terms/"/>
    <ds:schemaRef ds:uri="http://schemas.openxmlformats.org/package/2006/metadata/core-properties"/>
    <ds:schemaRef ds:uri="b0c5d274-0aba-4dd4-bda7-894b850a7ff2"/>
    <ds:schemaRef ds:uri="http://purl.org/dc/dcmitype/"/>
    <ds:schemaRef ds:uri="http://schemas.microsoft.com/office/infopath/2007/PartnerControls"/>
    <ds:schemaRef ds:uri="http://purl.org/dc/elements/1.1/"/>
    <ds:schemaRef ds:uri="http://schemas.microsoft.com/office/2006/documentManagement/types"/>
    <ds:schemaRef ds:uri="de9ebcd7-259d-4374-bdf0-85f4e109041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C19F54-2623-4111-B151-405FF1419578}">
  <ds:schemaRefs>
    <ds:schemaRef ds:uri="http://schemas.microsoft.com/sharepoint/events"/>
  </ds:schemaRefs>
</ds:datastoreItem>
</file>

<file path=customXml/itemProps3.xml><?xml version="1.0" encoding="utf-8"?>
<ds:datastoreItem xmlns:ds="http://schemas.openxmlformats.org/officeDocument/2006/customXml" ds:itemID="{EE6A6A64-9F35-48E8-83FB-F2EC302C0C35}"/>
</file>

<file path=customXml/itemProps4.xml><?xml version="1.0" encoding="utf-8"?>
<ds:datastoreItem xmlns:ds="http://schemas.openxmlformats.org/officeDocument/2006/customXml" ds:itemID="{DF17D35B-0CDB-4508-8E3E-C3AABA7FEB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4370</TotalTime>
  <Words>801</Words>
  <Application>Microsoft Office PowerPoint</Application>
  <PresentationFormat>Widescreen</PresentationFormat>
  <Paragraphs>209</Paragraphs>
  <Slides>14</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Trebuchet MS</vt:lpstr>
      <vt:lpstr>Wingdings</vt:lpstr>
      <vt:lpstr>Wingdings 3</vt:lpstr>
      <vt:lpstr>Facet</vt:lpstr>
      <vt:lpstr>Oxygen Depletion Alarm &amp; Monitoring </vt:lpstr>
      <vt:lpstr>Oxygen Alarm &amp; Monitoring</vt:lpstr>
      <vt:lpstr>Oxygen/CO2 Alarm &amp; Monitoring</vt:lpstr>
      <vt:lpstr>       Equipment  Overview    </vt:lpstr>
      <vt:lpstr>Oxygen &amp; CO2 Alarm &amp; Monitoring</vt:lpstr>
      <vt:lpstr>Oxygen &amp; CO2 Alarm &amp; Monitoring</vt:lpstr>
      <vt:lpstr>Oxygen &amp; CO2 Alarm &amp; Monitoring</vt:lpstr>
      <vt:lpstr>Oxygen &amp; CO2 Alarm &amp; Monitoring</vt:lpstr>
      <vt:lpstr>Oxygen &amp; CO2 Alarm &amp; Monitoring</vt:lpstr>
      <vt:lpstr>Oxygen &amp; CO2 Alarm &amp; Monitoring</vt:lpstr>
      <vt:lpstr>Oxygen &amp; CO2 Alarm &amp; Monitoring</vt:lpstr>
      <vt:lpstr>Oxygen &amp; CO2 Alarm &amp; Monitoring</vt:lpstr>
      <vt:lpstr>Oxygen &amp; CO2 Alarm &amp; Monitoring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 Lite for Restaurants</dc:title>
  <dc:creator>Louise Jeffrey</dc:creator>
  <cp:lastModifiedBy>Jason Daoust</cp:lastModifiedBy>
  <cp:revision>119</cp:revision>
  <dcterms:created xsi:type="dcterms:W3CDTF">2018-09-06T10:42:59Z</dcterms:created>
  <dcterms:modified xsi:type="dcterms:W3CDTF">2023-03-22T17:25:34Z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0x0101003D85917EED12C24EA92567B3E59355C3</vt:lpwstr>
  </property>
  <property fmtid="{D5CDD505-2E9C-101B-9397-08002B2CF9AE}" pid="3" name="Order">
    <vt:r8>2500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dlc_DocIdItemGuid">
    <vt:lpwstr>382d51fb-759d-4d00-a55e-a85177a6aee7</vt:lpwstr>
  </property>
</Properties>
</file>