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900" r:id="rId4"/>
    <p:sldMasterId id="2147483852" r:id="rId5"/>
    <p:sldMasterId id="2147483907" r:id="rId6"/>
  </p:sldMasterIdLst>
  <p:notesMasterIdLst>
    <p:notesMasterId r:id="rId80"/>
  </p:notesMasterIdLst>
  <p:handoutMasterIdLst>
    <p:handoutMasterId r:id="rId81"/>
  </p:handoutMasterIdLst>
  <p:sldIdLst>
    <p:sldId id="258" r:id="rId7"/>
    <p:sldId id="10409" r:id="rId8"/>
    <p:sldId id="10223" r:id="rId9"/>
    <p:sldId id="26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10187" r:id="rId19"/>
    <p:sldId id="10190" r:id="rId20"/>
    <p:sldId id="284" r:id="rId21"/>
    <p:sldId id="285" r:id="rId22"/>
    <p:sldId id="286" r:id="rId23"/>
    <p:sldId id="10177" r:id="rId24"/>
    <p:sldId id="10230" r:id="rId25"/>
    <p:sldId id="10231" r:id="rId26"/>
    <p:sldId id="10408" r:id="rId27"/>
    <p:sldId id="10233" r:id="rId28"/>
    <p:sldId id="10234" r:id="rId29"/>
    <p:sldId id="10235" r:id="rId30"/>
    <p:sldId id="10236" r:id="rId31"/>
    <p:sldId id="10237" r:id="rId32"/>
    <p:sldId id="10238" r:id="rId33"/>
    <p:sldId id="10239" r:id="rId34"/>
    <p:sldId id="10240" r:id="rId35"/>
    <p:sldId id="10265" r:id="rId36"/>
    <p:sldId id="2147475577" r:id="rId37"/>
    <p:sldId id="10242" r:id="rId38"/>
    <p:sldId id="10251" r:id="rId39"/>
    <p:sldId id="10293" r:id="rId40"/>
    <p:sldId id="2147475578" r:id="rId41"/>
    <p:sldId id="10243" r:id="rId42"/>
    <p:sldId id="10430" r:id="rId43"/>
    <p:sldId id="9910" r:id="rId44"/>
    <p:sldId id="287" r:id="rId45"/>
    <p:sldId id="305" r:id="rId46"/>
    <p:sldId id="307" r:id="rId47"/>
    <p:sldId id="308" r:id="rId48"/>
    <p:sldId id="309" r:id="rId49"/>
    <p:sldId id="310" r:id="rId50"/>
    <p:sldId id="2147475562" r:id="rId51"/>
    <p:sldId id="10294" r:id="rId52"/>
    <p:sldId id="311" r:id="rId53"/>
    <p:sldId id="10352" r:id="rId54"/>
    <p:sldId id="10264" r:id="rId55"/>
    <p:sldId id="10244" r:id="rId56"/>
    <p:sldId id="10245" r:id="rId57"/>
    <p:sldId id="10266" r:id="rId58"/>
    <p:sldId id="10249" r:id="rId59"/>
    <p:sldId id="302" r:id="rId60"/>
    <p:sldId id="10267" r:id="rId61"/>
    <p:sldId id="10268" r:id="rId62"/>
    <p:sldId id="10269" r:id="rId63"/>
    <p:sldId id="10270" r:id="rId64"/>
    <p:sldId id="10272" r:id="rId65"/>
    <p:sldId id="10271" r:id="rId66"/>
    <p:sldId id="10273" r:id="rId67"/>
    <p:sldId id="10274" r:id="rId68"/>
    <p:sldId id="10275" r:id="rId69"/>
    <p:sldId id="10280" r:id="rId70"/>
    <p:sldId id="10281" r:id="rId71"/>
    <p:sldId id="10282" r:id="rId72"/>
    <p:sldId id="2147475564" r:id="rId73"/>
    <p:sldId id="10283" r:id="rId74"/>
    <p:sldId id="10284" r:id="rId75"/>
    <p:sldId id="10354" r:id="rId76"/>
    <p:sldId id="10406" r:id="rId77"/>
    <p:sldId id="10304" r:id="rId78"/>
    <p:sldId id="271" r:id="rId79"/>
  </p:sldIdLst>
  <p:sldSz cx="12192000" cy="6858000"/>
  <p:notesSz cx="6858000" cy="9144000"/>
  <p:defaultTextStyle>
    <a:defPPr>
      <a:defRPr lang="da-DK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Ikke-navngivet sektion" id="{EFF1556F-0D05-8747-A1B2-8A18DD99C842}">
          <p14:sldIdLst>
            <p14:sldId id="258"/>
            <p14:sldId id="10409"/>
            <p14:sldId id="10223"/>
            <p14:sldId id="26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10187"/>
            <p14:sldId id="10190"/>
            <p14:sldId id="284"/>
            <p14:sldId id="285"/>
            <p14:sldId id="286"/>
            <p14:sldId id="10177"/>
            <p14:sldId id="10230"/>
            <p14:sldId id="10231"/>
            <p14:sldId id="10408"/>
            <p14:sldId id="10233"/>
            <p14:sldId id="10234"/>
            <p14:sldId id="10235"/>
            <p14:sldId id="10236"/>
            <p14:sldId id="10237"/>
            <p14:sldId id="10238"/>
            <p14:sldId id="10239"/>
            <p14:sldId id="10240"/>
            <p14:sldId id="10265"/>
            <p14:sldId id="2147475577"/>
            <p14:sldId id="10242"/>
            <p14:sldId id="10251"/>
            <p14:sldId id="10293"/>
            <p14:sldId id="2147475578"/>
            <p14:sldId id="10243"/>
          </p14:sldIdLst>
        </p14:section>
        <p14:section name="Applications" id="{7E5BC499-1138-4044-9C56-4846324A7DA6}">
          <p14:sldIdLst>
            <p14:sldId id="10430"/>
            <p14:sldId id="9910"/>
            <p14:sldId id="287"/>
            <p14:sldId id="305"/>
            <p14:sldId id="307"/>
            <p14:sldId id="308"/>
            <p14:sldId id="309"/>
            <p14:sldId id="310"/>
            <p14:sldId id="2147475562"/>
            <p14:sldId id="10294"/>
            <p14:sldId id="311"/>
            <p14:sldId id="10352"/>
            <p14:sldId id="10264"/>
            <p14:sldId id="10244"/>
            <p14:sldId id="10245"/>
          </p14:sldIdLst>
        </p14:section>
        <p14:section name="EMSuite" id="{CC2B966F-1EA9-4523-BFC6-B9651681E2D2}">
          <p14:sldIdLst>
            <p14:sldId id="10266"/>
            <p14:sldId id="10249"/>
            <p14:sldId id="302"/>
            <p14:sldId id="10267"/>
            <p14:sldId id="10268"/>
            <p14:sldId id="10269"/>
            <p14:sldId id="10270"/>
            <p14:sldId id="10272"/>
            <p14:sldId id="10271"/>
            <p14:sldId id="10273"/>
            <p14:sldId id="10274"/>
            <p14:sldId id="10275"/>
            <p14:sldId id="10280"/>
            <p14:sldId id="10281"/>
            <p14:sldId id="10282"/>
            <p14:sldId id="2147475564"/>
            <p14:sldId id="10283"/>
            <p14:sldId id="10284"/>
            <p14:sldId id="10354"/>
            <p14:sldId id="10406"/>
            <p14:sldId id="10304"/>
            <p14:sldId id="27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99B3E83-AE35-9B0F-ED7C-FAD6DF3E90F4}" name="Christina Giordano Olsen" initials="CG" userId="S::cgo@ellab.com::27af2493-c95b-47aa-b539-29097e282e0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llemlayout 2 - Markering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llemlayout 2 - Markering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5" d="100"/>
          <a:sy n="115" d="100"/>
        </p:scale>
        <p:origin x="706" y="6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63" Type="http://schemas.openxmlformats.org/officeDocument/2006/relationships/slide" Target="slides/slide57.xml"/><Relationship Id="rId68" Type="http://schemas.openxmlformats.org/officeDocument/2006/relationships/slide" Target="slides/slide62.xml"/><Relationship Id="rId84" Type="http://schemas.openxmlformats.org/officeDocument/2006/relationships/theme" Target="theme/theme1.xml"/><Relationship Id="rId16" Type="http://schemas.openxmlformats.org/officeDocument/2006/relationships/slide" Target="slides/slide10.xml"/><Relationship Id="rId11" Type="http://schemas.openxmlformats.org/officeDocument/2006/relationships/slide" Target="slides/slide5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74" Type="http://schemas.openxmlformats.org/officeDocument/2006/relationships/slide" Target="slides/slide68.xml"/><Relationship Id="rId79" Type="http://schemas.openxmlformats.org/officeDocument/2006/relationships/slide" Target="slides/slide73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slide" Target="slides/slide58.xml"/><Relationship Id="rId69" Type="http://schemas.openxmlformats.org/officeDocument/2006/relationships/slide" Target="slides/slide63.xml"/><Relationship Id="rId77" Type="http://schemas.openxmlformats.org/officeDocument/2006/relationships/slide" Target="slides/slide7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slide" Target="slides/slide66.xml"/><Relationship Id="rId80" Type="http://schemas.openxmlformats.org/officeDocument/2006/relationships/notesMaster" Target="notesMasters/notesMaster1.xml"/><Relationship Id="rId85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openxmlformats.org/officeDocument/2006/relationships/slide" Target="slides/slide6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slide" Target="slides/slide56.xml"/><Relationship Id="rId70" Type="http://schemas.openxmlformats.org/officeDocument/2006/relationships/slide" Target="slides/slide64.xml"/><Relationship Id="rId75" Type="http://schemas.openxmlformats.org/officeDocument/2006/relationships/slide" Target="slides/slide69.xml"/><Relationship Id="rId83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slide" Target="slides/slide59.xml"/><Relationship Id="rId73" Type="http://schemas.openxmlformats.org/officeDocument/2006/relationships/slide" Target="slides/slide67.xml"/><Relationship Id="rId78" Type="http://schemas.openxmlformats.org/officeDocument/2006/relationships/slide" Target="slides/slide72.xml"/><Relationship Id="rId81" Type="http://schemas.openxmlformats.org/officeDocument/2006/relationships/handoutMaster" Target="handoutMasters/handoutMaster1.xml"/><Relationship Id="rId86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76" Type="http://schemas.openxmlformats.org/officeDocument/2006/relationships/slide" Target="slides/slide70.xml"/><Relationship Id="rId7" Type="http://schemas.openxmlformats.org/officeDocument/2006/relationships/slide" Target="slides/slide1.xml"/><Relationship Id="rId71" Type="http://schemas.openxmlformats.org/officeDocument/2006/relationships/slide" Target="slides/slide65.xml"/><Relationship Id="rId2" Type="http://schemas.openxmlformats.org/officeDocument/2006/relationships/customXml" Target="../customXml/item2.xml"/><Relationship Id="rId29" Type="http://schemas.openxmlformats.org/officeDocument/2006/relationships/slide" Target="slides/slide23.xml"/><Relationship Id="rId24" Type="http://schemas.openxmlformats.org/officeDocument/2006/relationships/slide" Target="slides/slide18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66" Type="http://schemas.openxmlformats.org/officeDocument/2006/relationships/slide" Target="slides/slide60.xml"/><Relationship Id="rId61" Type="http://schemas.openxmlformats.org/officeDocument/2006/relationships/slide" Target="slides/slide55.xml"/><Relationship Id="rId8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sidehoved 1">
            <a:extLst>
              <a:ext uri="{FF2B5EF4-FFF2-40B4-BE49-F238E27FC236}">
                <a16:creationId xmlns:a16="http://schemas.microsoft.com/office/drawing/2014/main" id="{5059432E-F7F7-21CD-BF99-27DBE878B59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da-DK"/>
          </a:p>
        </p:txBody>
      </p:sp>
      <p:sp>
        <p:nvSpPr>
          <p:cNvPr id="3" name="Pladsholder til dato 2">
            <a:extLst>
              <a:ext uri="{FF2B5EF4-FFF2-40B4-BE49-F238E27FC236}">
                <a16:creationId xmlns:a16="http://schemas.microsoft.com/office/drawing/2014/main" id="{A6F6D48D-6D58-7445-0C02-8529149D2F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0B0AE310-B012-674C-8A21-80655F57D4E0}" type="datetimeFigureOut">
              <a:rPr lang="da-DK"/>
              <a:pPr>
                <a:defRPr/>
              </a:pPr>
              <a:t>22-05-2026</a:t>
            </a:fld>
            <a:endParaRPr lang="da-DK"/>
          </a:p>
        </p:txBody>
      </p:sp>
      <p:sp>
        <p:nvSpPr>
          <p:cNvPr id="4" name="Pladsholder til sidefod 3">
            <a:extLst>
              <a:ext uri="{FF2B5EF4-FFF2-40B4-BE49-F238E27FC236}">
                <a16:creationId xmlns:a16="http://schemas.microsoft.com/office/drawing/2014/main" id="{B170C1B7-A827-80EA-9006-39EC43743F7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da-DK"/>
          </a:p>
        </p:txBody>
      </p:sp>
      <p:sp>
        <p:nvSpPr>
          <p:cNvPr id="5" name="Pladsholder til slidenummer 4">
            <a:extLst>
              <a:ext uri="{FF2B5EF4-FFF2-40B4-BE49-F238E27FC236}">
                <a16:creationId xmlns:a16="http://schemas.microsoft.com/office/drawing/2014/main" id="{9DC846A4-6D5A-89D1-D05A-24055E0A1D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A8A2EB59-D83D-7A45-98D9-85F928BE1804}" type="slidenum">
              <a:rPr lang="da-DK"/>
              <a:pPr>
                <a:defRPr/>
              </a:pPr>
              <a:t>‹#›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sidehoved 1">
            <a:extLst>
              <a:ext uri="{FF2B5EF4-FFF2-40B4-BE49-F238E27FC236}">
                <a16:creationId xmlns:a16="http://schemas.microsoft.com/office/drawing/2014/main" id="{92DE11E4-B5D1-F19A-DCE8-2E248CB45E7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da-DK"/>
          </a:p>
        </p:txBody>
      </p:sp>
      <p:sp>
        <p:nvSpPr>
          <p:cNvPr id="3" name="Pladsholder til dato 2">
            <a:extLst>
              <a:ext uri="{FF2B5EF4-FFF2-40B4-BE49-F238E27FC236}">
                <a16:creationId xmlns:a16="http://schemas.microsoft.com/office/drawing/2014/main" id="{9DFADC95-83CC-16AD-BCB9-3375A34DB369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AAFF2690-4DF5-C147-9830-1EEC22D7D0B2}" type="datetimeFigureOut">
              <a:rPr lang="da-DK"/>
              <a:pPr>
                <a:defRPr/>
              </a:pPr>
              <a:t>22-05-2026</a:t>
            </a:fld>
            <a:endParaRPr lang="da-DK"/>
          </a:p>
        </p:txBody>
      </p:sp>
      <p:sp>
        <p:nvSpPr>
          <p:cNvPr id="4" name="Pladsholder til slidebillede 3">
            <a:extLst>
              <a:ext uri="{FF2B5EF4-FFF2-40B4-BE49-F238E27FC236}">
                <a16:creationId xmlns:a16="http://schemas.microsoft.com/office/drawing/2014/main" id="{044BB79E-78C4-EDDA-CC0B-15D2F7EE3B0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da-DK" noProof="0"/>
          </a:p>
        </p:txBody>
      </p:sp>
      <p:sp>
        <p:nvSpPr>
          <p:cNvPr id="5" name="Pladsholder til noter 4">
            <a:extLst>
              <a:ext uri="{FF2B5EF4-FFF2-40B4-BE49-F238E27FC236}">
                <a16:creationId xmlns:a16="http://schemas.microsoft.com/office/drawing/2014/main" id="{56FD0AF4-84CB-1B48-C099-F4F75666C3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</a:p>
        </p:txBody>
      </p:sp>
      <p:sp>
        <p:nvSpPr>
          <p:cNvPr id="6" name="Pladsholder til sidefod 5">
            <a:extLst>
              <a:ext uri="{FF2B5EF4-FFF2-40B4-BE49-F238E27FC236}">
                <a16:creationId xmlns:a16="http://schemas.microsoft.com/office/drawing/2014/main" id="{4350BC10-2840-688B-8C79-DD0C0C4DA7BE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da-DK"/>
          </a:p>
        </p:txBody>
      </p:sp>
      <p:sp>
        <p:nvSpPr>
          <p:cNvPr id="7" name="Pladsholder til slidenummer 6">
            <a:extLst>
              <a:ext uri="{FF2B5EF4-FFF2-40B4-BE49-F238E27FC236}">
                <a16:creationId xmlns:a16="http://schemas.microsoft.com/office/drawing/2014/main" id="{D941D331-EA74-6095-250E-BF55BB2110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BC49A242-0154-F74C-A511-93BF6AB15D8C}" type="slidenum">
              <a:rPr lang="da-DK"/>
              <a:pPr>
                <a:defRPr/>
              </a:pPr>
              <a:t>‹#›</a:t>
            </a:fld>
            <a:endParaRPr lang="da-DK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>
                <a:cs typeface="Calibri" panose="020F0502020204030204" pitchFamily="34" charset="0"/>
              </a:rPr>
              <a:t>This diagram shows how all the components can connect into one software platform and shows all options for data collection.</a:t>
            </a:r>
          </a:p>
          <a:p>
            <a:r>
              <a:rPr lang="en-GB" sz="1200" b="0">
                <a:cs typeface="Calibri" panose="020F0502020204030204" pitchFamily="34" charset="0"/>
              </a:rPr>
              <a:t>The system allows all our wireless hardware to be used together.</a:t>
            </a:r>
          </a:p>
          <a:p>
            <a:endParaRPr lang="en-GB" sz="1200" b="0">
              <a:cs typeface="Calibri" panose="020F0502020204030204" pitchFamily="34" charset="0"/>
            </a:endParaRPr>
          </a:p>
          <a:p>
            <a:r>
              <a:rPr lang="en-GB" sz="1200" b="0">
                <a:cs typeface="Calibri" panose="020F0502020204030204" pitchFamily="34" charset="0"/>
              </a:rPr>
              <a:t>Users can view data in the following ways: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 local PC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any PC with internet access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 tablet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 mobile device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Via the alarm App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Alarms by email, text (SMS), or Voice Call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470382-E719-C14B-A060-8B102183099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1888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AB6E32-2AF7-B18A-DF9B-A6890FA096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EA4BED-0AB4-5013-9053-755DE93A85E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The smart sensor can each hold from 1-4 channels. A smart sensor can be replaced by another smart sensor by hot swapping. The new smart sensor may contain channels of the same type as the replaced smart sensor, or of a different measurement type.</a:t>
            </a:r>
          </a:p>
          <a:p>
            <a:pPr lvl="0"/>
            <a:r>
              <a:rPr lang="en-GB"/>
              <a:t>When replacing a smart sensor with a sensor with channels of the same measurement types, measurements will continue as the same data series.</a:t>
            </a:r>
          </a:p>
          <a:p>
            <a:pPr lvl="0"/>
            <a:r>
              <a:rPr lang="en-GB"/>
              <a:t>Replacing a smart sensor with a sensor with channels of different measurement types requires that the user decommission the channels on the replaced smart sensor. There will be a discontinuation between old and new data series, and decommissioned data is not shown on graphs. Decommissioned data may be accessed through reports.</a:t>
            </a:r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34E562-D9E2-D0CF-15BA-A3C15B9859D7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F6FE839-288E-43F5-950C-A210AAF3607E}" type="slidenum">
              <a:t>18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26E5AB-81BC-0E4C-3AED-18EF61458C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A5487B-5D10-BAE4-8CE8-6330E3DDF43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The smart sensor can each hold from 1-4 channels. A smart sensor can be replaced by another smart sensor by hot swapping. The new smart sensor may contain channels of the same type as the replaced smart sensor, or of a different measurement type.</a:t>
            </a:r>
          </a:p>
          <a:p>
            <a:pPr lvl="0"/>
            <a:r>
              <a:rPr lang="en-GB"/>
              <a:t>When replacing a smart sensor with a sensor with channels of the same measurement types, measurements will continue as the same data series.</a:t>
            </a:r>
          </a:p>
          <a:p>
            <a:pPr lvl="0"/>
            <a:r>
              <a:rPr lang="en-GB"/>
              <a:t>Replacing a smart sensor with a sensor with channels of different measurement types requires that the user decommission the channels on the replaced smart sensor. There will be a discontinuation between old and new data series, and decommissioned data is not shown on graphs. Decommissioned data may be accessed through reports.</a:t>
            </a:r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04D38B-4AED-BF77-20F2-23640666D9C6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B9577B3-6A72-435C-A413-6351F87E8480}" type="slidenum">
              <a:t>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Wingdings" panose="05000000000000000000" pitchFamily="2" charset="2"/>
              <a:buChar char="ü"/>
            </a:pPr>
            <a:r>
              <a:rPr lang="en-US"/>
              <a:t>3</a:t>
            </a:r>
            <a:r>
              <a:rPr lang="en-US" baseline="30000"/>
              <a:t>rd</a:t>
            </a:r>
            <a:r>
              <a:rPr lang="en-US"/>
              <a:t> party sensors need to be independently powered. We are reading the data their sensor provides for an output.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2D2D0-9BE8-4889-A66B-D63F0574E9C7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1555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Don’t forget to add on the LN2 calibration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39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4005126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10409B-4DF4-EA28-0939-99A08A7EBF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E10975-B196-E944-D07C-A94C874C49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CDEBB0-FFD6-8919-71E0-015EF91084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Don’t forget to add on the LN2 calibration if going below -85C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1D4363-C19D-8804-549A-7C80D63517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40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27164854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E3816F-1076-8C6A-474F-0CF96FB14E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B22637-74AA-BF6F-FDB3-4D02AC74B8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E62D2F-C009-8A95-9274-959CC44C0B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073412-612D-8765-1E75-22E0BF61A9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41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1214189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5D9C60-3DA3-F051-FB57-5517308DF5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857F7D-2013-EE4A-565B-6A92952CBE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5DAE12-B725-B4CA-1D88-7885A9FB97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9BF8B6-98FB-1DE7-35BD-B0D5F37124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42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23246890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409FE0-8D8C-6D8E-D898-8CE4EEC674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8429E0-5422-2F07-6381-3299B5DB7B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58248C-EE6F-391D-F9A7-B8A18737C3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F2CCEE-A112-91C3-3423-22E1C23CE9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43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2720849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0893E9-F387-7E69-DDCC-90653CD7AC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0A0880-1B46-3DF6-A783-A5C7512FD0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228F17-B900-0196-2B89-6C5B9FFBAB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Light towers can be provided through Ellab</a:t>
            </a:r>
          </a:p>
          <a:p>
            <a:r>
              <a:rPr lang="en-US"/>
              <a:t>Particle counters are sourced separately. Must have Modbus TCP-IP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B50F53-2904-4CCC-584D-E05E493DFC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44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26598866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EA04B2-F762-66BF-FA1F-9632E81C03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B9EBAD-A7A9-57FA-386B-7B8F7E743A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398EC1-E1F0-E46E-0784-E4F6E35BFB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Light towers can be provided through Ellab</a:t>
            </a:r>
          </a:p>
          <a:p>
            <a:r>
              <a:rPr lang="en-US"/>
              <a:t>Particle counters are sourced separately. Must have Modbus TCP-IP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B646C8-40C5-6A99-049A-DA8EE2FEBB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45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73891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E074D8-0F82-7ED0-3AB7-2998F864AE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3BBCDD-8C6B-F46A-B0A3-74A2EFF239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EDE5EB-E7BB-33F6-AF8A-F7F9C94E9C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42A1B6-C9FA-6F30-6AA8-522B5BD5C2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49A242-0154-F74C-A511-93BF6AB15D8C}" type="slidenum">
              <a:rPr lang="da-DK" smtClean="0"/>
              <a:pPr>
                <a:defRPr/>
              </a:pPr>
              <a:t>47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6917883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>
                <a:cs typeface="Calibri" panose="020F0502020204030204" pitchFamily="34" charset="0"/>
              </a:rPr>
              <a:t>This diagram shows how all the components can connect into one software platform and shows all options for data collection.</a:t>
            </a:r>
          </a:p>
          <a:p>
            <a:r>
              <a:rPr lang="en-GB" sz="1200" b="0">
                <a:cs typeface="Calibri" panose="020F0502020204030204" pitchFamily="34" charset="0"/>
              </a:rPr>
              <a:t>The system allows all our wireless hardware to be used together.</a:t>
            </a:r>
          </a:p>
          <a:p>
            <a:endParaRPr lang="en-GB" sz="1200" b="0">
              <a:cs typeface="Calibri" panose="020F0502020204030204" pitchFamily="34" charset="0"/>
            </a:endParaRPr>
          </a:p>
          <a:p>
            <a:r>
              <a:rPr lang="en-GB" sz="1200" b="0">
                <a:cs typeface="Calibri" panose="020F0502020204030204" pitchFamily="34" charset="0"/>
              </a:rPr>
              <a:t>Users can view data in the following ways: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 local PC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any PC with internet access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 tablet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 mobile device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Via the alarm App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Alarms by email, text (SMS), or Voice Call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470382-E719-C14B-A060-8B1021830994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188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oleObject" Target="../embeddings/oleObject1.bin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1.xml"/><Relationship Id="rId4" Type="http://schemas.openxmlformats.org/officeDocument/2006/relationships/image" Target="../media/image10.emf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2.xml"/><Relationship Id="rId4" Type="http://schemas.openxmlformats.org/officeDocument/2006/relationships/image" Target="../media/image10.emf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2.sv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6.sv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6.sv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6.sv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6.sv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16.svg"/><Relationship Id="rId5" Type="http://schemas.openxmlformats.org/officeDocument/2006/relationships/hyperlink" Target="https://www.linkedin.com/company/ellab/" TargetMode="External"/><Relationship Id="rId4" Type="http://schemas.openxmlformats.org/officeDocument/2006/relationships/hyperlink" Target="https://www.ellab.com/" TargetMode="Externa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Title Slide 1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402741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Title Slide 2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5">
            <a:extLst>
              <a:ext uri="{FF2B5EF4-FFF2-40B4-BE49-F238E27FC236}">
                <a16:creationId xmlns:a16="http://schemas.microsoft.com/office/drawing/2014/main" id="{A8131AF1-63AB-3BE4-572F-86E688698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32525" y="4852200"/>
            <a:ext cx="2903900" cy="1701000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err="1"/>
              <a:t>Your</a:t>
            </a:r>
            <a:br>
              <a:rPr lang="da-DK"/>
            </a:br>
            <a:r>
              <a:rPr lang="da-DK"/>
              <a:t>Life Science</a:t>
            </a:r>
            <a:br>
              <a:rPr lang="da-DK"/>
            </a:br>
            <a:r>
              <a:rPr lang="da-DK"/>
              <a:t>Compliance</a:t>
            </a:r>
            <a:br>
              <a:rPr lang="da-DK"/>
            </a:br>
            <a:r>
              <a:rPr lang="da-DK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2546206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Title Slide 3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5">
            <a:extLst>
              <a:ext uri="{FF2B5EF4-FFF2-40B4-BE49-F238E27FC236}">
                <a16:creationId xmlns:a16="http://schemas.microsoft.com/office/drawing/2014/main" id="{A8131AF1-63AB-3BE4-572F-86E688698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32525" y="4852200"/>
            <a:ext cx="2903900" cy="1701000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err="1"/>
              <a:t>Your</a:t>
            </a:r>
            <a:br>
              <a:rPr lang="da-DK"/>
            </a:br>
            <a:r>
              <a:rPr lang="da-DK"/>
              <a:t>Life Science</a:t>
            </a:r>
            <a:br>
              <a:rPr lang="da-DK"/>
            </a:br>
            <a:r>
              <a:rPr lang="da-DK"/>
              <a:t>Compliance</a:t>
            </a:r>
            <a:br>
              <a:rPr lang="da-DK"/>
            </a:br>
            <a:r>
              <a:rPr lang="da-DK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180808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Title Slide 4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5">
            <a:extLst>
              <a:ext uri="{FF2B5EF4-FFF2-40B4-BE49-F238E27FC236}">
                <a16:creationId xmlns:a16="http://schemas.microsoft.com/office/drawing/2014/main" id="{A8131AF1-63AB-3BE4-572F-86E688698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32525" y="4852200"/>
            <a:ext cx="2903900" cy="1701000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err="1"/>
              <a:t>Your</a:t>
            </a:r>
            <a:br>
              <a:rPr lang="da-DK"/>
            </a:br>
            <a:r>
              <a:rPr lang="da-DK"/>
              <a:t>Life Science</a:t>
            </a:r>
            <a:br>
              <a:rPr lang="da-DK"/>
            </a:br>
            <a:r>
              <a:rPr lang="da-DK"/>
              <a:t>Compliance</a:t>
            </a:r>
            <a:br>
              <a:rPr lang="da-DK"/>
            </a:br>
            <a:r>
              <a:rPr lang="da-DK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6113906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1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1C548BDC-2B65-1D20-133B-D9F1A4E45B1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9500" y="1119187"/>
            <a:ext cx="2802300" cy="1725613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err="1"/>
              <a:t>Your</a:t>
            </a:r>
            <a:br>
              <a:rPr lang="da-DK"/>
            </a:br>
            <a:r>
              <a:rPr lang="da-DK"/>
              <a:t>Life Science</a:t>
            </a:r>
            <a:br>
              <a:rPr lang="da-DK"/>
            </a:br>
            <a:r>
              <a:rPr lang="da-DK"/>
              <a:t>Compliance</a:t>
            </a:r>
            <a:br>
              <a:rPr lang="da-DK"/>
            </a:br>
            <a:r>
              <a:rPr lang="da-DK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384968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2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1C548BDC-2B65-1D20-133B-D9F1A4E45B1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9500" y="1119187"/>
            <a:ext cx="2802300" cy="1725613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err="1"/>
              <a:t>Your</a:t>
            </a:r>
            <a:br>
              <a:rPr lang="da-DK"/>
            </a:br>
            <a:r>
              <a:rPr lang="da-DK"/>
              <a:t>Life Science</a:t>
            </a:r>
            <a:br>
              <a:rPr lang="da-DK"/>
            </a:br>
            <a:r>
              <a:rPr lang="da-DK"/>
              <a:t>Compliance</a:t>
            </a:r>
            <a:br>
              <a:rPr lang="da-DK"/>
            </a:br>
            <a:r>
              <a:rPr lang="da-DK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3052797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3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1C548BDC-2B65-1D20-133B-D9F1A4E45B1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9500" y="1119187"/>
            <a:ext cx="2802300" cy="1725613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err="1"/>
              <a:t>Your</a:t>
            </a:r>
            <a:br>
              <a:rPr lang="da-DK"/>
            </a:br>
            <a:r>
              <a:rPr lang="da-DK"/>
              <a:t>Life Science</a:t>
            </a:r>
            <a:br>
              <a:rPr lang="da-DK"/>
            </a:br>
            <a:r>
              <a:rPr lang="da-DK"/>
              <a:t>Compliance</a:t>
            </a:r>
            <a:br>
              <a:rPr lang="da-DK"/>
            </a:br>
            <a:r>
              <a:rPr lang="da-DK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2428776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content slide 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 descr="Et billede, der indeholder Grafik, Font/skrifttype, grafisk design, logo&#10;&#10;Indhold genereret af kunstig intelligens kan være forkert.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92075"/>
            <a:ext cx="549598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371474" y="2520000"/>
            <a:ext cx="11485563" cy="3645850"/>
          </a:xfrm>
        </p:spPr>
        <p:txBody>
          <a:bodyPr wrap="square">
            <a:normAutofit/>
          </a:bodyPr>
          <a:lstStyle>
            <a:lvl1pPr marL="0" indent="0">
              <a:lnSpc>
                <a:spcPts val="1600"/>
              </a:lnSpc>
              <a:buNone/>
              <a:defRPr sz="14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936001"/>
            <a:ext cx="11497038" cy="365126"/>
          </a:xfrm>
        </p:spPr>
        <p:txBody>
          <a:bodyPr>
            <a:noAutofit/>
          </a:bodyPr>
          <a:lstStyle>
            <a:lvl1pPr>
              <a:lnSpc>
                <a:spcPts val="3800"/>
              </a:lnSpc>
              <a:defRPr sz="3600"/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4" name="Pladsholder til tekst 3">
            <a:extLst>
              <a:ext uri="{FF2B5EF4-FFF2-40B4-BE49-F238E27FC236}">
                <a16:creationId xmlns:a16="http://schemas.microsoft.com/office/drawing/2014/main" id="{29433069-D272-B607-8B74-A7D7FC4E23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1476" y="1566000"/>
            <a:ext cx="11485562" cy="720000"/>
          </a:xfrm>
        </p:spPr>
        <p:txBody>
          <a:bodyPr wrap="square">
            <a:noAutofit/>
          </a:bodyPr>
          <a:lstStyle>
            <a:lvl1pPr marL="0" indent="0">
              <a:lnSpc>
                <a:spcPts val="1800"/>
              </a:lnSpc>
              <a:buNone/>
              <a:defRPr sz="1600" b="1">
                <a:solidFill>
                  <a:schemeClr val="accent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endParaRPr lang="da-DK"/>
          </a:p>
        </p:txBody>
      </p:sp>
      <p:pic>
        <p:nvPicPr>
          <p:cNvPr id="6" name="Billede 5">
            <a:extLst>
              <a:ext uri="{FF2B5EF4-FFF2-40B4-BE49-F238E27FC236}">
                <a16:creationId xmlns:a16="http://schemas.microsoft.com/office/drawing/2014/main" id="{C6876B20-1E4A-5FDF-79AA-90606B7B7E0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55575" y="6392545"/>
            <a:ext cx="818509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020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156" userDrawn="1">
          <p15:clr>
            <a:srgbClr val="FBAE40"/>
          </p15:clr>
        </p15:guide>
        <p15:guide id="2" orient="horz" pos="4201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content slide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 descr="Et billede, der indeholder Grafik, Font/skrifttype, grafisk design, logo&#10;&#10;Indhold genereret af kunstig intelligens kan være forkert.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92075"/>
            <a:ext cx="549598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371475" y="2520000"/>
            <a:ext cx="6464040" cy="3644964"/>
          </a:xfrm>
        </p:spPr>
        <p:txBody>
          <a:bodyPr wrap="square">
            <a:normAutofit/>
          </a:bodyPr>
          <a:lstStyle>
            <a:lvl1pPr marL="0" indent="0">
              <a:lnSpc>
                <a:spcPts val="1600"/>
              </a:lnSpc>
              <a:buNone/>
              <a:defRPr sz="14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27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371476" y="1566000"/>
            <a:ext cx="6464040" cy="720000"/>
          </a:xfrm>
        </p:spPr>
        <p:txBody>
          <a:bodyPr wrap="square">
            <a:noAutofit/>
          </a:bodyPr>
          <a:lstStyle>
            <a:lvl1pPr marL="0" indent="0">
              <a:lnSpc>
                <a:spcPts val="1800"/>
              </a:lnSpc>
              <a:buNone/>
              <a:defRPr sz="1600" b="1">
                <a:solidFill>
                  <a:schemeClr val="accent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936000"/>
            <a:ext cx="6464040" cy="365125"/>
          </a:xfrm>
        </p:spPr>
        <p:txBody>
          <a:bodyPr wrap="square">
            <a:noAutofit/>
          </a:bodyPr>
          <a:lstStyle>
            <a:lvl1pPr>
              <a:lnSpc>
                <a:spcPts val="3800"/>
              </a:lnSpc>
              <a:defRPr sz="3600"/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9" name="Pladsholder til billede 8">
            <a:extLst>
              <a:ext uri="{FF2B5EF4-FFF2-40B4-BE49-F238E27FC236}">
                <a16:creationId xmlns:a16="http://schemas.microsoft.com/office/drawing/2014/main" id="{4C2D7A45-F5DF-7918-0C72-44D531DB709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532688" y="935999"/>
            <a:ext cx="4324350" cy="5228965"/>
          </a:xfrm>
        </p:spPr>
        <p:txBody>
          <a:bodyPr/>
          <a:lstStyle/>
          <a:p>
            <a:r>
              <a:rPr lang="da-DK"/>
              <a:t>Klik på ikonet for at tilføje et billede</a:t>
            </a:r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FE58F630-A0D5-4635-7102-2A2F6E3C831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55575" y="6392545"/>
            <a:ext cx="818509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8934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content slide 3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 descr="Et billede, der indeholder Grafik, Font/skrifttype, grafisk design, logo&#10;&#10;Indhold genereret af kunstig intelligens kan være forkert.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92075"/>
            <a:ext cx="549598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5404473" y="2520000"/>
            <a:ext cx="6452565" cy="3645850"/>
          </a:xfrm>
        </p:spPr>
        <p:txBody>
          <a:bodyPr wrap="square">
            <a:normAutofit/>
          </a:bodyPr>
          <a:lstStyle>
            <a:lvl1pPr marL="0" indent="0">
              <a:lnSpc>
                <a:spcPts val="1600"/>
              </a:lnSpc>
              <a:buNone/>
              <a:defRPr sz="14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27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5404474" y="1566000"/>
            <a:ext cx="6452564" cy="720000"/>
          </a:xfrm>
        </p:spPr>
        <p:txBody>
          <a:bodyPr wrap="square">
            <a:noAutofit/>
          </a:bodyPr>
          <a:lstStyle>
            <a:lvl1pPr marL="0" indent="0">
              <a:lnSpc>
                <a:spcPts val="1800"/>
              </a:lnSpc>
              <a:buNone/>
              <a:defRPr sz="1600" b="1">
                <a:solidFill>
                  <a:schemeClr val="accent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2998" y="965049"/>
            <a:ext cx="6464040" cy="360000"/>
          </a:xfrm>
        </p:spPr>
        <p:txBody>
          <a:bodyPr wrap="square">
            <a:noAutofit/>
          </a:bodyPr>
          <a:lstStyle>
            <a:lvl1pPr>
              <a:lnSpc>
                <a:spcPts val="3800"/>
              </a:lnSpc>
              <a:defRPr sz="3600"/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9" name="Pladsholder til billede 8">
            <a:extLst>
              <a:ext uri="{FF2B5EF4-FFF2-40B4-BE49-F238E27FC236}">
                <a16:creationId xmlns:a16="http://schemas.microsoft.com/office/drawing/2014/main" id="{4C2D7A45-F5DF-7918-0C72-44D531DB709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1475" y="936000"/>
            <a:ext cx="4324350" cy="5229850"/>
          </a:xfrm>
        </p:spPr>
        <p:txBody>
          <a:bodyPr/>
          <a:lstStyle/>
          <a:p>
            <a:r>
              <a:rPr lang="da-DK"/>
              <a:t>Klik på ikonet for at tilføje et billede</a:t>
            </a:r>
          </a:p>
        </p:txBody>
      </p:sp>
      <p:pic>
        <p:nvPicPr>
          <p:cNvPr id="5" name="Billede 5">
            <a:extLst>
              <a:ext uri="{FF2B5EF4-FFF2-40B4-BE49-F238E27FC236}">
                <a16:creationId xmlns:a16="http://schemas.microsoft.com/office/drawing/2014/main" id="{AD4D8A8E-012A-80EF-4E00-3E736B28E8A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55575" y="6392545"/>
            <a:ext cx="818509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2011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content slide 4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 descr="Et billede, der indeholder Grafik, Font/skrifttype, grafisk design, logo&#10;&#10;Indhold genereret af kunstig intelligens kan være forkert.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92075"/>
            <a:ext cx="549598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371476" y="1566000"/>
            <a:ext cx="11485562" cy="720000"/>
          </a:xfrm>
        </p:spPr>
        <p:txBody>
          <a:bodyPr wrap="square">
            <a:noAutofit/>
          </a:bodyPr>
          <a:lstStyle>
            <a:lvl1pPr marL="0" indent="0">
              <a:lnSpc>
                <a:spcPts val="1800"/>
              </a:lnSpc>
              <a:buNone/>
              <a:defRPr sz="1600" b="1">
                <a:solidFill>
                  <a:schemeClr val="accent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endParaRPr lang="da-DK"/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936000"/>
            <a:ext cx="11497038" cy="360000"/>
          </a:xfrm>
        </p:spPr>
        <p:txBody>
          <a:bodyPr wrap="square">
            <a:noAutofit/>
          </a:bodyPr>
          <a:lstStyle>
            <a:lvl1pPr>
              <a:lnSpc>
                <a:spcPts val="3800"/>
              </a:lnSpc>
              <a:defRPr sz="3600"/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5" name="Pladsholder til indhold 4">
            <a:extLst>
              <a:ext uri="{FF2B5EF4-FFF2-40B4-BE49-F238E27FC236}">
                <a16:creationId xmlns:a16="http://schemas.microsoft.com/office/drawing/2014/main" id="{48C364EF-8BA1-3690-B05C-45C03F05CCA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1474" y="2520000"/>
            <a:ext cx="5400000" cy="3645850"/>
          </a:xfrm>
        </p:spPr>
        <p:txBody>
          <a:bodyPr/>
          <a:lstStyle>
            <a:lvl1pPr>
              <a:lnSpc>
                <a:spcPts val="1600"/>
              </a:lnSpc>
              <a:defRPr sz="1400" b="0"/>
            </a:lvl1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6" name="Pladsholder til indhold 4">
            <a:extLst>
              <a:ext uri="{FF2B5EF4-FFF2-40B4-BE49-F238E27FC236}">
                <a16:creationId xmlns:a16="http://schemas.microsoft.com/office/drawing/2014/main" id="{2ABA36BD-9324-6825-8DB4-BA7CC7BCF5E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457038" y="2520000"/>
            <a:ext cx="5400000" cy="3645850"/>
          </a:xfrm>
        </p:spPr>
        <p:txBody>
          <a:bodyPr/>
          <a:lstStyle>
            <a:lvl1pPr>
              <a:lnSpc>
                <a:spcPts val="1600"/>
              </a:lnSpc>
              <a:defRPr sz="1400" b="0"/>
            </a:lvl1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32144073-8049-9F66-3EC9-D55F7E8C60B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55575" y="6392545"/>
            <a:ext cx="818509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0981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 hidden="1">
            <a:extLst>
              <a:ext uri="{FF2B5EF4-FFF2-40B4-BE49-F238E27FC236}">
                <a16:creationId xmlns:a16="http://schemas.microsoft.com/office/drawing/2014/main" id="{A0837024-CE8A-F6EB-B4D0-D1DD7BB16C6B}"/>
              </a:ext>
            </a:extLst>
          </p:cNvPr>
          <p:cNvGraphicFramePr/>
          <p:nvPr/>
        </p:nvGraphicFramePr>
        <p:xfrm>
          <a:off x="2122" y="1910"/>
          <a:ext cx="2121" cy="19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9728" imgH="9728" progId="">
                  <p:embed/>
                </p:oleObj>
              </mc:Choice>
              <mc:Fallback>
                <p:oleObj r:id="rId2" imgW="9728" imgH="9728" progId="">
                  <p:embed/>
                  <p:pic>
                    <p:nvPicPr>
                      <p:cNvPr id="2" name="Object 1" hidden="1">
                        <a:extLst>
                          <a:ext uri="{FF2B5EF4-FFF2-40B4-BE49-F238E27FC236}">
                            <a16:creationId xmlns:a16="http://schemas.microsoft.com/office/drawing/2014/main" id="{A0837024-CE8A-F6EB-B4D0-D1DD7BB16C6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122" y="1910"/>
                        <a:ext cx="2121" cy="190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" name="Google Shape;44;p6">
            <a:extLst>
              <a:ext uri="{FF2B5EF4-FFF2-40B4-BE49-F238E27FC236}">
                <a16:creationId xmlns:a16="http://schemas.microsoft.com/office/drawing/2014/main" id="{774EB534-7ECF-0916-4357-48FFEA129144}"/>
              </a:ext>
            </a:extLst>
          </p:cNvPr>
          <p:cNvCxnSpPr/>
          <p:nvPr/>
        </p:nvCxnSpPr>
        <p:spPr>
          <a:xfrm>
            <a:off x="903818" y="1162052"/>
            <a:ext cx="901695" cy="0"/>
          </a:xfrm>
          <a:prstGeom prst="straightConnector1">
            <a:avLst/>
          </a:prstGeom>
          <a:noFill/>
          <a:ln w="76196" cap="flat">
            <a:solidFill>
              <a:srgbClr val="9DC8DE"/>
            </a:solidFill>
            <a:prstDash val="solid"/>
            <a:round/>
          </a:ln>
        </p:spPr>
      </p:cxnSp>
      <p:sp>
        <p:nvSpPr>
          <p:cNvPr id="4" name="Google Shape;30;p4">
            <a:extLst>
              <a:ext uri="{FF2B5EF4-FFF2-40B4-BE49-F238E27FC236}">
                <a16:creationId xmlns:a16="http://schemas.microsoft.com/office/drawing/2014/main" id="{27F0331B-0198-CC67-E06D-03327ADC679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13779" y="603504"/>
            <a:ext cx="9277916" cy="4937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21" tIns="91421" rIns="91421" bIns="91421" anchor="b" anchorCtr="0" compatLnSpc="1">
            <a:noAutofit/>
          </a:bodyPr>
          <a:lstStyle>
            <a:lvl1pPr marL="0" marR="0" lvl="0" indent="0" defTabSz="82296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lang="en-US" sz="2880" b="1" i="0" u="none" strike="noStrike" cap="none" spc="0" baseline="0">
                <a:solidFill>
                  <a:srgbClr val="1F6898"/>
                </a:solidFill>
                <a:uFillTx/>
                <a:latin typeface="Avenir Next LT Pro Demi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9646D5-E8CA-A51E-39D8-80BBDEEA4F21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813779" y="1323330"/>
            <a:ext cx="9276148" cy="28395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205740" marR="0" lvl="0" indent="-205740" defTabSz="822960" fontAlgn="auto">
              <a:spcBef>
                <a:spcPts val="900"/>
              </a:spcBef>
              <a:spcAft>
                <a:spcPts val="0"/>
              </a:spcAft>
              <a:buNone/>
              <a:tabLst/>
              <a:defRPr lang="en-US" sz="1400" b="1" i="0" u="none" strike="noStrike" cap="none" spc="0" baseline="0">
                <a:solidFill>
                  <a:srgbClr val="181818"/>
                </a:solidFill>
                <a:uFillTx/>
                <a:latin typeface="Avenir Next LT Pro Dem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44BB18BD-8C2F-9338-53DE-2962C0AF433C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813779" y="1769221"/>
            <a:ext cx="10789639" cy="480144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205740" marR="0" lvl="0" indent="-205740" defTabSz="822960" fontAlgn="auto">
              <a:spcBef>
                <a:spcPts val="900"/>
              </a:spcBef>
              <a:spcAft>
                <a:spcPts val="0"/>
              </a:spcAft>
              <a:buNone/>
              <a:tabLst/>
              <a:defRPr lang="en-US" sz="1920" b="1" i="0" u="none" strike="noStrike" cap="none" spc="0" baseline="0">
                <a:solidFill>
                  <a:srgbClr val="1F6898"/>
                </a:solidFill>
                <a:uFillTx/>
                <a:latin typeface="Avenir Next LT Pro Demi"/>
              </a:defRPr>
            </a:lvl1pPr>
            <a:lvl2pPr marL="361794" marR="0" lvl="1" indent="-205740" defTabSz="822960" fontAlgn="auto">
              <a:spcBef>
                <a:spcPts val="450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tabLst/>
              <a:defRPr lang="en-US" sz="1440" b="0" i="0" u="none" strike="noStrike" cap="none" spc="0" baseline="0">
                <a:solidFill>
                  <a:srgbClr val="181818"/>
                </a:solidFill>
                <a:uFillTx/>
                <a:latin typeface="Avenir Next LT Pro"/>
              </a:defRPr>
            </a:lvl2pPr>
            <a:lvl3pPr marL="719990" marR="0" lvl="2" indent="-205740" defTabSz="822960" fontAlgn="auto">
              <a:spcBef>
                <a:spcPts val="450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tabLst/>
              <a:defRPr lang="en-US" sz="1440" b="0" i="0" u="none" strike="noStrike" cap="none" spc="0" baseline="0">
                <a:solidFill>
                  <a:srgbClr val="181818"/>
                </a:solidFill>
                <a:uFillTx/>
                <a:latin typeface="Avenir Next LT Pro"/>
              </a:defRPr>
            </a:lvl3pPr>
            <a:lvl4pPr marL="1079987" marR="0" lvl="3" indent="-205740" defTabSz="822960" fontAlgn="auto">
              <a:spcBef>
                <a:spcPts val="450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tabLst/>
              <a:defRPr lang="en-US" sz="1440" b="0" i="0" u="none" strike="noStrike" cap="none" spc="0" baseline="0">
                <a:solidFill>
                  <a:srgbClr val="181818"/>
                </a:solidFill>
                <a:uFillTx/>
                <a:latin typeface="Avenir Next LT Pro"/>
              </a:defRPr>
            </a:lvl4pPr>
            <a:lvl5pPr marL="1439982" marR="0" lvl="4" indent="-205740" defTabSz="822960" fontAlgn="auto">
              <a:spcBef>
                <a:spcPts val="450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tabLst/>
              <a:defRPr lang="en-US" sz="1440" b="0" i="0" u="none" strike="noStrike" cap="none" spc="0" baseline="0">
                <a:solidFill>
                  <a:srgbClr val="181818"/>
                </a:solidFill>
                <a:uFillTx/>
                <a:latin typeface="Avenir Next LT Pro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4503128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 hidden="1">
            <a:extLst>
              <a:ext uri="{FF2B5EF4-FFF2-40B4-BE49-F238E27FC236}">
                <a16:creationId xmlns:a16="http://schemas.microsoft.com/office/drawing/2014/main" id="{9E684D94-625A-4EEA-AB58-6D4875FA6D15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651262831"/>
              </p:ext>
            </p:extLst>
          </p:nvPr>
        </p:nvGraphicFramePr>
        <p:xfrm>
          <a:off x="2118" y="1905"/>
          <a:ext cx="2117" cy="19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353" imgH="353" progId="TCLayout.ActiveDocument.1">
                  <p:embed/>
                </p:oleObj>
              </mc:Choice>
              <mc:Fallback>
                <p:oleObj name="think-cell Slide" r:id="rId3" imgW="353" imgH="353" progId="TCLayout.ActiveDocument.1">
                  <p:embed/>
                  <p:pic>
                    <p:nvPicPr>
                      <p:cNvPr id="2" name="Object 1" hidden="1">
                        <a:extLst>
                          <a:ext uri="{FF2B5EF4-FFF2-40B4-BE49-F238E27FC236}">
                            <a16:creationId xmlns:a16="http://schemas.microsoft.com/office/drawing/2014/main" id="{9E684D94-625A-4EEA-AB58-6D4875FA6D1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1905"/>
                        <a:ext cx="2117" cy="190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Google Shape;30;p4">
            <a:extLst>
              <a:ext uri="{FF2B5EF4-FFF2-40B4-BE49-F238E27FC236}">
                <a16:creationId xmlns:a16="http://schemas.microsoft.com/office/drawing/2014/main" id="{B00CD058-E979-3847-951D-E572702AE6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13782" y="603507"/>
            <a:ext cx="9192065" cy="49377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880" b="1" i="0">
                <a:latin typeface="+mj-l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1205309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 hidden="1">
            <a:extLst>
              <a:ext uri="{FF2B5EF4-FFF2-40B4-BE49-F238E27FC236}">
                <a16:creationId xmlns:a16="http://schemas.microsoft.com/office/drawing/2014/main" id="{05D0FAAC-ED81-4E0D-8DE6-164A5A7F9933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158007259"/>
              </p:ext>
            </p:extLst>
          </p:nvPr>
        </p:nvGraphicFramePr>
        <p:xfrm>
          <a:off x="2118" y="1905"/>
          <a:ext cx="2117" cy="19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353" imgH="353" progId="TCLayout.ActiveDocument.1">
                  <p:embed/>
                </p:oleObj>
              </mc:Choice>
              <mc:Fallback>
                <p:oleObj name="think-cell Slide" r:id="rId3" imgW="353" imgH="353" progId="TCLayout.ActiveDocument.1">
                  <p:embed/>
                  <p:pic>
                    <p:nvPicPr>
                      <p:cNvPr id="2" name="Object 1" hidden="1">
                        <a:extLst>
                          <a:ext uri="{FF2B5EF4-FFF2-40B4-BE49-F238E27FC236}">
                            <a16:creationId xmlns:a16="http://schemas.microsoft.com/office/drawing/2014/main" id="{05D0FAAC-ED81-4E0D-8DE6-164A5A7F993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1905"/>
                        <a:ext cx="2117" cy="190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Google Shape;44;p6">
            <a:extLst>
              <a:ext uri="{FF2B5EF4-FFF2-40B4-BE49-F238E27FC236}">
                <a16:creationId xmlns:a16="http://schemas.microsoft.com/office/drawing/2014/main" id="{E8A866C3-021A-A44F-A0FB-300DE24C5FF9}"/>
              </a:ext>
            </a:extLst>
          </p:cNvPr>
          <p:cNvCxnSpPr>
            <a:cxnSpLocks noChangeShapeType="1"/>
          </p:cNvCxnSpPr>
          <p:nvPr userDrawn="1"/>
        </p:nvCxnSpPr>
        <p:spPr bwMode="auto">
          <a:xfrm>
            <a:off x="903818" y="1162050"/>
            <a:ext cx="901700" cy="0"/>
          </a:xfrm>
          <a:prstGeom prst="straightConnector1">
            <a:avLst/>
          </a:prstGeom>
          <a:noFill/>
          <a:ln w="7620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" name="Google Shape;44;p6">
            <a:extLst>
              <a:ext uri="{FF2B5EF4-FFF2-40B4-BE49-F238E27FC236}">
                <a16:creationId xmlns:a16="http://schemas.microsoft.com/office/drawing/2014/main" id="{FBEA1038-71E6-764C-919F-F09F7A36C6CC}"/>
              </a:ext>
            </a:extLst>
          </p:cNvPr>
          <p:cNvCxnSpPr>
            <a:cxnSpLocks noChangeShapeType="1"/>
          </p:cNvCxnSpPr>
          <p:nvPr userDrawn="1"/>
        </p:nvCxnSpPr>
        <p:spPr bwMode="auto">
          <a:xfrm>
            <a:off x="903818" y="1162050"/>
            <a:ext cx="901700" cy="0"/>
          </a:xfrm>
          <a:prstGeom prst="straightConnector1">
            <a:avLst/>
          </a:prstGeom>
          <a:noFill/>
          <a:ln w="7620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" name="Google Shape;30;p4">
            <a:extLst>
              <a:ext uri="{FF2B5EF4-FFF2-40B4-BE49-F238E27FC236}">
                <a16:creationId xmlns:a16="http://schemas.microsoft.com/office/drawing/2014/main" id="{D486970D-7945-7A4A-B7FE-72F639514F3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13782" y="603507"/>
            <a:ext cx="9202228" cy="49377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800" b="1" i="0">
                <a:latin typeface="AvenirNext LT Pro Medium" panose="020B0504020202020204" pitchFamily="34" charset="77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9B077DC-11E7-0C4D-8DA5-CE4B184F681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13781" y="1323335"/>
            <a:ext cx="9200475" cy="283955"/>
          </a:xfrm>
          <a:prstGeom prst="rect">
            <a:avLst/>
          </a:prstGeom>
        </p:spPr>
        <p:txBody>
          <a:bodyPr/>
          <a:lstStyle>
            <a:lvl1pPr>
              <a:buNone/>
              <a:defRPr sz="1400" b="1" i="0">
                <a:solidFill>
                  <a:schemeClr val="bg2">
                    <a:lumMod val="10000"/>
                  </a:schemeClr>
                </a:solidFill>
                <a:latin typeface="AvenirNext LT Pro Medium" panose="020B0504020202020204" pitchFamily="34" charset="77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54007FFA-6B7B-7640-B621-EEAA99909B2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13781" y="1769224"/>
            <a:ext cx="10789640" cy="4801444"/>
          </a:xfrm>
          <a:prstGeom prst="rect">
            <a:avLst/>
          </a:prstGeom>
        </p:spPr>
        <p:txBody>
          <a:bodyPr/>
          <a:lstStyle>
            <a:lvl1pPr>
              <a:buNone/>
              <a:defRPr sz="1400" b="1" i="0">
                <a:latin typeface="AvenirNext LT Pro Medium" panose="020B0504020202020204" pitchFamily="34" charset="77"/>
              </a:defRPr>
            </a:lvl1pPr>
            <a:lvl2pPr marL="361796">
              <a:buClr>
                <a:srgbClr val="1F6898"/>
              </a:buClr>
              <a:buSzPct val="80000"/>
              <a:defRPr sz="1200" b="0" i="0">
                <a:solidFill>
                  <a:schemeClr val="bg2">
                    <a:lumMod val="10000"/>
                  </a:schemeClr>
                </a:solidFill>
                <a:latin typeface="AvenirNext LT Pro Regular" panose="020B0504020202020204" pitchFamily="34" charset="77"/>
              </a:defRPr>
            </a:lvl2pPr>
            <a:lvl3pPr marL="719993">
              <a:buClr>
                <a:srgbClr val="1F6898"/>
              </a:buClr>
              <a:buSzPct val="80000"/>
              <a:defRPr sz="1200" b="0" i="0">
                <a:solidFill>
                  <a:schemeClr val="bg2">
                    <a:lumMod val="10000"/>
                  </a:schemeClr>
                </a:solidFill>
                <a:latin typeface="AvenirNext LT Pro Regular" panose="020B0504020202020204" pitchFamily="34" charset="77"/>
              </a:defRPr>
            </a:lvl3pPr>
            <a:lvl4pPr marL="1079989">
              <a:buClr>
                <a:srgbClr val="1F6898"/>
              </a:buClr>
              <a:buSzPct val="80000"/>
              <a:defRPr sz="1200" b="0" i="0">
                <a:solidFill>
                  <a:schemeClr val="bg2">
                    <a:lumMod val="10000"/>
                  </a:schemeClr>
                </a:solidFill>
                <a:latin typeface="AvenirNext LT Pro Regular" panose="020B0504020202020204" pitchFamily="34" charset="77"/>
              </a:defRPr>
            </a:lvl4pPr>
            <a:lvl5pPr marL="1439986">
              <a:buClr>
                <a:srgbClr val="1F6898"/>
              </a:buClr>
              <a:buSzPct val="80000"/>
              <a:defRPr sz="1200" b="0" i="0">
                <a:solidFill>
                  <a:schemeClr val="bg2">
                    <a:lumMod val="10000"/>
                  </a:schemeClr>
                </a:solidFill>
                <a:latin typeface="AvenirNext LT Pro Regular" panose="020B0504020202020204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19079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er slide dark blu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BBE42792-7D13-C021-931E-6B639528350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222748" y="693053"/>
            <a:ext cx="1746504" cy="5151082"/>
          </a:xfrm>
          <a:prstGeom prst="rect">
            <a:avLst/>
          </a:prstGeom>
        </p:spPr>
      </p:pic>
      <p:pic>
        <p:nvPicPr>
          <p:cNvPr id="3" name="Billede 1" descr="Et billede, der indeholder Grafik, Font/skrifttype, grafisk design, logo&#10;&#10;Indhold genereret af kunstig intelligens kan være forkert.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92075"/>
            <a:ext cx="549598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371475" y="3868069"/>
            <a:ext cx="4237101" cy="205184"/>
          </a:xfrm>
        </p:spPr>
        <p:txBody>
          <a:bodyPr wrap="square">
            <a:spAutoFit/>
          </a:bodyPr>
          <a:lstStyle>
            <a:lvl1pPr marL="0" indent="0">
              <a:lnSpc>
                <a:spcPts val="1600"/>
              </a:lnSpc>
              <a:buNone/>
              <a:defRPr sz="1400" b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27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371475" y="3026546"/>
            <a:ext cx="4237101" cy="647934"/>
          </a:xfrm>
        </p:spPr>
        <p:txBody>
          <a:bodyPr wrap="square">
            <a:spAutoFit/>
          </a:bodyPr>
          <a:lstStyle>
            <a:lvl1pPr marL="0" indent="0">
              <a:lnSpc>
                <a:spcPts val="2600"/>
              </a:lnSpc>
              <a:buNone/>
              <a:defRPr sz="2100" b="1">
                <a:solidFill>
                  <a:schemeClr val="accent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999" y="1728000"/>
            <a:ext cx="4248577" cy="2205732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/>
              <a:t>Klik for at redigere titeltypografien i masteren</a:t>
            </a:r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5448ED32-B925-AA4A-EF8E-139E026961B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2347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reaker slide cya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BBE42792-7D13-C021-931E-6B639528350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22748" y="693053"/>
            <a:ext cx="1746504" cy="5151082"/>
          </a:xfrm>
          <a:prstGeom prst="rect">
            <a:avLst/>
          </a:prstGeom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371475" y="3868069"/>
            <a:ext cx="4237101" cy="205184"/>
          </a:xfrm>
        </p:spPr>
        <p:txBody>
          <a:bodyPr wrap="square">
            <a:spAutoFit/>
          </a:bodyPr>
          <a:lstStyle>
            <a:lvl1pPr marL="0" indent="0">
              <a:lnSpc>
                <a:spcPts val="1600"/>
              </a:lnSpc>
              <a:buNone/>
              <a:defRPr sz="1400" b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27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371475" y="3026546"/>
            <a:ext cx="4237101" cy="647934"/>
          </a:xfrm>
        </p:spPr>
        <p:txBody>
          <a:bodyPr wrap="square">
            <a:spAutoFit/>
          </a:bodyPr>
          <a:lstStyle>
            <a:lvl1pPr marL="0" indent="0">
              <a:lnSpc>
                <a:spcPts val="2600"/>
              </a:lnSpc>
              <a:buNone/>
              <a:defRPr sz="2100" b="1">
                <a:solidFill>
                  <a:schemeClr val="tx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999" y="1728000"/>
            <a:ext cx="4248577" cy="2205732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/>
              <a:t>Klik for at redigere titeltypografien i masteren</a:t>
            </a:r>
          </a:p>
        </p:txBody>
      </p:sp>
      <p:pic>
        <p:nvPicPr>
          <p:cNvPr id="7" name="Billede 1">
            <a:extLst>
              <a:ext uri="{FF2B5EF4-FFF2-40B4-BE49-F238E27FC236}">
                <a16:creationId xmlns:a16="http://schemas.microsoft.com/office/drawing/2014/main" id="{A42DB8ED-5D3C-6FA8-0BBF-D50FE7DAEBF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Billede 5">
            <a:extLst>
              <a:ext uri="{FF2B5EF4-FFF2-40B4-BE49-F238E27FC236}">
                <a16:creationId xmlns:a16="http://schemas.microsoft.com/office/drawing/2014/main" id="{0C08EC35-69EE-AD1E-CB40-57F679FBF14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7399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slide 1 + agenda point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1728000"/>
            <a:ext cx="5736000" cy="1654299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2" name="Pladsholder til tekst 3">
            <a:extLst>
              <a:ext uri="{FF2B5EF4-FFF2-40B4-BE49-F238E27FC236}">
                <a16:creationId xmlns:a16="http://schemas.microsoft.com/office/drawing/2014/main" id="{4137AC0D-7540-76C8-C1AE-A09D24A2CA8A}"/>
              </a:ext>
            </a:extLst>
          </p:cNvPr>
          <p:cNvSpPr>
            <a:spLocks noGrp="1"/>
          </p:cNvSpPr>
          <p:nvPr>
            <p:ph type="body" sz="half" idx="10"/>
          </p:nvPr>
        </p:nvSpPr>
        <p:spPr>
          <a:xfrm>
            <a:off x="371475" y="3821950"/>
            <a:ext cx="5724525" cy="205184"/>
          </a:xfrm>
        </p:spPr>
        <p:txBody>
          <a:bodyPr wrap="square">
            <a:spAutoFit/>
          </a:bodyPr>
          <a:lstStyle>
            <a:lvl1pPr marL="285750" indent="-285750">
              <a:lnSpc>
                <a:spcPts val="1600"/>
              </a:lnSpc>
              <a:buFont typeface="Arial" panose="020B0604020202020204" pitchFamily="34" charset="0"/>
              <a:buChar char="•"/>
              <a:defRPr sz="1400" b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32ADEE3F-41B3-E072-2393-677D26B9C47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9018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slide 2 + agenda point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1728000"/>
            <a:ext cx="5736000" cy="1654299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2" name="Pladsholder til tekst 3">
            <a:extLst>
              <a:ext uri="{FF2B5EF4-FFF2-40B4-BE49-F238E27FC236}">
                <a16:creationId xmlns:a16="http://schemas.microsoft.com/office/drawing/2014/main" id="{29B56DD9-5B8D-56AE-78E5-C66BDAE7814B}"/>
              </a:ext>
            </a:extLst>
          </p:cNvPr>
          <p:cNvSpPr>
            <a:spLocks noGrp="1"/>
          </p:cNvSpPr>
          <p:nvPr>
            <p:ph type="body" sz="half" idx="10"/>
          </p:nvPr>
        </p:nvSpPr>
        <p:spPr>
          <a:xfrm>
            <a:off x="371475" y="3821950"/>
            <a:ext cx="5724525" cy="205184"/>
          </a:xfrm>
        </p:spPr>
        <p:txBody>
          <a:bodyPr wrap="square">
            <a:spAutoFit/>
          </a:bodyPr>
          <a:lstStyle>
            <a:lvl1pPr marL="285750" indent="-285750">
              <a:lnSpc>
                <a:spcPts val="1600"/>
              </a:lnSpc>
              <a:buFont typeface="Arial" panose="020B0604020202020204" pitchFamily="34" charset="0"/>
              <a:buChar char="•"/>
              <a:defRPr sz="1400" b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D4BDF3EF-1FCD-1E2C-99AF-BEF35A92BD1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9240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slide 3 + agenda point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371475" y="3821950"/>
            <a:ext cx="5724525" cy="205184"/>
          </a:xfrm>
        </p:spPr>
        <p:txBody>
          <a:bodyPr wrap="square">
            <a:spAutoFit/>
          </a:bodyPr>
          <a:lstStyle>
            <a:lvl1pPr marL="285750" indent="-285750">
              <a:lnSpc>
                <a:spcPts val="1600"/>
              </a:lnSpc>
              <a:buFont typeface="Arial" panose="020B0604020202020204" pitchFamily="34" charset="0"/>
              <a:buChar char="•"/>
              <a:defRPr sz="1400" b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1728000"/>
            <a:ext cx="5736000" cy="1654299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/>
              <a:t>Klik for at redigere titeltypografien i masteren</a:t>
            </a:r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7016FFF3-4074-E198-B0F4-80A26178A06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7060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944563"/>
            <a:ext cx="11497038" cy="1102866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5" name="Pladsholder til medieklip 4">
            <a:extLst>
              <a:ext uri="{FF2B5EF4-FFF2-40B4-BE49-F238E27FC236}">
                <a16:creationId xmlns:a16="http://schemas.microsoft.com/office/drawing/2014/main" id="{59F1AD72-C172-CBE2-C555-993FF5F511DE}"/>
              </a:ext>
            </a:extLst>
          </p:cNvPr>
          <p:cNvSpPr>
            <a:spLocks noGrp="1"/>
          </p:cNvSpPr>
          <p:nvPr>
            <p:ph type="media" sz="quarter" idx="14"/>
          </p:nvPr>
        </p:nvSpPr>
        <p:spPr>
          <a:xfrm>
            <a:off x="2840451" y="2257805"/>
            <a:ext cx="6511098" cy="3896428"/>
          </a:xfrm>
        </p:spPr>
        <p:txBody>
          <a:bodyPr/>
          <a:lstStyle/>
          <a:p>
            <a:r>
              <a:rPr lang="da-DK"/>
              <a:t>Klik på ikonet for at tilføje et medie</a:t>
            </a:r>
          </a:p>
        </p:txBody>
      </p:sp>
      <p:pic>
        <p:nvPicPr>
          <p:cNvPr id="2" name="Billede 5">
            <a:extLst>
              <a:ext uri="{FF2B5EF4-FFF2-40B4-BE49-F238E27FC236}">
                <a16:creationId xmlns:a16="http://schemas.microsoft.com/office/drawing/2014/main" id="{E881B0EB-12D2-9055-F003-E560E963C07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2794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 / End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Billede 1">
            <a:extLst>
              <a:ext uri="{FF2B5EF4-FFF2-40B4-BE49-F238E27FC236}">
                <a16:creationId xmlns:a16="http://schemas.microsoft.com/office/drawing/2014/main" id="{AD0F86D2-6CBC-B132-2F53-416B3C9BD645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ktangel 1">
            <a:hlinkClick r:id="rId4"/>
            <a:extLst>
              <a:ext uri="{FF2B5EF4-FFF2-40B4-BE49-F238E27FC236}">
                <a16:creationId xmlns:a16="http://schemas.microsoft.com/office/drawing/2014/main" id="{C59D8A96-938A-E83F-A089-2B4359555F33}"/>
              </a:ext>
            </a:extLst>
          </p:cNvPr>
          <p:cNvSpPr/>
          <p:nvPr userDrawn="1"/>
        </p:nvSpPr>
        <p:spPr>
          <a:xfrm>
            <a:off x="1725853" y="4426665"/>
            <a:ext cx="2502435" cy="24828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3" name="Rektangel 2">
            <a:hlinkClick r:id="rId5"/>
            <a:extLst>
              <a:ext uri="{FF2B5EF4-FFF2-40B4-BE49-F238E27FC236}">
                <a16:creationId xmlns:a16="http://schemas.microsoft.com/office/drawing/2014/main" id="{9226D4BF-70A2-3657-700D-D60918386FCE}"/>
              </a:ext>
            </a:extLst>
          </p:cNvPr>
          <p:cNvSpPr/>
          <p:nvPr userDrawn="1"/>
        </p:nvSpPr>
        <p:spPr>
          <a:xfrm>
            <a:off x="1725853" y="4805464"/>
            <a:ext cx="4000496" cy="27885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74F8FD49-2D02-8955-23DE-BA689703FB0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975419"/>
      </p:ext>
    </p:extLst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Pladsholder til tekst 2">
            <a:extLst>
              <a:ext uri="{FF2B5EF4-FFF2-40B4-BE49-F238E27FC236}">
                <a16:creationId xmlns:a16="http://schemas.microsoft.com/office/drawing/2014/main" id="{3D8D2EA0-B3A3-95C8-662B-F82FB3C37E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60000" y="2242192"/>
            <a:ext cx="11497038" cy="3546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err="1"/>
              <a:t>Click</a:t>
            </a:r>
            <a:r>
              <a:rPr lang="da-DK" altLang="da-DK"/>
              <a:t> to </a:t>
            </a:r>
            <a:r>
              <a:rPr lang="da-DK" altLang="da-DK" err="1"/>
              <a:t>add</a:t>
            </a:r>
            <a:r>
              <a:rPr lang="da-DK" altLang="da-DK"/>
              <a:t> </a:t>
            </a:r>
            <a:r>
              <a:rPr lang="da-DK" altLang="da-DK" err="1"/>
              <a:t>text</a:t>
            </a:r>
            <a:endParaRPr lang="da-DK" altLang="da-DK"/>
          </a:p>
          <a:p>
            <a:pPr lvl="1"/>
            <a:r>
              <a:rPr lang="da-DK" altLang="da-DK"/>
              <a:t>Second </a:t>
            </a:r>
            <a:r>
              <a:rPr lang="da-DK" altLang="da-DK" err="1"/>
              <a:t>level</a:t>
            </a:r>
            <a:endParaRPr lang="da-DK" altLang="da-DK"/>
          </a:p>
          <a:p>
            <a:pPr lvl="2"/>
            <a:r>
              <a:rPr lang="da-DK" altLang="da-DK"/>
              <a:t>Third </a:t>
            </a:r>
            <a:r>
              <a:rPr lang="da-DK" altLang="da-DK" err="1"/>
              <a:t>level</a:t>
            </a:r>
            <a:endParaRPr lang="da-DK" altLang="da-DK"/>
          </a:p>
          <a:p>
            <a:pPr lvl="3"/>
            <a:r>
              <a:rPr lang="da-DK" altLang="da-DK" err="1"/>
              <a:t>Fourth</a:t>
            </a:r>
            <a:r>
              <a:rPr lang="da-DK" altLang="da-DK"/>
              <a:t> </a:t>
            </a:r>
            <a:r>
              <a:rPr lang="da-DK" altLang="da-DK" err="1"/>
              <a:t>level</a:t>
            </a:r>
            <a:endParaRPr lang="da-DK" altLang="da-DK"/>
          </a:p>
          <a:p>
            <a:pPr lvl="4"/>
            <a:r>
              <a:rPr lang="da-DK" altLang="da-DK"/>
              <a:t>Fifth </a:t>
            </a:r>
            <a:r>
              <a:rPr lang="da-DK" altLang="da-DK" err="1"/>
              <a:t>level</a:t>
            </a:r>
            <a:endParaRPr lang="da-DK" altLang="da-DK"/>
          </a:p>
        </p:txBody>
      </p:sp>
      <p:sp>
        <p:nvSpPr>
          <p:cNvPr id="1027" name="Pladsholder til titel 11">
            <a:extLst>
              <a:ext uri="{FF2B5EF4-FFF2-40B4-BE49-F238E27FC236}">
                <a16:creationId xmlns:a16="http://schemas.microsoft.com/office/drawing/2014/main" id="{A4C73BC1-F159-B3CC-D5A6-7EF3319DEC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60000" y="936000"/>
            <a:ext cx="11497038" cy="1235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err="1"/>
              <a:t>Click</a:t>
            </a:r>
            <a:r>
              <a:rPr lang="da-DK" altLang="da-DK"/>
              <a:t> to </a:t>
            </a:r>
            <a:r>
              <a:rPr lang="da-DK" altLang="da-DK" err="1"/>
              <a:t>add</a:t>
            </a:r>
            <a:r>
              <a:rPr lang="da-DK" altLang="da-DK"/>
              <a:t> </a:t>
            </a:r>
            <a:r>
              <a:rPr lang="da-DK" altLang="da-DK" err="1"/>
              <a:t>text</a:t>
            </a:r>
            <a:endParaRPr lang="da-DK" altLang="da-DK"/>
          </a:p>
        </p:txBody>
      </p:sp>
    </p:spTree>
    <p:extLst>
      <p:ext uri="{BB962C8B-B14F-4D97-AF65-F5344CB8AC3E}">
        <p14:creationId xmlns:p14="http://schemas.microsoft.com/office/powerpoint/2010/main" val="3046822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18" r:id="rId2"/>
    <p:sldLayoutId id="2147483902" r:id="rId3"/>
    <p:sldLayoutId id="2147483903" r:id="rId4"/>
    <p:sldLayoutId id="2147483904" r:id="rId5"/>
    <p:sldLayoutId id="2147483905" r:id="rId6"/>
    <p:sldLayoutId id="2147483906" r:id="rId7"/>
  </p:sldLayoutIdLst>
  <p:hf hdr="0"/>
  <p:txStyles>
    <p:titleStyle>
      <a:lvl1pPr algn="l" rtl="0" eaLnBrk="1" fontAlgn="base" hangingPunct="1">
        <a:lnSpc>
          <a:spcPts val="4300"/>
        </a:lnSpc>
        <a:spcBef>
          <a:spcPct val="0"/>
        </a:spcBef>
        <a:spcAft>
          <a:spcPct val="0"/>
        </a:spcAft>
        <a:defRPr sz="4200" b="1" kern="1200">
          <a:solidFill>
            <a:schemeClr val="tx2"/>
          </a:solidFill>
          <a:latin typeface="+mj-lt"/>
          <a:ea typeface="Ellab Sans" panose="02000503000000020004" pitchFamily="2" charset="0"/>
          <a:cs typeface="Ellab Sans" panose="02000503000000020004" pitchFamily="2" charset="0"/>
        </a:defRPr>
      </a:lvl1pPr>
      <a:lvl2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2pPr>
      <a:lvl3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3pPr>
      <a:lvl4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4pPr>
      <a:lvl5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5pPr>
      <a:lvl6pPr marL="4572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6pPr>
      <a:lvl7pPr marL="9144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7pPr>
      <a:lvl8pPr marL="13716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8pPr>
      <a:lvl9pPr marL="18288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9pPr>
    </p:titleStyle>
    <p:bodyStyle>
      <a:lvl1pPr marL="0" indent="0" algn="l" rtl="0" eaLnBrk="1" fontAlgn="base" hangingPunct="1">
        <a:lnSpc>
          <a:spcPts val="26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sz="21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1pPr>
      <a:lvl2pPr marL="800100" indent="-342900" algn="l" rtl="0" eaLnBrk="1" fontAlgn="base" hangingPunct="1">
        <a:lnSpc>
          <a:spcPts val="16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b="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2pPr>
      <a:lvl3pPr marL="1257300" indent="-3429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2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3pPr>
      <a:lvl4pPr marL="16573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0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4pPr>
      <a:lvl5pPr marL="21145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9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a-D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706" userDrawn="1">
          <p15:clr>
            <a:srgbClr val="F26B43"/>
          </p15:clr>
        </p15:guide>
        <p15:guide id="2" pos="3840">
          <p15:clr>
            <a:srgbClr val="F26B43"/>
          </p15:clr>
        </p15:guide>
        <p15:guide id="3" pos="98" userDrawn="1">
          <p15:clr>
            <a:srgbClr val="F26B43"/>
          </p15:clr>
        </p15:guide>
        <p15:guide id="4" pos="234" userDrawn="1">
          <p15:clr>
            <a:srgbClr val="F26B43"/>
          </p15:clr>
        </p15:guide>
        <p15:guide id="5" pos="7469" userDrawn="1">
          <p15:clr>
            <a:srgbClr val="F26B43"/>
          </p15:clr>
        </p15:guide>
        <p15:guide id="6" pos="7582" userDrawn="1">
          <p15:clr>
            <a:srgbClr val="F26B43"/>
          </p15:clr>
        </p15:guide>
        <p15:guide id="7" orient="horz" pos="595" userDrawn="1">
          <p15:clr>
            <a:srgbClr val="F26B43"/>
          </p15:clr>
        </p15:guide>
        <p15:guide id="8" orient="horz" pos="1412" userDrawn="1">
          <p15:clr>
            <a:srgbClr val="F26B43"/>
          </p15:clr>
        </p15:guide>
        <p15:guide id="9" orient="horz" pos="278" userDrawn="1">
          <p15:clr>
            <a:srgbClr val="F26B43"/>
          </p15:clr>
        </p15:guide>
        <p15:guide id="10" orient="horz" pos="3884" userDrawn="1">
          <p15:clr>
            <a:srgbClr val="F26B43"/>
          </p15:clr>
        </p15:guide>
        <p15:guide id="11" orient="horz" pos="10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Pladsholder til tekst 2">
            <a:extLst>
              <a:ext uri="{FF2B5EF4-FFF2-40B4-BE49-F238E27FC236}">
                <a16:creationId xmlns:a16="http://schemas.microsoft.com/office/drawing/2014/main" id="{3D8D2EA0-B3A3-95C8-662B-F82FB3C37E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60000" y="2242192"/>
            <a:ext cx="11497038" cy="3546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err="1"/>
              <a:t>Click</a:t>
            </a:r>
            <a:r>
              <a:rPr lang="da-DK" altLang="da-DK"/>
              <a:t> to </a:t>
            </a:r>
            <a:r>
              <a:rPr lang="da-DK" altLang="da-DK" err="1"/>
              <a:t>add</a:t>
            </a:r>
            <a:r>
              <a:rPr lang="da-DK" altLang="da-DK"/>
              <a:t> </a:t>
            </a:r>
            <a:r>
              <a:rPr lang="da-DK" altLang="da-DK" err="1"/>
              <a:t>text</a:t>
            </a:r>
            <a:endParaRPr lang="da-DK" altLang="da-DK"/>
          </a:p>
          <a:p>
            <a:pPr lvl="1"/>
            <a:r>
              <a:rPr lang="da-DK" altLang="da-DK"/>
              <a:t>Second </a:t>
            </a:r>
            <a:r>
              <a:rPr lang="da-DK" altLang="da-DK" err="1"/>
              <a:t>level</a:t>
            </a:r>
            <a:endParaRPr lang="da-DK" altLang="da-DK"/>
          </a:p>
          <a:p>
            <a:pPr lvl="2"/>
            <a:r>
              <a:rPr lang="da-DK" altLang="da-DK"/>
              <a:t>Third </a:t>
            </a:r>
            <a:r>
              <a:rPr lang="da-DK" altLang="da-DK" err="1"/>
              <a:t>level</a:t>
            </a:r>
            <a:endParaRPr lang="da-DK" altLang="da-DK"/>
          </a:p>
          <a:p>
            <a:pPr lvl="3"/>
            <a:r>
              <a:rPr lang="da-DK" altLang="da-DK" err="1"/>
              <a:t>Fourth</a:t>
            </a:r>
            <a:r>
              <a:rPr lang="da-DK" altLang="da-DK"/>
              <a:t> </a:t>
            </a:r>
            <a:r>
              <a:rPr lang="da-DK" altLang="da-DK" err="1"/>
              <a:t>level</a:t>
            </a:r>
            <a:endParaRPr lang="da-DK" altLang="da-DK"/>
          </a:p>
          <a:p>
            <a:pPr lvl="4"/>
            <a:r>
              <a:rPr lang="da-DK" altLang="da-DK"/>
              <a:t>Fifth </a:t>
            </a:r>
            <a:r>
              <a:rPr lang="da-DK" altLang="da-DK" err="1"/>
              <a:t>level</a:t>
            </a:r>
            <a:endParaRPr lang="da-DK" altLang="da-DK"/>
          </a:p>
        </p:txBody>
      </p:sp>
      <p:sp>
        <p:nvSpPr>
          <p:cNvPr id="1027" name="Pladsholder til titel 11">
            <a:extLst>
              <a:ext uri="{FF2B5EF4-FFF2-40B4-BE49-F238E27FC236}">
                <a16:creationId xmlns:a16="http://schemas.microsoft.com/office/drawing/2014/main" id="{A4C73BC1-F159-B3CC-D5A6-7EF3319DEC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60000" y="936000"/>
            <a:ext cx="11497038" cy="1235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err="1"/>
              <a:t>Click</a:t>
            </a:r>
            <a:r>
              <a:rPr lang="da-DK" altLang="da-DK"/>
              <a:t> to </a:t>
            </a:r>
            <a:r>
              <a:rPr lang="da-DK" altLang="da-DK" err="1"/>
              <a:t>add</a:t>
            </a:r>
            <a:r>
              <a:rPr lang="da-DK" altLang="da-DK"/>
              <a:t> </a:t>
            </a:r>
            <a:r>
              <a:rPr lang="da-DK" altLang="da-DK" err="1"/>
              <a:t>text</a:t>
            </a:r>
            <a:endParaRPr lang="da-DK" altLang="da-DK"/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1E9F2AEA-39CB-64E8-EFC7-15F8793B04D6}"/>
              </a:ext>
            </a:extLst>
          </p:cNvPr>
          <p:cNvSpPr txBox="1"/>
          <p:nvPr userDrawn="1"/>
        </p:nvSpPr>
        <p:spPr>
          <a:xfrm>
            <a:off x="11222129" y="6441893"/>
            <a:ext cx="645834" cy="301429"/>
          </a:xfrm>
          <a:prstGeom prst="rect">
            <a:avLst/>
          </a:prstGeom>
          <a:noFill/>
        </p:spPr>
        <p:txBody>
          <a:bodyPr wrap="square" rIns="0" rtlCol="0">
            <a:spAutoFit/>
          </a:bodyPr>
          <a:lstStyle/>
          <a:p>
            <a:pPr algn="r">
              <a:lnSpc>
                <a:spcPts val="1600"/>
              </a:lnSpc>
            </a:pPr>
            <a:fld id="{21BE3427-6350-7449-907E-202CD6E1E8BD}" type="slidenum">
              <a:rPr lang="da-DK" sz="1400" smtClean="0">
                <a:solidFill>
                  <a:schemeClr val="accent1"/>
                </a:solidFill>
                <a:latin typeface="+mn-lt"/>
              </a:rPr>
              <a:pPr algn="r">
                <a:lnSpc>
                  <a:spcPts val="1600"/>
                </a:lnSpc>
              </a:pPr>
              <a:t>‹#›</a:t>
            </a:fld>
            <a:endParaRPr lang="da-DK" sz="1400">
              <a:solidFill>
                <a:schemeClr val="accent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6638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87" r:id="rId2"/>
    <p:sldLayoutId id="2147483889" r:id="rId3"/>
    <p:sldLayoutId id="2147483888" r:id="rId4"/>
    <p:sldLayoutId id="2147483920" r:id="rId5"/>
    <p:sldLayoutId id="2147483921" r:id="rId6"/>
    <p:sldLayoutId id="2147483922" r:id="rId7"/>
  </p:sldLayoutIdLst>
  <p:hf hdr="0"/>
  <p:txStyles>
    <p:titleStyle>
      <a:lvl1pPr algn="l" rtl="0" eaLnBrk="1" fontAlgn="base" hangingPunct="1">
        <a:lnSpc>
          <a:spcPts val="4300"/>
        </a:lnSpc>
        <a:spcBef>
          <a:spcPct val="0"/>
        </a:spcBef>
        <a:spcAft>
          <a:spcPct val="0"/>
        </a:spcAft>
        <a:defRPr sz="4200" b="1" kern="1200">
          <a:solidFill>
            <a:schemeClr val="tx2"/>
          </a:solidFill>
          <a:latin typeface="+mj-lt"/>
          <a:ea typeface="Ellab Sans" panose="02000503000000020004" pitchFamily="2" charset="0"/>
          <a:cs typeface="Ellab Sans" panose="02000503000000020004" pitchFamily="2" charset="0"/>
        </a:defRPr>
      </a:lvl1pPr>
      <a:lvl2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2pPr>
      <a:lvl3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3pPr>
      <a:lvl4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4pPr>
      <a:lvl5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5pPr>
      <a:lvl6pPr marL="4572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6pPr>
      <a:lvl7pPr marL="9144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7pPr>
      <a:lvl8pPr marL="13716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8pPr>
      <a:lvl9pPr marL="18288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9pPr>
    </p:titleStyle>
    <p:bodyStyle>
      <a:lvl1pPr marL="0" indent="0" algn="l" rtl="0" eaLnBrk="1" fontAlgn="base" hangingPunct="1">
        <a:lnSpc>
          <a:spcPts val="26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sz="21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1pPr>
      <a:lvl2pPr marL="800100" indent="-342900" algn="l" rtl="0" eaLnBrk="1" fontAlgn="base" hangingPunct="1">
        <a:lnSpc>
          <a:spcPts val="16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b="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2pPr>
      <a:lvl3pPr marL="1257300" indent="-3429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2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3pPr>
      <a:lvl4pPr marL="16573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0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4pPr>
      <a:lvl5pPr marL="21145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9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a-D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593" userDrawn="1">
          <p15:clr>
            <a:srgbClr val="F26B43"/>
          </p15:clr>
        </p15:guide>
        <p15:guide id="2" pos="3840">
          <p15:clr>
            <a:srgbClr val="F26B43"/>
          </p15:clr>
        </p15:guide>
        <p15:guide id="3" pos="98" userDrawn="1">
          <p15:clr>
            <a:srgbClr val="F26B43"/>
          </p15:clr>
        </p15:guide>
        <p15:guide id="4" pos="234" userDrawn="1">
          <p15:clr>
            <a:srgbClr val="F26B43"/>
          </p15:clr>
        </p15:guide>
        <p15:guide id="5" pos="7469" userDrawn="1">
          <p15:clr>
            <a:srgbClr val="F26B43"/>
          </p15:clr>
        </p15:guide>
        <p15:guide id="6" pos="7582" userDrawn="1">
          <p15:clr>
            <a:srgbClr val="F26B43"/>
          </p15:clr>
        </p15:guide>
        <p15:guide id="7" orient="horz" pos="595" userDrawn="1">
          <p15:clr>
            <a:srgbClr val="F26B43"/>
          </p15:clr>
        </p15:guide>
        <p15:guide id="9" orient="horz" pos="278" userDrawn="1">
          <p15:clr>
            <a:srgbClr val="F26B43"/>
          </p15:clr>
        </p15:guide>
        <p15:guide id="10" orient="horz" pos="3884" userDrawn="1">
          <p15:clr>
            <a:srgbClr val="F26B43"/>
          </p15:clr>
        </p15:guide>
        <p15:guide id="11" orient="horz" pos="981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Pladsholder til tekst 2">
            <a:extLst>
              <a:ext uri="{FF2B5EF4-FFF2-40B4-BE49-F238E27FC236}">
                <a16:creationId xmlns:a16="http://schemas.microsoft.com/office/drawing/2014/main" id="{3D8D2EA0-B3A3-95C8-662B-F82FB3C37E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60000" y="2242192"/>
            <a:ext cx="11497038" cy="3546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err="1"/>
              <a:t>Click</a:t>
            </a:r>
            <a:r>
              <a:rPr lang="da-DK" altLang="da-DK"/>
              <a:t> to </a:t>
            </a:r>
            <a:r>
              <a:rPr lang="da-DK" altLang="da-DK" err="1"/>
              <a:t>add</a:t>
            </a:r>
            <a:r>
              <a:rPr lang="da-DK" altLang="da-DK"/>
              <a:t> </a:t>
            </a:r>
            <a:r>
              <a:rPr lang="da-DK" altLang="da-DK" err="1"/>
              <a:t>text</a:t>
            </a:r>
            <a:endParaRPr lang="da-DK" altLang="da-DK"/>
          </a:p>
          <a:p>
            <a:pPr lvl="1"/>
            <a:r>
              <a:rPr lang="da-DK" altLang="da-DK"/>
              <a:t>Second </a:t>
            </a:r>
            <a:r>
              <a:rPr lang="da-DK" altLang="da-DK" err="1"/>
              <a:t>level</a:t>
            </a:r>
            <a:endParaRPr lang="da-DK" altLang="da-DK"/>
          </a:p>
          <a:p>
            <a:pPr lvl="2"/>
            <a:r>
              <a:rPr lang="da-DK" altLang="da-DK"/>
              <a:t>Third </a:t>
            </a:r>
            <a:r>
              <a:rPr lang="da-DK" altLang="da-DK" err="1"/>
              <a:t>level</a:t>
            </a:r>
            <a:endParaRPr lang="da-DK" altLang="da-DK"/>
          </a:p>
          <a:p>
            <a:pPr lvl="3"/>
            <a:r>
              <a:rPr lang="da-DK" altLang="da-DK" err="1"/>
              <a:t>Fourth</a:t>
            </a:r>
            <a:r>
              <a:rPr lang="da-DK" altLang="da-DK"/>
              <a:t> </a:t>
            </a:r>
            <a:r>
              <a:rPr lang="da-DK" altLang="da-DK" err="1"/>
              <a:t>level</a:t>
            </a:r>
            <a:endParaRPr lang="da-DK" altLang="da-DK"/>
          </a:p>
          <a:p>
            <a:pPr lvl="4"/>
            <a:r>
              <a:rPr lang="da-DK" altLang="da-DK"/>
              <a:t>Fifth </a:t>
            </a:r>
            <a:r>
              <a:rPr lang="da-DK" altLang="da-DK" err="1"/>
              <a:t>level</a:t>
            </a:r>
            <a:endParaRPr lang="da-DK" altLang="da-DK"/>
          </a:p>
        </p:txBody>
      </p:sp>
      <p:sp>
        <p:nvSpPr>
          <p:cNvPr id="1027" name="Pladsholder til titel 11">
            <a:extLst>
              <a:ext uri="{FF2B5EF4-FFF2-40B4-BE49-F238E27FC236}">
                <a16:creationId xmlns:a16="http://schemas.microsoft.com/office/drawing/2014/main" id="{A4C73BC1-F159-B3CC-D5A6-7EF3319DEC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60000" y="936000"/>
            <a:ext cx="11497038" cy="1235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err="1"/>
              <a:t>Click</a:t>
            </a:r>
            <a:r>
              <a:rPr lang="da-DK" altLang="da-DK"/>
              <a:t> to </a:t>
            </a:r>
            <a:r>
              <a:rPr lang="da-DK" altLang="da-DK" err="1"/>
              <a:t>add</a:t>
            </a:r>
            <a:r>
              <a:rPr lang="da-DK" altLang="da-DK"/>
              <a:t> </a:t>
            </a:r>
            <a:r>
              <a:rPr lang="da-DK" altLang="da-DK" err="1"/>
              <a:t>text</a:t>
            </a:r>
            <a:endParaRPr lang="da-DK" altLang="da-DK"/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1E9F2AEA-39CB-64E8-EFC7-15F8793B04D6}"/>
              </a:ext>
            </a:extLst>
          </p:cNvPr>
          <p:cNvSpPr txBox="1"/>
          <p:nvPr userDrawn="1"/>
        </p:nvSpPr>
        <p:spPr>
          <a:xfrm>
            <a:off x="11222129" y="6441893"/>
            <a:ext cx="645834" cy="301429"/>
          </a:xfrm>
          <a:prstGeom prst="rect">
            <a:avLst/>
          </a:prstGeom>
          <a:noFill/>
        </p:spPr>
        <p:txBody>
          <a:bodyPr wrap="square" rIns="0" rtlCol="0">
            <a:spAutoFit/>
          </a:bodyPr>
          <a:lstStyle/>
          <a:p>
            <a:pPr algn="r">
              <a:lnSpc>
                <a:spcPts val="1600"/>
              </a:lnSpc>
            </a:pPr>
            <a:fld id="{21BE3427-6350-7449-907E-202CD6E1E8BD}" type="slidenum">
              <a:rPr lang="da-DK" sz="1400" smtClean="0">
                <a:solidFill>
                  <a:schemeClr val="bg2"/>
                </a:solidFill>
                <a:latin typeface="+mn-lt"/>
              </a:rPr>
              <a:pPr algn="r">
                <a:lnSpc>
                  <a:spcPts val="1600"/>
                </a:lnSpc>
              </a:pPr>
              <a:t>‹#›</a:t>
            </a:fld>
            <a:endParaRPr lang="da-DK" sz="1400">
              <a:solidFill>
                <a:schemeClr val="bg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61826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19" r:id="rId2"/>
    <p:sldLayoutId id="2147483913" r:id="rId3"/>
    <p:sldLayoutId id="2147483914" r:id="rId4"/>
    <p:sldLayoutId id="2147483915" r:id="rId5"/>
    <p:sldLayoutId id="2147483916" r:id="rId6"/>
    <p:sldLayoutId id="2147483917" r:id="rId7"/>
  </p:sldLayoutIdLst>
  <p:hf hdr="0"/>
  <p:txStyles>
    <p:titleStyle>
      <a:lvl1pPr algn="l" rtl="0" eaLnBrk="1" fontAlgn="base" hangingPunct="1">
        <a:lnSpc>
          <a:spcPts val="4300"/>
        </a:lnSpc>
        <a:spcBef>
          <a:spcPct val="0"/>
        </a:spcBef>
        <a:spcAft>
          <a:spcPct val="0"/>
        </a:spcAft>
        <a:defRPr sz="4200" b="1" kern="1200">
          <a:solidFill>
            <a:schemeClr val="tx2"/>
          </a:solidFill>
          <a:latin typeface="+mj-lt"/>
          <a:ea typeface="Ellab Sans" panose="02000503000000020004" pitchFamily="2" charset="0"/>
          <a:cs typeface="Ellab Sans" panose="02000503000000020004" pitchFamily="2" charset="0"/>
        </a:defRPr>
      </a:lvl1pPr>
      <a:lvl2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2pPr>
      <a:lvl3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3pPr>
      <a:lvl4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4pPr>
      <a:lvl5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5pPr>
      <a:lvl6pPr marL="4572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6pPr>
      <a:lvl7pPr marL="9144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7pPr>
      <a:lvl8pPr marL="13716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8pPr>
      <a:lvl9pPr marL="18288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9pPr>
    </p:titleStyle>
    <p:bodyStyle>
      <a:lvl1pPr marL="0" indent="0" algn="l" rtl="0" eaLnBrk="1" fontAlgn="base" hangingPunct="1">
        <a:lnSpc>
          <a:spcPts val="26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sz="21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1pPr>
      <a:lvl2pPr marL="800100" indent="-342900" algn="l" rtl="0" eaLnBrk="1" fontAlgn="base" hangingPunct="1">
        <a:lnSpc>
          <a:spcPts val="16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b="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2pPr>
      <a:lvl3pPr marL="1257300" indent="-3429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2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3pPr>
      <a:lvl4pPr marL="16573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0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4pPr>
      <a:lvl5pPr marL="21145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9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a-D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706" userDrawn="1">
          <p15:clr>
            <a:srgbClr val="F26B43"/>
          </p15:clr>
        </p15:guide>
        <p15:guide id="2" pos="3840">
          <p15:clr>
            <a:srgbClr val="F26B43"/>
          </p15:clr>
        </p15:guide>
        <p15:guide id="3" pos="98" userDrawn="1">
          <p15:clr>
            <a:srgbClr val="F26B43"/>
          </p15:clr>
        </p15:guide>
        <p15:guide id="4" pos="234" userDrawn="1">
          <p15:clr>
            <a:srgbClr val="F26B43"/>
          </p15:clr>
        </p15:guide>
        <p15:guide id="5" pos="7469" userDrawn="1">
          <p15:clr>
            <a:srgbClr val="F26B43"/>
          </p15:clr>
        </p15:guide>
        <p15:guide id="6" pos="7582" userDrawn="1">
          <p15:clr>
            <a:srgbClr val="F26B43"/>
          </p15:clr>
        </p15:guide>
        <p15:guide id="7" orient="horz" pos="595" userDrawn="1">
          <p15:clr>
            <a:srgbClr val="F26B43"/>
          </p15:clr>
        </p15:guide>
        <p15:guide id="8" orient="horz" pos="1412" userDrawn="1">
          <p15:clr>
            <a:srgbClr val="F26B43"/>
          </p15:clr>
        </p15:guide>
        <p15:guide id="9" orient="horz" pos="278" userDrawn="1">
          <p15:clr>
            <a:srgbClr val="F26B43"/>
          </p15:clr>
        </p15:guide>
        <p15:guide id="10" orient="horz" pos="3884" userDrawn="1">
          <p15:clr>
            <a:srgbClr val="F26B43"/>
          </p15:clr>
        </p15:guide>
        <p15:guide id="11" orient="horz" pos="10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microsoft.com/office/2007/relationships/hdphoto" Target="../media/hdphoto1.wdp"/><Relationship Id="rId18" Type="http://schemas.openxmlformats.org/officeDocument/2006/relationships/image" Target="../media/image36.svg"/><Relationship Id="rId3" Type="http://schemas.openxmlformats.org/officeDocument/2006/relationships/image" Target="../media/image22.png"/><Relationship Id="rId21" Type="http://schemas.openxmlformats.org/officeDocument/2006/relationships/image" Target="../media/image39.png"/><Relationship Id="rId7" Type="http://schemas.openxmlformats.org/officeDocument/2006/relationships/image" Target="../media/image26.svg"/><Relationship Id="rId12" Type="http://schemas.openxmlformats.org/officeDocument/2006/relationships/image" Target="../media/image31.png"/><Relationship Id="rId17" Type="http://schemas.openxmlformats.org/officeDocument/2006/relationships/image" Target="../media/image35.sv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34.png"/><Relationship Id="rId20" Type="http://schemas.openxmlformats.org/officeDocument/2006/relationships/image" Target="../media/image3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5" Type="http://schemas.openxmlformats.org/officeDocument/2006/relationships/image" Target="../media/image33.svg"/><Relationship Id="rId23" Type="http://schemas.openxmlformats.org/officeDocument/2006/relationships/image" Target="../media/image41.png"/><Relationship Id="rId10" Type="http://schemas.openxmlformats.org/officeDocument/2006/relationships/image" Target="../media/image29.svg"/><Relationship Id="rId19" Type="http://schemas.openxmlformats.org/officeDocument/2006/relationships/image" Target="../media/image37.png"/><Relationship Id="rId4" Type="http://schemas.openxmlformats.org/officeDocument/2006/relationships/image" Target="../media/image23.png"/><Relationship Id="rId9" Type="http://schemas.openxmlformats.org/officeDocument/2006/relationships/image" Target="../media/image28.svg"/><Relationship Id="rId14" Type="http://schemas.openxmlformats.org/officeDocument/2006/relationships/image" Target="../media/image32.png"/><Relationship Id="rId22" Type="http://schemas.openxmlformats.org/officeDocument/2006/relationships/image" Target="../media/image4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6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72.png"/><Relationship Id="rId5" Type="http://schemas.openxmlformats.org/officeDocument/2006/relationships/image" Target="../media/image71.png"/><Relationship Id="rId4" Type="http://schemas.openxmlformats.org/officeDocument/2006/relationships/image" Target="../media/image70.png"/><Relationship Id="rId9" Type="http://schemas.openxmlformats.org/officeDocument/2006/relationships/image" Target="../media/image7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79.png"/><Relationship Id="rId4" Type="http://schemas.openxmlformats.org/officeDocument/2006/relationships/image" Target="../media/image7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1.png"/><Relationship Id="rId5" Type="http://schemas.openxmlformats.org/officeDocument/2006/relationships/image" Target="../media/image46.png"/><Relationship Id="rId4" Type="http://schemas.openxmlformats.org/officeDocument/2006/relationships/image" Target="../media/image8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88.svg"/><Relationship Id="rId4" Type="http://schemas.openxmlformats.org/officeDocument/2006/relationships/image" Target="../media/image87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1.png"/><Relationship Id="rId5" Type="http://schemas.openxmlformats.org/officeDocument/2006/relationships/image" Target="../media/image92.png"/><Relationship Id="rId4" Type="http://schemas.openxmlformats.org/officeDocument/2006/relationships/image" Target="../media/image8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13" Type="http://schemas.openxmlformats.org/officeDocument/2006/relationships/image" Target="../media/image105.png"/><Relationship Id="rId18" Type="http://schemas.openxmlformats.org/officeDocument/2006/relationships/image" Target="../media/image110.png"/><Relationship Id="rId3" Type="http://schemas.openxmlformats.org/officeDocument/2006/relationships/image" Target="../media/image95.svg"/><Relationship Id="rId21" Type="http://schemas.openxmlformats.org/officeDocument/2006/relationships/image" Target="../media/image46.png"/><Relationship Id="rId7" Type="http://schemas.openxmlformats.org/officeDocument/2006/relationships/image" Target="../media/image99.jpeg"/><Relationship Id="rId12" Type="http://schemas.openxmlformats.org/officeDocument/2006/relationships/image" Target="../media/image104.png"/><Relationship Id="rId17" Type="http://schemas.openxmlformats.org/officeDocument/2006/relationships/image" Target="../media/image109.jpeg"/><Relationship Id="rId2" Type="http://schemas.openxmlformats.org/officeDocument/2006/relationships/image" Target="../media/image94.svg"/><Relationship Id="rId16" Type="http://schemas.openxmlformats.org/officeDocument/2006/relationships/image" Target="../media/image108.png"/><Relationship Id="rId20" Type="http://schemas.openxmlformats.org/officeDocument/2006/relationships/image" Target="../media/image45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98.png"/><Relationship Id="rId11" Type="http://schemas.openxmlformats.org/officeDocument/2006/relationships/image" Target="../media/image103.png"/><Relationship Id="rId24" Type="http://schemas.openxmlformats.org/officeDocument/2006/relationships/image" Target="../media/image48.png"/><Relationship Id="rId5" Type="http://schemas.openxmlformats.org/officeDocument/2006/relationships/image" Target="../media/image97.png"/><Relationship Id="rId15" Type="http://schemas.openxmlformats.org/officeDocument/2006/relationships/image" Target="../media/image107.png"/><Relationship Id="rId23" Type="http://schemas.openxmlformats.org/officeDocument/2006/relationships/image" Target="../media/image47.png"/><Relationship Id="rId10" Type="http://schemas.openxmlformats.org/officeDocument/2006/relationships/image" Target="../media/image102.png"/><Relationship Id="rId19" Type="http://schemas.openxmlformats.org/officeDocument/2006/relationships/image" Target="../media/image111.png"/><Relationship Id="rId4" Type="http://schemas.openxmlformats.org/officeDocument/2006/relationships/image" Target="../media/image96.png"/><Relationship Id="rId9" Type="http://schemas.openxmlformats.org/officeDocument/2006/relationships/image" Target="../media/image101.png"/><Relationship Id="rId14" Type="http://schemas.openxmlformats.org/officeDocument/2006/relationships/image" Target="../media/image106.png"/><Relationship Id="rId22" Type="http://schemas.openxmlformats.org/officeDocument/2006/relationships/image" Target="../media/image112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1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16.png"/><Relationship Id="rId4" Type="http://schemas.openxmlformats.org/officeDocument/2006/relationships/image" Target="../media/image11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1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20.png"/><Relationship Id="rId4" Type="http://schemas.openxmlformats.org/officeDocument/2006/relationships/image" Target="../media/image119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1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1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26.png"/><Relationship Id="rId4" Type="http://schemas.openxmlformats.org/officeDocument/2006/relationships/image" Target="../media/image12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6.png"/><Relationship Id="rId13" Type="http://schemas.openxmlformats.org/officeDocument/2006/relationships/image" Target="../media/image134.png"/><Relationship Id="rId18" Type="http://schemas.openxmlformats.org/officeDocument/2006/relationships/image" Target="../media/image111.png"/><Relationship Id="rId3" Type="http://schemas.openxmlformats.org/officeDocument/2006/relationships/image" Target="../media/image129.png"/><Relationship Id="rId21" Type="http://schemas.openxmlformats.org/officeDocument/2006/relationships/image" Target="../media/image137.png"/><Relationship Id="rId7" Type="http://schemas.openxmlformats.org/officeDocument/2006/relationships/image" Target="../media/image97.png"/><Relationship Id="rId12" Type="http://schemas.openxmlformats.org/officeDocument/2006/relationships/image" Target="../media/image133.png"/><Relationship Id="rId17" Type="http://schemas.openxmlformats.org/officeDocument/2006/relationships/image" Target="../media/image106.png"/><Relationship Id="rId25" Type="http://schemas.openxmlformats.org/officeDocument/2006/relationships/image" Target="../media/image140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01.png"/><Relationship Id="rId20" Type="http://schemas.openxmlformats.org/officeDocument/2006/relationships/image" Target="../media/image136.svg"/><Relationship Id="rId1" Type="http://schemas.openxmlformats.org/officeDocument/2006/relationships/slideLayout" Target="../slideLayouts/slideLayout14.xml"/><Relationship Id="rId6" Type="http://schemas.microsoft.com/office/2007/relationships/hdphoto" Target="../media/hdphoto2.wdp"/><Relationship Id="rId11" Type="http://schemas.openxmlformats.org/officeDocument/2006/relationships/image" Target="../media/image132.png"/><Relationship Id="rId24" Type="http://schemas.openxmlformats.org/officeDocument/2006/relationships/image" Target="../media/image139.png"/><Relationship Id="rId5" Type="http://schemas.openxmlformats.org/officeDocument/2006/relationships/image" Target="../media/image131.png"/><Relationship Id="rId15" Type="http://schemas.openxmlformats.org/officeDocument/2006/relationships/image" Target="../media/image135.png"/><Relationship Id="rId23" Type="http://schemas.openxmlformats.org/officeDocument/2006/relationships/image" Target="../media/image138.png"/><Relationship Id="rId10" Type="http://schemas.openxmlformats.org/officeDocument/2006/relationships/image" Target="../media/image100.png"/><Relationship Id="rId19" Type="http://schemas.openxmlformats.org/officeDocument/2006/relationships/image" Target="../media/image110.png"/><Relationship Id="rId4" Type="http://schemas.openxmlformats.org/officeDocument/2006/relationships/image" Target="../media/image130.png"/><Relationship Id="rId9" Type="http://schemas.openxmlformats.org/officeDocument/2006/relationships/image" Target="../media/image103.png"/><Relationship Id="rId14" Type="http://schemas.openxmlformats.org/officeDocument/2006/relationships/image" Target="../media/image108.png"/><Relationship Id="rId22" Type="http://schemas.openxmlformats.org/officeDocument/2006/relationships/image" Target="../media/image10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43.png"/><Relationship Id="rId4" Type="http://schemas.openxmlformats.org/officeDocument/2006/relationships/image" Target="../media/image142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7.jpeg"/><Relationship Id="rId3" Type="http://schemas.openxmlformats.org/officeDocument/2006/relationships/image" Target="../media/image144.png"/><Relationship Id="rId7" Type="http://schemas.openxmlformats.org/officeDocument/2006/relationships/image" Target="../media/image14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2.png"/><Relationship Id="rId5" Type="http://schemas.openxmlformats.org/officeDocument/2006/relationships/image" Target="../media/image146.png"/><Relationship Id="rId4" Type="http://schemas.openxmlformats.org/officeDocument/2006/relationships/image" Target="../media/image145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png"/><Relationship Id="rId3" Type="http://schemas.openxmlformats.org/officeDocument/2006/relationships/image" Target="../media/image142.png"/><Relationship Id="rId7" Type="http://schemas.openxmlformats.org/officeDocument/2006/relationships/image" Target="../media/image15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9.png"/><Relationship Id="rId5" Type="http://schemas.openxmlformats.org/officeDocument/2006/relationships/image" Target="../media/image148.jpeg"/><Relationship Id="rId4" Type="http://schemas.openxmlformats.org/officeDocument/2006/relationships/image" Target="../media/image143.png"/><Relationship Id="rId9" Type="http://schemas.openxmlformats.org/officeDocument/2006/relationships/image" Target="../media/image102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png"/><Relationship Id="rId13" Type="http://schemas.openxmlformats.org/officeDocument/2006/relationships/image" Target="../media/image102.png"/><Relationship Id="rId3" Type="http://schemas.openxmlformats.org/officeDocument/2006/relationships/image" Target="../media/image151.jpeg"/><Relationship Id="rId7" Type="http://schemas.openxmlformats.org/officeDocument/2006/relationships/image" Target="../media/image143.png"/><Relationship Id="rId12" Type="http://schemas.openxmlformats.org/officeDocument/2006/relationships/image" Target="../media/image10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2.png"/><Relationship Id="rId11" Type="http://schemas.microsoft.com/office/2007/relationships/hdphoto" Target="../media/hdphoto3.wdp"/><Relationship Id="rId5" Type="http://schemas.openxmlformats.org/officeDocument/2006/relationships/image" Target="../media/image153.jpeg"/><Relationship Id="rId10" Type="http://schemas.openxmlformats.org/officeDocument/2006/relationships/image" Target="../media/image107.png"/><Relationship Id="rId4" Type="http://schemas.openxmlformats.org/officeDocument/2006/relationships/image" Target="../media/image152.png"/><Relationship Id="rId9" Type="http://schemas.openxmlformats.org/officeDocument/2006/relationships/image" Target="../media/image106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56.png"/><Relationship Id="rId4" Type="http://schemas.openxmlformats.org/officeDocument/2006/relationships/image" Target="../media/image15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png"/><Relationship Id="rId7" Type="http://schemas.openxmlformats.org/officeDocument/2006/relationships/image" Target="../media/image15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58.png"/><Relationship Id="rId5" Type="http://schemas.openxmlformats.org/officeDocument/2006/relationships/image" Target="../media/image155.png"/><Relationship Id="rId4" Type="http://schemas.openxmlformats.org/officeDocument/2006/relationships/image" Target="../media/image154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62.jpeg"/><Relationship Id="rId5" Type="http://schemas.openxmlformats.org/officeDocument/2006/relationships/image" Target="../media/image122.png"/><Relationship Id="rId4" Type="http://schemas.openxmlformats.org/officeDocument/2006/relationships/image" Target="../media/image161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lighthouse.com/en/category/airborne-particle-counters/" TargetMode="External"/><Relationship Id="rId2" Type="http://schemas.openxmlformats.org/officeDocument/2006/relationships/hyperlink" Target="https://www.climet.com/products/real_time_particle_counter.html" TargetMode="Externa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www.mybeckman.dk/air-particle-counters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3.png"/><Relationship Id="rId5" Type="http://schemas.openxmlformats.org/officeDocument/2006/relationships/image" Target="../media/image142.png"/><Relationship Id="rId4" Type="http://schemas.openxmlformats.org/officeDocument/2006/relationships/image" Target="../media/image164.jpe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1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emf"/><Relationship Id="rId7" Type="http://schemas.openxmlformats.org/officeDocument/2006/relationships/image" Target="../media/image81.png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69.jpeg"/><Relationship Id="rId5" Type="http://schemas.openxmlformats.org/officeDocument/2006/relationships/image" Target="../media/image168.jpeg"/><Relationship Id="rId4" Type="http://schemas.openxmlformats.org/officeDocument/2006/relationships/image" Target="../media/image167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png"/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72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3.png"/><Relationship Id="rId1" Type="http://schemas.openxmlformats.org/officeDocument/2006/relationships/slideLayout" Target="../slideLayouts/slideLayout1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4.png"/><Relationship Id="rId1" Type="http://schemas.openxmlformats.org/officeDocument/2006/relationships/slideLayout" Target="../slideLayouts/slideLayout15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png"/><Relationship Id="rId2" Type="http://schemas.openxmlformats.org/officeDocument/2006/relationships/image" Target="../media/image175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79.png"/><Relationship Id="rId5" Type="http://schemas.openxmlformats.org/officeDocument/2006/relationships/image" Target="../media/image178.png"/><Relationship Id="rId4" Type="http://schemas.openxmlformats.org/officeDocument/2006/relationships/image" Target="../media/image177.pn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1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1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2.png"/><Relationship Id="rId1" Type="http://schemas.openxmlformats.org/officeDocument/2006/relationships/slideLayout" Target="../slideLayouts/slideLayout1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3.png"/><Relationship Id="rId1" Type="http://schemas.openxmlformats.org/officeDocument/2006/relationships/slideLayout" Target="../slideLayouts/slideLayout1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4.png"/><Relationship Id="rId1" Type="http://schemas.openxmlformats.org/officeDocument/2006/relationships/slideLayout" Target="../slideLayouts/slideLayout11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185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87.png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8.png"/><Relationship Id="rId1" Type="http://schemas.openxmlformats.org/officeDocument/2006/relationships/slideLayout" Target="../slideLayouts/slideLayout1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png"/><Relationship Id="rId2" Type="http://schemas.openxmlformats.org/officeDocument/2006/relationships/image" Target="../media/image189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92.png"/><Relationship Id="rId4" Type="http://schemas.openxmlformats.org/officeDocument/2006/relationships/image" Target="../media/image191.png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1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11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6.png"/><Relationship Id="rId2" Type="http://schemas.openxmlformats.org/officeDocument/2006/relationships/image" Target="../media/image195.png"/><Relationship Id="rId1" Type="http://schemas.openxmlformats.org/officeDocument/2006/relationships/slideLayout" Target="../slideLayouts/slideLayout11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png"/><Relationship Id="rId2" Type="http://schemas.openxmlformats.org/officeDocument/2006/relationships/image" Target="../media/image197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00.png"/><Relationship Id="rId4" Type="http://schemas.openxmlformats.org/officeDocument/2006/relationships/image" Target="../media/image199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png"/><Relationship Id="rId2" Type="http://schemas.openxmlformats.org/officeDocument/2006/relationships/image" Target="../media/image201.png"/><Relationship Id="rId1" Type="http://schemas.openxmlformats.org/officeDocument/2006/relationships/slideLayout" Target="../slideLayouts/slideLayout1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3.png"/><Relationship Id="rId1" Type="http://schemas.openxmlformats.org/officeDocument/2006/relationships/slideLayout" Target="../slideLayouts/slideLayout13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4.png"/><Relationship Id="rId1" Type="http://schemas.openxmlformats.org/officeDocument/2006/relationships/slideLayout" Target="../slideLayouts/slideLayout11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png"/><Relationship Id="rId2" Type="http://schemas.openxmlformats.org/officeDocument/2006/relationships/image" Target="../media/image205.png"/><Relationship Id="rId1" Type="http://schemas.openxmlformats.org/officeDocument/2006/relationships/slideLayout" Target="../slideLayouts/slideLayout1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7.png"/><Relationship Id="rId1" Type="http://schemas.openxmlformats.org/officeDocument/2006/relationships/slideLayout" Target="../slideLayouts/slideLayout11.xml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microsoft.com/office/2007/relationships/hdphoto" Target="../media/hdphoto1.wdp"/><Relationship Id="rId18" Type="http://schemas.openxmlformats.org/officeDocument/2006/relationships/image" Target="../media/image36.svg"/><Relationship Id="rId3" Type="http://schemas.openxmlformats.org/officeDocument/2006/relationships/image" Target="../media/image22.png"/><Relationship Id="rId7" Type="http://schemas.openxmlformats.org/officeDocument/2006/relationships/image" Target="../media/image26.svg"/><Relationship Id="rId12" Type="http://schemas.openxmlformats.org/officeDocument/2006/relationships/image" Target="../media/image31.png"/><Relationship Id="rId17" Type="http://schemas.openxmlformats.org/officeDocument/2006/relationships/image" Target="../media/image35.svg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3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5" Type="http://schemas.openxmlformats.org/officeDocument/2006/relationships/image" Target="../media/image33.svg"/><Relationship Id="rId10" Type="http://schemas.openxmlformats.org/officeDocument/2006/relationships/image" Target="../media/image29.svg"/><Relationship Id="rId4" Type="http://schemas.openxmlformats.org/officeDocument/2006/relationships/image" Target="../media/image23.png"/><Relationship Id="rId9" Type="http://schemas.openxmlformats.org/officeDocument/2006/relationships/image" Target="../media/image28.svg"/><Relationship Id="rId14" Type="http://schemas.openxmlformats.org/officeDocument/2006/relationships/image" Target="../media/image32.png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8.png"/><Relationship Id="rId1" Type="http://schemas.openxmlformats.org/officeDocument/2006/relationships/slideLayout" Target="../slideLayouts/slideLayout13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E170C42-3F46-B368-AC55-D1C4BD215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7652" y="4598504"/>
            <a:ext cx="3319670" cy="1848680"/>
          </a:xfrm>
        </p:spPr>
        <p:txBody>
          <a:bodyPr/>
          <a:lstStyle/>
          <a:p>
            <a:r>
              <a:rPr lang="en-US" sz="3200" b="1" i="0" u="none" strike="noStrike" kern="1200" cap="none" spc="0" baseline="0" dirty="0" err="1">
                <a:solidFill>
                  <a:srgbClr val="2F5597"/>
                </a:solidFill>
                <a:uFillTx/>
                <a:latin typeface="Avenir Next LT Pro"/>
              </a:rPr>
              <a:t>TrackView</a:t>
            </a:r>
            <a:r>
              <a:rPr lang="en-US" sz="32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  <a:t> Pro &amp; </a:t>
            </a:r>
            <a:r>
              <a:rPr lang="en-US" sz="3200" b="1" i="0" u="none" strike="noStrike" kern="1200" cap="none" spc="0" baseline="0" dirty="0" err="1">
                <a:solidFill>
                  <a:srgbClr val="2F5597"/>
                </a:solidFill>
                <a:uFillTx/>
                <a:latin typeface="Avenir Next LT Pro"/>
              </a:rPr>
              <a:t>EMSuite</a:t>
            </a:r>
            <a:r>
              <a:rPr lang="en-US" sz="32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  <a:t> </a:t>
            </a:r>
            <a:br>
              <a:rPr lang="en-DK" sz="32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</a:br>
            <a:br>
              <a:rPr lang="en-DK" sz="32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</a:br>
            <a:r>
              <a:rPr lang="en-DK" sz="14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  <a:t>2026 </a:t>
            </a:r>
            <a:br>
              <a:rPr lang="en-DK" sz="14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</a:br>
            <a:br>
              <a:rPr lang="en-DK" sz="32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</a:br>
            <a:endParaRPr lang="da-DK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C4CD67-7455-B473-3F3A-D31E1A5CB3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4748" y="4345127"/>
            <a:ext cx="5870957" cy="2938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43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58139FBD-AE09-CE0A-A761-1E11F988A187}"/>
              </a:ext>
            </a:extLst>
          </p:cNvPr>
          <p:cNvCxnSpPr>
            <a:cxnSpLocks/>
          </p:cNvCxnSpPr>
          <p:nvPr/>
        </p:nvCxnSpPr>
        <p:spPr>
          <a:xfrm flipH="1">
            <a:off x="3717253" y="3231523"/>
            <a:ext cx="820030" cy="0"/>
          </a:xfrm>
          <a:prstGeom prst="line">
            <a:avLst/>
          </a:prstGeom>
          <a:ln w="19050" cap="flat" cmpd="sng" algn="ctr">
            <a:solidFill>
              <a:schemeClr val="accent6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6184" name="Picture 40">
            <a:extLst>
              <a:ext uri="{FF2B5EF4-FFF2-40B4-BE49-F238E27FC236}">
                <a16:creationId xmlns:a16="http://schemas.microsoft.com/office/drawing/2014/main" id="{6A7D311B-44F3-94B4-4FD9-3ADBE3E124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4741" y="727691"/>
            <a:ext cx="1838710" cy="3654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86CBFC5B-66C7-AE2C-4B1F-B25D5E2E6F78}"/>
              </a:ext>
            </a:extLst>
          </p:cNvPr>
          <p:cNvCxnSpPr>
            <a:cxnSpLocks/>
          </p:cNvCxnSpPr>
          <p:nvPr/>
        </p:nvCxnSpPr>
        <p:spPr>
          <a:xfrm flipH="1">
            <a:off x="3804210" y="3081513"/>
            <a:ext cx="722864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6" name="Straight Connector 265">
            <a:extLst>
              <a:ext uri="{FF2B5EF4-FFF2-40B4-BE49-F238E27FC236}">
                <a16:creationId xmlns:a16="http://schemas.microsoft.com/office/drawing/2014/main" id="{AEC41320-0E4C-CB29-869E-3B150F251B5D}"/>
              </a:ext>
            </a:extLst>
          </p:cNvPr>
          <p:cNvCxnSpPr>
            <a:cxnSpLocks/>
          </p:cNvCxnSpPr>
          <p:nvPr/>
        </p:nvCxnSpPr>
        <p:spPr>
          <a:xfrm flipV="1">
            <a:off x="3726007" y="2201592"/>
            <a:ext cx="0" cy="1031791"/>
          </a:xfrm>
          <a:prstGeom prst="line">
            <a:avLst/>
          </a:prstGeom>
          <a:ln w="19050" cap="flat" cmpd="sng" algn="ctr">
            <a:solidFill>
              <a:schemeClr val="accent6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41" name="Rectangle: Rounded Corners 240">
            <a:extLst>
              <a:ext uri="{FF2B5EF4-FFF2-40B4-BE49-F238E27FC236}">
                <a16:creationId xmlns:a16="http://schemas.microsoft.com/office/drawing/2014/main" id="{6D6CF9D3-D145-8804-EC69-D5317FB024F9}"/>
              </a:ext>
            </a:extLst>
          </p:cNvPr>
          <p:cNvSpPr/>
          <p:nvPr/>
        </p:nvSpPr>
        <p:spPr>
          <a:xfrm>
            <a:off x="4671061" y="3572832"/>
            <a:ext cx="1515743" cy="1602966"/>
          </a:xfrm>
          <a:prstGeom prst="roundRect">
            <a:avLst/>
          </a:prstGeom>
          <a:solidFill>
            <a:srgbClr val="F2F2F2"/>
          </a:solidFill>
          <a:ln w="635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>
              <a:latin typeface="AvenirNext LT Pro Medium" panose="020B0504020202020204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0BE7CEB-7E78-A646-4ECF-08DE12C6EF1B}"/>
              </a:ext>
            </a:extLst>
          </p:cNvPr>
          <p:cNvSpPr/>
          <p:nvPr/>
        </p:nvSpPr>
        <p:spPr>
          <a:xfrm>
            <a:off x="4671061" y="1288134"/>
            <a:ext cx="1515743" cy="1602966"/>
          </a:xfrm>
          <a:prstGeom prst="roundRect">
            <a:avLst/>
          </a:prstGeom>
          <a:solidFill>
            <a:srgbClr val="F2F2F2"/>
          </a:solidFill>
          <a:ln w="635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>
              <a:latin typeface="AvenirNext LT Pro Medium" panose="020B0504020202020204"/>
            </a:endParaRPr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0B130C85-CCEA-4290-B6CE-034DEB1959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0331" y="241602"/>
            <a:ext cx="8272859" cy="493775"/>
          </a:xfrm>
          <a:noFill/>
          <a:ln>
            <a:noFill/>
          </a:ln>
        </p:spPr>
        <p:txBody>
          <a:bodyPr vert="horz" wrap="square" lIns="91421" tIns="91421" rIns="91421" bIns="91421" rtlCol="0" anchor="b" anchorCtr="0" compatLnSpc="1">
            <a:noAutofit/>
          </a:bodyPr>
          <a:lstStyle/>
          <a:p>
            <a:pPr defTabSz="822960">
              <a:lnSpc>
                <a:spcPct val="100000"/>
              </a:lnSpc>
            </a:pPr>
            <a:r>
              <a:rPr lang="en-US" sz="2880">
                <a:solidFill>
                  <a:srgbClr val="1F6898"/>
                </a:solidFill>
                <a:latin typeface="Avenir Next LT Pro Demi"/>
              </a:rPr>
              <a:t>Monitoring System Structure Overview</a:t>
            </a:r>
            <a:endParaRPr lang="en-US" altLang="en-US" sz="2880">
              <a:solidFill>
                <a:srgbClr val="1F6898"/>
              </a:solidFill>
              <a:latin typeface="Avenir Next LT Pro Demi"/>
            </a:endParaRPr>
          </a:p>
        </p:txBody>
      </p:sp>
      <p:sp>
        <p:nvSpPr>
          <p:cNvPr id="8196" name="Slide Number Placeholder 9">
            <a:extLst>
              <a:ext uri="{FF2B5EF4-FFF2-40B4-BE49-F238E27FC236}">
                <a16:creationId xmlns:a16="http://schemas.microsoft.com/office/drawing/2014/main" id="{69FF5875-879A-46A6-BE2C-94A99E82BAE2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da-DK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CB77BA7D-6460-4E70-93FD-EB06C9F220AE}" type="slidenum">
              <a:rPr lang="da-DK" smtClean="0"/>
              <a:pPr fontAlgn="base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2</a:t>
            </a:fld>
            <a:endParaRPr lang="en-US" altLang="en-US">
              <a:solidFill>
                <a:schemeClr val="bg1"/>
              </a:solidFill>
            </a:endParaRPr>
          </a:p>
        </p:txBody>
      </p:sp>
      <p:pic>
        <p:nvPicPr>
          <p:cNvPr id="39" name="Grafik 7">
            <a:extLst>
              <a:ext uri="{FF2B5EF4-FFF2-40B4-BE49-F238E27FC236}">
                <a16:creationId xmlns:a16="http://schemas.microsoft.com/office/drawing/2014/main" id="{DFA7F254-115A-4455-B3E1-C6FD3C6B51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2295720" y="1663830"/>
            <a:ext cx="1024876" cy="735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" name="Grafik 9">
            <a:extLst>
              <a:ext uri="{FF2B5EF4-FFF2-40B4-BE49-F238E27FC236}">
                <a16:creationId xmlns:a16="http://schemas.microsoft.com/office/drawing/2014/main" id="{51085E27-3642-412B-9F79-43652E8F46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683626" y="924893"/>
            <a:ext cx="539202" cy="664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" name="Grafik 9">
            <a:extLst>
              <a:ext uri="{FF2B5EF4-FFF2-40B4-BE49-F238E27FC236}">
                <a16:creationId xmlns:a16="http://schemas.microsoft.com/office/drawing/2014/main" id="{4F3A99AC-37E7-439E-B41D-7128A5E526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683626" y="1612414"/>
            <a:ext cx="539202" cy="664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0" name="Group 49">
            <a:extLst>
              <a:ext uri="{FF2B5EF4-FFF2-40B4-BE49-F238E27FC236}">
                <a16:creationId xmlns:a16="http://schemas.microsoft.com/office/drawing/2014/main" id="{6EF54A5D-2057-4668-850F-8C625989A7AD}"/>
              </a:ext>
            </a:extLst>
          </p:cNvPr>
          <p:cNvGrpSpPr/>
          <p:nvPr/>
        </p:nvGrpSpPr>
        <p:grpSpPr>
          <a:xfrm>
            <a:off x="5149156" y="1582300"/>
            <a:ext cx="534738" cy="133685"/>
            <a:chOff x="5446858" y="4334748"/>
            <a:chExt cx="609600" cy="152400"/>
          </a:xfrm>
        </p:grpSpPr>
        <p:sp>
          <p:nvSpPr>
            <p:cNvPr id="51" name="Rectangle: Rounded Corners 50">
              <a:extLst>
                <a:ext uri="{FF2B5EF4-FFF2-40B4-BE49-F238E27FC236}">
                  <a16:creationId xmlns:a16="http://schemas.microsoft.com/office/drawing/2014/main" id="{B7B9DC32-A22E-4830-AE12-22E46BAA76C1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632360-7207-4D73-8942-8DEFDAD69010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9F1B5CA0-1877-4A24-8841-271AB7687AB5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54" name="Rectangle: Rounded Corners 53">
              <a:extLst>
                <a:ext uri="{FF2B5EF4-FFF2-40B4-BE49-F238E27FC236}">
                  <a16:creationId xmlns:a16="http://schemas.microsoft.com/office/drawing/2014/main" id="{45BE5A6D-5BBF-46C9-96F8-D8E328A55138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EF981AFC-8B7A-4897-8DAB-47ABED9953BA}"/>
              </a:ext>
            </a:extLst>
          </p:cNvPr>
          <p:cNvGrpSpPr/>
          <p:nvPr/>
        </p:nvGrpSpPr>
        <p:grpSpPr>
          <a:xfrm>
            <a:off x="5149156" y="1714802"/>
            <a:ext cx="534738" cy="133685"/>
            <a:chOff x="5446858" y="4334748"/>
            <a:chExt cx="609600" cy="152400"/>
          </a:xfrm>
        </p:grpSpPr>
        <p:sp>
          <p:nvSpPr>
            <p:cNvPr id="56" name="Rectangle: Rounded Corners 55">
              <a:extLst>
                <a:ext uri="{FF2B5EF4-FFF2-40B4-BE49-F238E27FC236}">
                  <a16:creationId xmlns:a16="http://schemas.microsoft.com/office/drawing/2014/main" id="{FCD679C9-C633-4E40-84B7-2DDB7444E8FC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E7F6948F-F920-4519-9109-0B580747DC3D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77B27E4B-B078-40AD-BE99-41C1E4E0D626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59" name="Rectangle: Rounded Corners 58">
              <a:extLst>
                <a:ext uri="{FF2B5EF4-FFF2-40B4-BE49-F238E27FC236}">
                  <a16:creationId xmlns:a16="http://schemas.microsoft.com/office/drawing/2014/main" id="{7CE9BD94-695F-4067-81DB-D340F42C8EFE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75D25F72-0730-4522-ABE6-F3DADE7ACC43}"/>
              </a:ext>
            </a:extLst>
          </p:cNvPr>
          <p:cNvGrpSpPr/>
          <p:nvPr/>
        </p:nvGrpSpPr>
        <p:grpSpPr>
          <a:xfrm>
            <a:off x="5149156" y="1849670"/>
            <a:ext cx="534738" cy="133685"/>
            <a:chOff x="5446858" y="4334748"/>
            <a:chExt cx="609600" cy="152400"/>
          </a:xfrm>
        </p:grpSpPr>
        <p:sp>
          <p:nvSpPr>
            <p:cNvPr id="61" name="Rectangle: Rounded Corners 60">
              <a:extLst>
                <a:ext uri="{FF2B5EF4-FFF2-40B4-BE49-F238E27FC236}">
                  <a16:creationId xmlns:a16="http://schemas.microsoft.com/office/drawing/2014/main" id="{D802AFAA-51A8-4292-A26F-775B1B8F007F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91BA299B-432E-4AC3-89AA-E3A31D5A022F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E0C966E-7D05-4DAD-9EF0-35F1DD87DF3F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solidFill>
              <a:schemeClr val="bg1"/>
            </a:solidFill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64" name="Rectangle: Rounded Corners 63">
              <a:extLst>
                <a:ext uri="{FF2B5EF4-FFF2-40B4-BE49-F238E27FC236}">
                  <a16:creationId xmlns:a16="http://schemas.microsoft.com/office/drawing/2014/main" id="{BEE90AAB-2F2C-47D7-8C5C-BD53CCACAE4B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5A077F0D-9B63-4D7F-AA3F-336F85034AAF}"/>
              </a:ext>
            </a:extLst>
          </p:cNvPr>
          <p:cNvGrpSpPr/>
          <p:nvPr/>
        </p:nvGrpSpPr>
        <p:grpSpPr>
          <a:xfrm>
            <a:off x="5531791" y="1807208"/>
            <a:ext cx="305297" cy="339716"/>
            <a:chOff x="5819695" y="4511763"/>
            <a:chExt cx="348037" cy="387276"/>
          </a:xfrm>
        </p:grpSpPr>
        <p:sp>
          <p:nvSpPr>
            <p:cNvPr id="68" name="Rectangle: Rounded Corners 67">
              <a:extLst>
                <a:ext uri="{FF2B5EF4-FFF2-40B4-BE49-F238E27FC236}">
                  <a16:creationId xmlns:a16="http://schemas.microsoft.com/office/drawing/2014/main" id="{FF9A2D53-78C5-4F26-9A4C-06788C0B7727}"/>
                </a:ext>
              </a:extLst>
            </p:cNvPr>
            <p:cNvSpPr/>
            <p:nvPr/>
          </p:nvSpPr>
          <p:spPr>
            <a:xfrm>
              <a:off x="5819695" y="4511763"/>
              <a:ext cx="348037" cy="387276"/>
            </a:xfrm>
            <a:prstGeom prst="roundRect">
              <a:avLst>
                <a:gd name="adj" fmla="val 1889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30D2A005-4A53-4427-9DA8-C516ACE5625D}"/>
                </a:ext>
              </a:extLst>
            </p:cNvPr>
            <p:cNvGrpSpPr/>
            <p:nvPr/>
          </p:nvGrpSpPr>
          <p:grpSpPr>
            <a:xfrm>
              <a:off x="5841553" y="4527457"/>
              <a:ext cx="318587" cy="355882"/>
              <a:chOff x="10516842" y="803541"/>
              <a:chExt cx="443396" cy="495300"/>
            </a:xfrm>
          </p:grpSpPr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09D99B89-7373-4071-ADF0-860E319206A3}"/>
                  </a:ext>
                </a:extLst>
              </p:cNvPr>
              <p:cNvSpPr/>
              <p:nvPr/>
            </p:nvSpPr>
            <p:spPr>
              <a:xfrm>
                <a:off x="10516842" y="803541"/>
                <a:ext cx="443368" cy="104274"/>
              </a:xfrm>
              <a:custGeom>
                <a:avLst/>
                <a:gdLst>
                  <a:gd name="connsiteX0" fmla="*/ 533400 w 533400"/>
                  <a:gd name="connsiteY0" fmla="*/ 76200 h 152400"/>
                  <a:gd name="connsiteX1" fmla="*/ 266700 w 533400"/>
                  <a:gd name="connsiteY1" fmla="*/ 152400 h 152400"/>
                  <a:gd name="connsiteX2" fmla="*/ 0 w 533400"/>
                  <a:gd name="connsiteY2" fmla="*/ 76200 h 152400"/>
                  <a:gd name="connsiteX3" fmla="*/ 266700 w 533400"/>
                  <a:gd name="connsiteY3" fmla="*/ 0 h 152400"/>
                  <a:gd name="connsiteX4" fmla="*/ 533400 w 533400"/>
                  <a:gd name="connsiteY4" fmla="*/ 76200 h 152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33400" h="152400">
                    <a:moveTo>
                      <a:pt x="533400" y="76200"/>
                    </a:moveTo>
                    <a:cubicBezTo>
                      <a:pt x="533400" y="118284"/>
                      <a:pt x="413994" y="152400"/>
                      <a:pt x="266700" y="152400"/>
                    </a:cubicBezTo>
                    <a:cubicBezTo>
                      <a:pt x="119406" y="152400"/>
                      <a:pt x="0" y="118284"/>
                      <a:pt x="0" y="76200"/>
                    </a:cubicBezTo>
                    <a:cubicBezTo>
                      <a:pt x="0" y="34116"/>
                      <a:pt x="119406" y="0"/>
                      <a:pt x="266700" y="0"/>
                    </a:cubicBezTo>
                    <a:cubicBezTo>
                      <a:pt x="413994" y="0"/>
                      <a:pt x="533400" y="34116"/>
                      <a:pt x="5334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160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940693FB-9BC9-49A1-A1F3-0ECF496B1273}"/>
                  </a:ext>
                </a:extLst>
              </p:cNvPr>
              <p:cNvSpPr/>
              <p:nvPr/>
            </p:nvSpPr>
            <p:spPr>
              <a:xfrm>
                <a:off x="10516870" y="881746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160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42A17751-F89F-4E9C-8F77-3DD4FD5C349C}"/>
                  </a:ext>
                </a:extLst>
              </p:cNvPr>
              <p:cNvSpPr/>
              <p:nvPr/>
            </p:nvSpPr>
            <p:spPr>
              <a:xfrm>
                <a:off x="10516865" y="1012088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160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D754B954-183E-4960-963D-291A1193057A}"/>
                  </a:ext>
                </a:extLst>
              </p:cNvPr>
              <p:cNvSpPr/>
              <p:nvPr/>
            </p:nvSpPr>
            <p:spPr>
              <a:xfrm>
                <a:off x="10516842" y="1142430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160"/>
              </a:p>
            </p:txBody>
          </p:sp>
        </p:grpSp>
      </p:grp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81637440-D2D0-4EB9-A0CB-091D3DBA4FB8}"/>
              </a:ext>
            </a:extLst>
          </p:cNvPr>
          <p:cNvCxnSpPr>
            <a:cxnSpLocks/>
          </p:cNvCxnSpPr>
          <p:nvPr/>
        </p:nvCxnSpPr>
        <p:spPr>
          <a:xfrm flipH="1" flipV="1">
            <a:off x="1222828" y="4517255"/>
            <a:ext cx="2506517" cy="15893"/>
          </a:xfrm>
          <a:prstGeom prst="line">
            <a:avLst/>
          </a:prstGeom>
          <a:ln w="19050" cap="flat" cmpd="sng" algn="ctr">
            <a:solidFill>
              <a:schemeClr val="accent6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ACCE156C-52B8-4CE4-801E-8477AD5BD6E0}"/>
              </a:ext>
            </a:extLst>
          </p:cNvPr>
          <p:cNvCxnSpPr>
            <a:cxnSpLocks/>
          </p:cNvCxnSpPr>
          <p:nvPr/>
        </p:nvCxnSpPr>
        <p:spPr>
          <a:xfrm flipH="1">
            <a:off x="3717253" y="3362374"/>
            <a:ext cx="820030" cy="0"/>
          </a:xfrm>
          <a:prstGeom prst="line">
            <a:avLst/>
          </a:prstGeom>
          <a:ln w="19050" cap="flat" cmpd="sng" algn="ctr">
            <a:solidFill>
              <a:schemeClr val="accent6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F0B75992-6A61-4ED4-BE7B-1B505A3A7AC5}"/>
              </a:ext>
            </a:extLst>
          </p:cNvPr>
          <p:cNvGrpSpPr/>
          <p:nvPr/>
        </p:nvGrpSpPr>
        <p:grpSpPr>
          <a:xfrm>
            <a:off x="2776722" y="3034570"/>
            <a:ext cx="240944" cy="240944"/>
            <a:chOff x="1259535" y="2318486"/>
            <a:chExt cx="221755" cy="221755"/>
          </a:xfrm>
        </p:grpSpPr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3D28EA30-A301-480A-BC48-031DD701F468}"/>
                </a:ext>
              </a:extLst>
            </p:cNvPr>
            <p:cNvSpPr/>
            <p:nvPr/>
          </p:nvSpPr>
          <p:spPr>
            <a:xfrm rot="21248580">
              <a:off x="1402885" y="2399818"/>
              <a:ext cx="6522" cy="75400"/>
            </a:xfrm>
            <a:custGeom>
              <a:avLst/>
              <a:gdLst>
                <a:gd name="connsiteX0" fmla="*/ 0 w 6522"/>
                <a:gd name="connsiteY0" fmla="*/ 0 h 75400"/>
                <a:gd name="connsiteX1" fmla="*/ 6522 w 6522"/>
                <a:gd name="connsiteY1" fmla="*/ 0 h 75400"/>
                <a:gd name="connsiteX2" fmla="*/ 6522 w 6522"/>
                <a:gd name="connsiteY2" fmla="*/ 75400 h 75400"/>
                <a:gd name="connsiteX3" fmla="*/ 0 w 6522"/>
                <a:gd name="connsiteY3" fmla="*/ 75400 h 75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22" h="75400">
                  <a:moveTo>
                    <a:pt x="0" y="0"/>
                  </a:moveTo>
                  <a:lnTo>
                    <a:pt x="6522" y="0"/>
                  </a:lnTo>
                  <a:lnTo>
                    <a:pt x="6522" y="75400"/>
                  </a:lnTo>
                  <a:lnTo>
                    <a:pt x="0" y="75400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2ECC0C1D-01CE-4DC2-BD8C-FA9EE5F100A1}"/>
                </a:ext>
              </a:extLst>
            </p:cNvPr>
            <p:cNvSpPr/>
            <p:nvPr/>
          </p:nvSpPr>
          <p:spPr>
            <a:xfrm>
              <a:off x="1259535" y="2373925"/>
              <a:ext cx="221755" cy="166316"/>
            </a:xfrm>
            <a:custGeom>
              <a:avLst/>
              <a:gdLst>
                <a:gd name="connsiteX0" fmla="*/ 221755 w 221755"/>
                <a:gd name="connsiteY0" fmla="*/ 143489 h 166316"/>
                <a:gd name="connsiteX1" fmla="*/ 202188 w 221755"/>
                <a:gd name="connsiteY1" fmla="*/ 143489 h 166316"/>
                <a:gd name="connsiteX2" fmla="*/ 202188 w 221755"/>
                <a:gd name="connsiteY2" fmla="*/ 127183 h 166316"/>
                <a:gd name="connsiteX3" fmla="*/ 175796 w 221755"/>
                <a:gd name="connsiteY3" fmla="*/ 127183 h 166316"/>
                <a:gd name="connsiteX4" fmla="*/ 164281 w 221755"/>
                <a:gd name="connsiteY4" fmla="*/ 8834 h 166316"/>
                <a:gd name="connsiteX5" fmla="*/ 154544 w 221755"/>
                <a:gd name="connsiteY5" fmla="*/ 0 h 166316"/>
                <a:gd name="connsiteX6" fmla="*/ 67609 w 221755"/>
                <a:gd name="connsiteY6" fmla="*/ 0 h 166316"/>
                <a:gd name="connsiteX7" fmla="*/ 57875 w 221755"/>
                <a:gd name="connsiteY7" fmla="*/ 8805 h 166316"/>
                <a:gd name="connsiteX8" fmla="*/ 45982 w 221755"/>
                <a:gd name="connsiteY8" fmla="*/ 127183 h 166316"/>
                <a:gd name="connsiteX9" fmla="*/ 19567 w 221755"/>
                <a:gd name="connsiteY9" fmla="*/ 127183 h 166316"/>
                <a:gd name="connsiteX10" fmla="*/ 19567 w 221755"/>
                <a:gd name="connsiteY10" fmla="*/ 143489 h 166316"/>
                <a:gd name="connsiteX11" fmla="*/ 0 w 221755"/>
                <a:gd name="connsiteY11" fmla="*/ 143489 h 166316"/>
                <a:gd name="connsiteX12" fmla="*/ 0 w 221755"/>
                <a:gd name="connsiteY12" fmla="*/ 166316 h 166316"/>
                <a:gd name="connsiteX13" fmla="*/ 221755 w 221755"/>
                <a:gd name="connsiteY13" fmla="*/ 166316 h 166316"/>
                <a:gd name="connsiteX14" fmla="*/ 64364 w 221755"/>
                <a:gd name="connsiteY14" fmla="*/ 9457 h 166316"/>
                <a:gd name="connsiteX15" fmla="*/ 67609 w 221755"/>
                <a:gd name="connsiteY15" fmla="*/ 6522 h 166316"/>
                <a:gd name="connsiteX16" fmla="*/ 154544 w 221755"/>
                <a:gd name="connsiteY16" fmla="*/ 6522 h 166316"/>
                <a:gd name="connsiteX17" fmla="*/ 157805 w 221755"/>
                <a:gd name="connsiteY17" fmla="*/ 9457 h 166316"/>
                <a:gd name="connsiteX18" fmla="*/ 169251 w 221755"/>
                <a:gd name="connsiteY18" fmla="*/ 127183 h 166316"/>
                <a:gd name="connsiteX19" fmla="*/ 52520 w 221755"/>
                <a:gd name="connsiteY19" fmla="*/ 127183 h 166316"/>
                <a:gd name="connsiteX20" fmla="*/ 215233 w 221755"/>
                <a:gd name="connsiteY20" fmla="*/ 159794 h 166316"/>
                <a:gd name="connsiteX21" fmla="*/ 6522 w 221755"/>
                <a:gd name="connsiteY21" fmla="*/ 159794 h 166316"/>
                <a:gd name="connsiteX22" fmla="*/ 6522 w 221755"/>
                <a:gd name="connsiteY22" fmla="*/ 150011 h 166316"/>
                <a:gd name="connsiteX23" fmla="*/ 26089 w 221755"/>
                <a:gd name="connsiteY23" fmla="*/ 150011 h 166316"/>
                <a:gd name="connsiteX24" fmla="*/ 26089 w 221755"/>
                <a:gd name="connsiteY24" fmla="*/ 133705 h 166316"/>
                <a:gd name="connsiteX25" fmla="*/ 195666 w 221755"/>
                <a:gd name="connsiteY25" fmla="*/ 133705 h 166316"/>
                <a:gd name="connsiteX26" fmla="*/ 195666 w 221755"/>
                <a:gd name="connsiteY26" fmla="*/ 150011 h 166316"/>
                <a:gd name="connsiteX27" fmla="*/ 215233 w 221755"/>
                <a:gd name="connsiteY27" fmla="*/ 150011 h 16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21755" h="166316">
                  <a:moveTo>
                    <a:pt x="221755" y="143489"/>
                  </a:moveTo>
                  <a:lnTo>
                    <a:pt x="202188" y="143489"/>
                  </a:lnTo>
                  <a:lnTo>
                    <a:pt x="202188" y="127183"/>
                  </a:lnTo>
                  <a:lnTo>
                    <a:pt x="175796" y="127183"/>
                  </a:lnTo>
                  <a:lnTo>
                    <a:pt x="164281" y="8834"/>
                  </a:lnTo>
                  <a:cubicBezTo>
                    <a:pt x="163809" y="3814"/>
                    <a:pt x="159586" y="-17"/>
                    <a:pt x="154544" y="0"/>
                  </a:cubicBezTo>
                  <a:lnTo>
                    <a:pt x="67609" y="0"/>
                  </a:lnTo>
                  <a:cubicBezTo>
                    <a:pt x="62580" y="-14"/>
                    <a:pt x="58364" y="3799"/>
                    <a:pt x="57875" y="8805"/>
                  </a:cubicBezTo>
                  <a:lnTo>
                    <a:pt x="45982" y="127183"/>
                  </a:lnTo>
                  <a:lnTo>
                    <a:pt x="19567" y="127183"/>
                  </a:lnTo>
                  <a:lnTo>
                    <a:pt x="19567" y="143489"/>
                  </a:lnTo>
                  <a:lnTo>
                    <a:pt x="0" y="143489"/>
                  </a:lnTo>
                  <a:lnTo>
                    <a:pt x="0" y="166316"/>
                  </a:lnTo>
                  <a:lnTo>
                    <a:pt x="221755" y="166316"/>
                  </a:lnTo>
                  <a:close/>
                  <a:moveTo>
                    <a:pt x="64364" y="9457"/>
                  </a:moveTo>
                  <a:cubicBezTo>
                    <a:pt x="64532" y="7791"/>
                    <a:pt x="65934" y="6522"/>
                    <a:pt x="67609" y="6522"/>
                  </a:cubicBezTo>
                  <a:lnTo>
                    <a:pt x="154544" y="6522"/>
                  </a:lnTo>
                  <a:cubicBezTo>
                    <a:pt x="156225" y="6514"/>
                    <a:pt x="157637" y="7785"/>
                    <a:pt x="157805" y="9457"/>
                  </a:cubicBezTo>
                  <a:lnTo>
                    <a:pt x="169251" y="127183"/>
                  </a:lnTo>
                  <a:lnTo>
                    <a:pt x="52520" y="127183"/>
                  </a:lnTo>
                  <a:close/>
                  <a:moveTo>
                    <a:pt x="215233" y="159794"/>
                  </a:moveTo>
                  <a:lnTo>
                    <a:pt x="6522" y="159794"/>
                  </a:lnTo>
                  <a:lnTo>
                    <a:pt x="6522" y="150011"/>
                  </a:lnTo>
                  <a:lnTo>
                    <a:pt x="26089" y="150011"/>
                  </a:lnTo>
                  <a:lnTo>
                    <a:pt x="26089" y="133705"/>
                  </a:lnTo>
                  <a:lnTo>
                    <a:pt x="195666" y="133705"/>
                  </a:lnTo>
                  <a:lnTo>
                    <a:pt x="195666" y="150011"/>
                  </a:lnTo>
                  <a:lnTo>
                    <a:pt x="215233" y="150011"/>
                  </a:lnTo>
                  <a:close/>
                </a:path>
              </a:pathLst>
            </a:custGeom>
            <a:solidFill>
              <a:srgbClr val="1F6896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F406C77B-61AE-46EE-A85E-07CDD8ED1194}"/>
                </a:ext>
              </a:extLst>
            </p:cNvPr>
            <p:cNvSpPr/>
            <p:nvPr/>
          </p:nvSpPr>
          <p:spPr>
            <a:xfrm>
              <a:off x="1367151" y="2318486"/>
              <a:ext cx="6522" cy="39133"/>
            </a:xfrm>
            <a:custGeom>
              <a:avLst/>
              <a:gdLst>
                <a:gd name="connsiteX0" fmla="*/ 0 w 6522"/>
                <a:gd name="connsiteY0" fmla="*/ 0 h 39133"/>
                <a:gd name="connsiteX1" fmla="*/ 6522 w 6522"/>
                <a:gd name="connsiteY1" fmla="*/ 0 h 39133"/>
                <a:gd name="connsiteX2" fmla="*/ 6522 w 6522"/>
                <a:gd name="connsiteY2" fmla="*/ 39133 h 39133"/>
                <a:gd name="connsiteX3" fmla="*/ 0 w 6522"/>
                <a:gd name="connsiteY3" fmla="*/ 39133 h 39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22" h="39133">
                  <a:moveTo>
                    <a:pt x="0" y="0"/>
                  </a:moveTo>
                  <a:lnTo>
                    <a:pt x="6522" y="0"/>
                  </a:lnTo>
                  <a:lnTo>
                    <a:pt x="6522" y="39133"/>
                  </a:lnTo>
                  <a:lnTo>
                    <a:pt x="0" y="39133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69983646-201D-4C17-B0BA-D312D73F205F}"/>
                </a:ext>
              </a:extLst>
            </p:cNvPr>
            <p:cNvSpPr/>
            <p:nvPr/>
          </p:nvSpPr>
          <p:spPr>
            <a:xfrm>
              <a:off x="1259535" y="2413058"/>
              <a:ext cx="32611" cy="6522"/>
            </a:xfrm>
            <a:custGeom>
              <a:avLst/>
              <a:gdLst>
                <a:gd name="connsiteX0" fmla="*/ 0 w 32611"/>
                <a:gd name="connsiteY0" fmla="*/ 0 h 6522"/>
                <a:gd name="connsiteX1" fmla="*/ 32611 w 32611"/>
                <a:gd name="connsiteY1" fmla="*/ 0 h 6522"/>
                <a:gd name="connsiteX2" fmla="*/ 32611 w 32611"/>
                <a:gd name="connsiteY2" fmla="*/ 6522 h 6522"/>
                <a:gd name="connsiteX3" fmla="*/ 0 w 32611"/>
                <a:gd name="connsiteY3" fmla="*/ 6522 h 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611" h="6522">
                  <a:moveTo>
                    <a:pt x="0" y="0"/>
                  </a:moveTo>
                  <a:lnTo>
                    <a:pt x="32611" y="0"/>
                  </a:lnTo>
                  <a:lnTo>
                    <a:pt x="32611" y="6522"/>
                  </a:lnTo>
                  <a:lnTo>
                    <a:pt x="0" y="6522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810D0F1D-7924-40E3-BBE7-5D0E4FCE3E7B}"/>
                </a:ext>
              </a:extLst>
            </p:cNvPr>
            <p:cNvSpPr/>
            <p:nvPr/>
          </p:nvSpPr>
          <p:spPr>
            <a:xfrm>
              <a:off x="1448679" y="2413058"/>
              <a:ext cx="32611" cy="6522"/>
            </a:xfrm>
            <a:custGeom>
              <a:avLst/>
              <a:gdLst>
                <a:gd name="connsiteX0" fmla="*/ 0 w 32611"/>
                <a:gd name="connsiteY0" fmla="*/ 0 h 6522"/>
                <a:gd name="connsiteX1" fmla="*/ 32611 w 32611"/>
                <a:gd name="connsiteY1" fmla="*/ 0 h 6522"/>
                <a:gd name="connsiteX2" fmla="*/ 32611 w 32611"/>
                <a:gd name="connsiteY2" fmla="*/ 6522 h 6522"/>
                <a:gd name="connsiteX3" fmla="*/ 0 w 32611"/>
                <a:gd name="connsiteY3" fmla="*/ 6522 h 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611" h="6522">
                  <a:moveTo>
                    <a:pt x="0" y="0"/>
                  </a:moveTo>
                  <a:lnTo>
                    <a:pt x="32611" y="0"/>
                  </a:lnTo>
                  <a:lnTo>
                    <a:pt x="32611" y="6522"/>
                  </a:lnTo>
                  <a:lnTo>
                    <a:pt x="0" y="6522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662AB88-2F0A-4804-AFE7-61584588FF79}"/>
                </a:ext>
              </a:extLst>
            </p:cNvPr>
            <p:cNvSpPr/>
            <p:nvPr/>
          </p:nvSpPr>
          <p:spPr>
            <a:xfrm rot="18900000">
              <a:off x="1288885" y="2332649"/>
              <a:ext cx="6522" cy="36896"/>
            </a:xfrm>
            <a:custGeom>
              <a:avLst/>
              <a:gdLst>
                <a:gd name="connsiteX0" fmla="*/ 0 w 6522"/>
                <a:gd name="connsiteY0" fmla="*/ 0 h 36896"/>
                <a:gd name="connsiteX1" fmla="*/ 6522 w 6522"/>
                <a:gd name="connsiteY1" fmla="*/ 0 h 36896"/>
                <a:gd name="connsiteX2" fmla="*/ 6522 w 6522"/>
                <a:gd name="connsiteY2" fmla="*/ 36896 h 36896"/>
                <a:gd name="connsiteX3" fmla="*/ 0 w 6522"/>
                <a:gd name="connsiteY3" fmla="*/ 36896 h 3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22" h="36896">
                  <a:moveTo>
                    <a:pt x="0" y="0"/>
                  </a:moveTo>
                  <a:lnTo>
                    <a:pt x="6522" y="0"/>
                  </a:lnTo>
                  <a:lnTo>
                    <a:pt x="6522" y="36896"/>
                  </a:lnTo>
                  <a:lnTo>
                    <a:pt x="0" y="36896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658EF08-F5AB-4610-9B5F-4C1F2142FA86}"/>
                </a:ext>
              </a:extLst>
            </p:cNvPr>
            <p:cNvSpPr/>
            <p:nvPr/>
          </p:nvSpPr>
          <p:spPr>
            <a:xfrm rot="18900000">
              <a:off x="1430232" y="2347835"/>
              <a:ext cx="36896" cy="6522"/>
            </a:xfrm>
            <a:custGeom>
              <a:avLst/>
              <a:gdLst>
                <a:gd name="connsiteX0" fmla="*/ 0 w 36896"/>
                <a:gd name="connsiteY0" fmla="*/ 0 h 6522"/>
                <a:gd name="connsiteX1" fmla="*/ 36896 w 36896"/>
                <a:gd name="connsiteY1" fmla="*/ 0 h 6522"/>
                <a:gd name="connsiteX2" fmla="*/ 36896 w 36896"/>
                <a:gd name="connsiteY2" fmla="*/ 6522 h 6522"/>
                <a:gd name="connsiteX3" fmla="*/ 0 w 36896"/>
                <a:gd name="connsiteY3" fmla="*/ 6522 h 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96" h="6522">
                  <a:moveTo>
                    <a:pt x="0" y="0"/>
                  </a:moveTo>
                  <a:lnTo>
                    <a:pt x="36896" y="0"/>
                  </a:lnTo>
                  <a:lnTo>
                    <a:pt x="36896" y="6522"/>
                  </a:lnTo>
                  <a:lnTo>
                    <a:pt x="0" y="6522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</p:grpSp>
      <p:grpSp>
        <p:nvGrpSpPr>
          <p:cNvPr id="118" name="Graphic 95" descr="Volume outline">
            <a:extLst>
              <a:ext uri="{FF2B5EF4-FFF2-40B4-BE49-F238E27FC236}">
                <a16:creationId xmlns:a16="http://schemas.microsoft.com/office/drawing/2014/main" id="{DCFA711A-D1B6-450B-B1DF-AB0BAA6995A7}"/>
              </a:ext>
            </a:extLst>
          </p:cNvPr>
          <p:cNvGrpSpPr/>
          <p:nvPr/>
        </p:nvGrpSpPr>
        <p:grpSpPr>
          <a:xfrm>
            <a:off x="2758836" y="3447105"/>
            <a:ext cx="283464" cy="241901"/>
            <a:chOff x="1244631" y="2674440"/>
            <a:chExt cx="260888" cy="222635"/>
          </a:xfrm>
          <a:solidFill>
            <a:srgbClr val="000000"/>
          </a:solidFill>
        </p:grpSpPr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1E0D3D65-7010-43D1-9DB9-1200AC94EC45}"/>
                </a:ext>
              </a:extLst>
            </p:cNvPr>
            <p:cNvSpPr/>
            <p:nvPr/>
          </p:nvSpPr>
          <p:spPr>
            <a:xfrm>
              <a:off x="1244631" y="2674440"/>
              <a:ext cx="146749" cy="222635"/>
            </a:xfrm>
            <a:custGeom>
              <a:avLst/>
              <a:gdLst>
                <a:gd name="connsiteX0" fmla="*/ 146750 w 146749"/>
                <a:gd name="connsiteY0" fmla="*/ 222636 h 222635"/>
                <a:gd name="connsiteX1" fmla="*/ 146750 w 146749"/>
                <a:gd name="connsiteY1" fmla="*/ 0 h 222635"/>
                <a:gd name="connsiteX2" fmla="*/ 64042 w 146749"/>
                <a:gd name="connsiteY2" fmla="*/ 68923 h 222635"/>
                <a:gd name="connsiteX3" fmla="*/ 0 w 146749"/>
                <a:gd name="connsiteY3" fmla="*/ 68923 h 222635"/>
                <a:gd name="connsiteX4" fmla="*/ 0 w 146749"/>
                <a:gd name="connsiteY4" fmla="*/ 153712 h 222635"/>
                <a:gd name="connsiteX5" fmla="*/ 64042 w 146749"/>
                <a:gd name="connsiteY5" fmla="*/ 153712 h 222635"/>
                <a:gd name="connsiteX6" fmla="*/ 6522 w 146749"/>
                <a:gd name="connsiteY6" fmla="*/ 75446 h 222635"/>
                <a:gd name="connsiteX7" fmla="*/ 66403 w 146749"/>
                <a:gd name="connsiteY7" fmla="*/ 75446 h 222635"/>
                <a:gd name="connsiteX8" fmla="*/ 140227 w 146749"/>
                <a:gd name="connsiteY8" fmla="*/ 13925 h 222635"/>
                <a:gd name="connsiteX9" fmla="*/ 140227 w 146749"/>
                <a:gd name="connsiteY9" fmla="*/ 208711 h 222635"/>
                <a:gd name="connsiteX10" fmla="*/ 66403 w 146749"/>
                <a:gd name="connsiteY10" fmla="*/ 147190 h 222635"/>
                <a:gd name="connsiteX11" fmla="*/ 6522 w 146749"/>
                <a:gd name="connsiteY11" fmla="*/ 147190 h 222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749" h="222635">
                  <a:moveTo>
                    <a:pt x="146750" y="222636"/>
                  </a:moveTo>
                  <a:lnTo>
                    <a:pt x="146750" y="0"/>
                  </a:lnTo>
                  <a:lnTo>
                    <a:pt x="64042" y="68923"/>
                  </a:lnTo>
                  <a:lnTo>
                    <a:pt x="0" y="68923"/>
                  </a:lnTo>
                  <a:lnTo>
                    <a:pt x="0" y="153712"/>
                  </a:lnTo>
                  <a:lnTo>
                    <a:pt x="64042" y="153712"/>
                  </a:lnTo>
                  <a:close/>
                  <a:moveTo>
                    <a:pt x="6522" y="75446"/>
                  </a:moveTo>
                  <a:lnTo>
                    <a:pt x="66403" y="75446"/>
                  </a:lnTo>
                  <a:lnTo>
                    <a:pt x="140227" y="13925"/>
                  </a:lnTo>
                  <a:lnTo>
                    <a:pt x="140227" y="208711"/>
                  </a:lnTo>
                  <a:lnTo>
                    <a:pt x="66403" y="147190"/>
                  </a:lnTo>
                  <a:lnTo>
                    <a:pt x="6522" y="147190"/>
                  </a:lnTo>
                  <a:close/>
                </a:path>
              </a:pathLst>
            </a:custGeom>
            <a:solidFill>
              <a:srgbClr val="1F6896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96B8830-5E82-4796-9D04-D1C9874AC0DE}"/>
                </a:ext>
              </a:extLst>
            </p:cNvPr>
            <p:cNvSpPr/>
            <p:nvPr/>
          </p:nvSpPr>
          <p:spPr>
            <a:xfrm>
              <a:off x="1465854" y="2703411"/>
              <a:ext cx="39665" cy="164692"/>
            </a:xfrm>
            <a:custGeom>
              <a:avLst/>
              <a:gdLst>
                <a:gd name="connsiteX0" fmla="*/ 39665 w 39665"/>
                <a:gd name="connsiteY0" fmla="*/ 82346 h 164692"/>
                <a:gd name="connsiteX1" fmla="*/ 4517 w 39665"/>
                <a:gd name="connsiteY1" fmla="*/ 0 h 164692"/>
                <a:gd name="connsiteX2" fmla="*/ 0 w 39665"/>
                <a:gd name="connsiteY2" fmla="*/ 4706 h 164692"/>
                <a:gd name="connsiteX3" fmla="*/ 3271 w 39665"/>
                <a:gd name="connsiteY3" fmla="*/ 156716 h 164692"/>
                <a:gd name="connsiteX4" fmla="*/ 0 w 39665"/>
                <a:gd name="connsiteY4" fmla="*/ 159987 h 164692"/>
                <a:gd name="connsiteX5" fmla="*/ 4517 w 39665"/>
                <a:gd name="connsiteY5" fmla="*/ 164692 h 164692"/>
                <a:gd name="connsiteX6" fmla="*/ 39665 w 39665"/>
                <a:gd name="connsiteY6" fmla="*/ 82346 h 164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65" h="164692">
                  <a:moveTo>
                    <a:pt x="39665" y="82346"/>
                  </a:moveTo>
                  <a:cubicBezTo>
                    <a:pt x="39768" y="51233"/>
                    <a:pt x="27055" y="21450"/>
                    <a:pt x="4517" y="0"/>
                  </a:cubicBezTo>
                  <a:lnTo>
                    <a:pt x="0" y="4706"/>
                  </a:lnTo>
                  <a:cubicBezTo>
                    <a:pt x="42880" y="45779"/>
                    <a:pt x="44344" y="113836"/>
                    <a:pt x="3271" y="156716"/>
                  </a:cubicBezTo>
                  <a:cubicBezTo>
                    <a:pt x="2204" y="157829"/>
                    <a:pt x="1114" y="158920"/>
                    <a:pt x="0" y="159987"/>
                  </a:cubicBezTo>
                  <a:lnTo>
                    <a:pt x="4517" y="164692"/>
                  </a:lnTo>
                  <a:cubicBezTo>
                    <a:pt x="27055" y="143243"/>
                    <a:pt x="39768" y="113460"/>
                    <a:pt x="39665" y="82346"/>
                  </a:cubicBez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B273FBE3-EF3C-4C71-9E69-E9EBB29A4481}"/>
                </a:ext>
              </a:extLst>
            </p:cNvPr>
            <p:cNvSpPr/>
            <p:nvPr/>
          </p:nvSpPr>
          <p:spPr>
            <a:xfrm>
              <a:off x="1440512" y="2728753"/>
              <a:ext cx="29134" cy="114008"/>
            </a:xfrm>
            <a:custGeom>
              <a:avLst/>
              <a:gdLst>
                <a:gd name="connsiteX0" fmla="*/ 0 w 29134"/>
                <a:gd name="connsiteY0" fmla="*/ 109257 h 114008"/>
                <a:gd name="connsiteX1" fmla="*/ 4471 w 29134"/>
                <a:gd name="connsiteY1" fmla="*/ 114008 h 114008"/>
                <a:gd name="connsiteX2" fmla="*/ 7931 w 29134"/>
                <a:gd name="connsiteY2" fmla="*/ 3460 h 114008"/>
                <a:gd name="connsiteX3" fmla="*/ 4471 w 29134"/>
                <a:gd name="connsiteY3" fmla="*/ 0 h 114008"/>
                <a:gd name="connsiteX4" fmla="*/ 0 w 29134"/>
                <a:gd name="connsiteY4" fmla="*/ 4751 h 114008"/>
                <a:gd name="connsiteX5" fmla="*/ 3186 w 29134"/>
                <a:gd name="connsiteY5" fmla="*/ 106071 h 114008"/>
                <a:gd name="connsiteX6" fmla="*/ 0 w 29134"/>
                <a:gd name="connsiteY6" fmla="*/ 109257 h 114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134" h="114008">
                  <a:moveTo>
                    <a:pt x="0" y="109257"/>
                  </a:moveTo>
                  <a:lnTo>
                    <a:pt x="4471" y="114008"/>
                  </a:lnTo>
                  <a:cubicBezTo>
                    <a:pt x="35953" y="84437"/>
                    <a:pt x="37502" y="34942"/>
                    <a:pt x="7931" y="3460"/>
                  </a:cubicBezTo>
                  <a:cubicBezTo>
                    <a:pt x="6814" y="2271"/>
                    <a:pt x="5660" y="1117"/>
                    <a:pt x="4471" y="0"/>
                  </a:cubicBezTo>
                  <a:lnTo>
                    <a:pt x="0" y="4751"/>
                  </a:lnTo>
                  <a:cubicBezTo>
                    <a:pt x="28858" y="31850"/>
                    <a:pt x="30285" y="77213"/>
                    <a:pt x="3186" y="106071"/>
                  </a:cubicBezTo>
                  <a:cubicBezTo>
                    <a:pt x="2158" y="107166"/>
                    <a:pt x="1095" y="108229"/>
                    <a:pt x="0" y="109257"/>
                  </a:cubicBez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FE4A0FB-405A-43F3-9BD0-43B3A52EF2BE}"/>
                </a:ext>
              </a:extLst>
            </p:cNvPr>
            <p:cNvSpPr/>
            <p:nvPr/>
          </p:nvSpPr>
          <p:spPr>
            <a:xfrm>
              <a:off x="1415177" y="2754095"/>
              <a:ext cx="18598" cy="63356"/>
            </a:xfrm>
            <a:custGeom>
              <a:avLst/>
              <a:gdLst>
                <a:gd name="connsiteX0" fmla="*/ 18598 w 18598"/>
                <a:gd name="connsiteY0" fmla="*/ 31662 h 63356"/>
                <a:gd name="connsiteX1" fmla="*/ 4331 w 18598"/>
                <a:gd name="connsiteY1" fmla="*/ 0 h 63356"/>
                <a:gd name="connsiteX2" fmla="*/ 0 w 18598"/>
                <a:gd name="connsiteY2" fmla="*/ 4892 h 63356"/>
                <a:gd name="connsiteX3" fmla="*/ 3114 w 18598"/>
                <a:gd name="connsiteY3" fmla="*/ 55351 h 63356"/>
                <a:gd name="connsiteX4" fmla="*/ 0 w 18598"/>
                <a:gd name="connsiteY4" fmla="*/ 58465 h 63356"/>
                <a:gd name="connsiteX5" fmla="*/ 4331 w 18598"/>
                <a:gd name="connsiteY5" fmla="*/ 63357 h 63356"/>
                <a:gd name="connsiteX6" fmla="*/ 18598 w 18598"/>
                <a:gd name="connsiteY6" fmla="*/ 31662 h 63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598" h="63356">
                  <a:moveTo>
                    <a:pt x="18598" y="31662"/>
                  </a:moveTo>
                  <a:cubicBezTo>
                    <a:pt x="18578" y="19556"/>
                    <a:pt x="13387" y="8035"/>
                    <a:pt x="4331" y="0"/>
                  </a:cubicBezTo>
                  <a:lnTo>
                    <a:pt x="0" y="4892"/>
                  </a:lnTo>
                  <a:cubicBezTo>
                    <a:pt x="14794" y="17966"/>
                    <a:pt x="16188" y="40557"/>
                    <a:pt x="3114" y="55351"/>
                  </a:cubicBezTo>
                  <a:cubicBezTo>
                    <a:pt x="2141" y="56452"/>
                    <a:pt x="1101" y="57492"/>
                    <a:pt x="0" y="58465"/>
                  </a:cubicBezTo>
                  <a:lnTo>
                    <a:pt x="4331" y="63357"/>
                  </a:lnTo>
                  <a:cubicBezTo>
                    <a:pt x="13394" y="55314"/>
                    <a:pt x="18586" y="43779"/>
                    <a:pt x="18598" y="31662"/>
                  </a:cubicBez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</p:grpSp>
      <p:sp>
        <p:nvSpPr>
          <p:cNvPr id="131" name="Rectangle 130">
            <a:extLst>
              <a:ext uri="{FF2B5EF4-FFF2-40B4-BE49-F238E27FC236}">
                <a16:creationId xmlns:a16="http://schemas.microsoft.com/office/drawing/2014/main" id="{5019E7A1-8811-4B21-837D-459A40EFF703}"/>
              </a:ext>
            </a:extLst>
          </p:cNvPr>
          <p:cNvSpPr/>
          <p:nvPr/>
        </p:nvSpPr>
        <p:spPr>
          <a:xfrm>
            <a:off x="2599871" y="2948745"/>
            <a:ext cx="603030" cy="830176"/>
          </a:xfrm>
          <a:prstGeom prst="rect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pic>
        <p:nvPicPr>
          <p:cNvPr id="46086" name="Picture 6">
            <a:extLst>
              <a:ext uri="{FF2B5EF4-FFF2-40B4-BE49-F238E27FC236}">
                <a16:creationId xmlns:a16="http://schemas.microsoft.com/office/drawing/2014/main" id="{C51E686F-E9D0-41D6-844A-AF19E283A6DE}"/>
              </a:ext>
            </a:extLst>
          </p:cNvPr>
          <p:cNvPicPr>
            <a:picLocks noChangeAspect="1" noChangeArrowheads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 bwMode="auto">
          <a:xfrm>
            <a:off x="7648416" y="816877"/>
            <a:ext cx="637181" cy="637181"/>
          </a:xfrm>
          <a:prstGeom prst="rect">
            <a:avLst/>
          </a:prstGeom>
          <a:noFill/>
        </p:spPr>
      </p:pic>
      <p:sp>
        <p:nvSpPr>
          <p:cNvPr id="173" name="Freeform: Shape 172">
            <a:extLst>
              <a:ext uri="{FF2B5EF4-FFF2-40B4-BE49-F238E27FC236}">
                <a16:creationId xmlns:a16="http://schemas.microsoft.com/office/drawing/2014/main" id="{B7C8964C-CA15-4592-8B84-E1C3C62DDAE7}"/>
              </a:ext>
            </a:extLst>
          </p:cNvPr>
          <p:cNvSpPr/>
          <p:nvPr/>
        </p:nvSpPr>
        <p:spPr>
          <a:xfrm flipH="1">
            <a:off x="7312622" y="1117566"/>
            <a:ext cx="0" cy="574560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5 h 2340815"/>
              <a:gd name="connsiteX1" fmla="*/ 0 w 0"/>
              <a:gd name="connsiteY1" fmla="*/ 1 h 23408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5">
                <a:moveTo>
                  <a:pt x="0" y="2340815"/>
                </a:moveTo>
                <a:lnTo>
                  <a:pt x="0" y="1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sp>
        <p:nvSpPr>
          <p:cNvPr id="174" name="Freeform: Shape 173">
            <a:extLst>
              <a:ext uri="{FF2B5EF4-FFF2-40B4-BE49-F238E27FC236}">
                <a16:creationId xmlns:a16="http://schemas.microsoft.com/office/drawing/2014/main" id="{2C93F085-FFD6-4CDD-A7FB-3F4061160826}"/>
              </a:ext>
            </a:extLst>
          </p:cNvPr>
          <p:cNvSpPr/>
          <p:nvPr/>
        </p:nvSpPr>
        <p:spPr>
          <a:xfrm flipH="1" flipV="1">
            <a:off x="7312622" y="2255878"/>
            <a:ext cx="276034" cy="97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230028 w 230028"/>
              <a:gd name="connsiteY0" fmla="*/ 403 h 402"/>
              <a:gd name="connsiteX1" fmla="*/ 0 w 230028"/>
              <a:gd name="connsiteY1" fmla="*/ 0 h 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30028" h="402">
                <a:moveTo>
                  <a:pt x="230028" y="403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pic>
        <p:nvPicPr>
          <p:cNvPr id="175" name="Picture 6">
            <a:extLst>
              <a:ext uri="{FF2B5EF4-FFF2-40B4-BE49-F238E27FC236}">
                <a16:creationId xmlns:a16="http://schemas.microsoft.com/office/drawing/2014/main" id="{695C213B-9037-4EE5-B842-037E973DFFE3}"/>
              </a:ext>
            </a:extLst>
          </p:cNvPr>
          <p:cNvPicPr>
            <a:picLocks noChangeAspect="1" noChangeArrowheads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 bwMode="auto">
          <a:xfrm>
            <a:off x="7648416" y="1372540"/>
            <a:ext cx="637181" cy="637181"/>
          </a:xfrm>
          <a:prstGeom prst="rect">
            <a:avLst/>
          </a:prstGeom>
          <a:noFill/>
        </p:spPr>
      </p:pic>
      <p:pic>
        <p:nvPicPr>
          <p:cNvPr id="176" name="Picture 6">
            <a:extLst>
              <a:ext uri="{FF2B5EF4-FFF2-40B4-BE49-F238E27FC236}">
                <a16:creationId xmlns:a16="http://schemas.microsoft.com/office/drawing/2014/main" id="{F805B2BC-76B8-4527-B1D7-D450CB9D0182}"/>
              </a:ext>
            </a:extLst>
          </p:cNvPr>
          <p:cNvPicPr>
            <a:picLocks noChangeAspect="1" noChangeArrowheads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 bwMode="auto">
          <a:xfrm>
            <a:off x="7648416" y="1945759"/>
            <a:ext cx="637181" cy="637181"/>
          </a:xfrm>
          <a:prstGeom prst="rect">
            <a:avLst/>
          </a:prstGeom>
          <a:noFill/>
        </p:spPr>
      </p:pic>
      <p:pic>
        <p:nvPicPr>
          <p:cNvPr id="180" name="Graphic 179" descr="Cloud with solid fill">
            <a:extLst>
              <a:ext uri="{FF2B5EF4-FFF2-40B4-BE49-F238E27FC236}">
                <a16:creationId xmlns:a16="http://schemas.microsoft.com/office/drawing/2014/main" id="{0A643EC8-6387-4245-B069-17469E8727D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685442" y="3215188"/>
            <a:ext cx="1610168" cy="1610168"/>
          </a:xfrm>
          <a:prstGeom prst="rect">
            <a:avLst/>
          </a:prstGeom>
        </p:spPr>
      </p:pic>
      <p:sp>
        <p:nvSpPr>
          <p:cNvPr id="182" name="TextBox 181">
            <a:extLst>
              <a:ext uri="{FF2B5EF4-FFF2-40B4-BE49-F238E27FC236}">
                <a16:creationId xmlns:a16="http://schemas.microsoft.com/office/drawing/2014/main" id="{EB1AFF47-304C-4DC9-A9C1-CAF98F1999C3}"/>
              </a:ext>
            </a:extLst>
          </p:cNvPr>
          <p:cNvSpPr txBox="1"/>
          <p:nvPr/>
        </p:nvSpPr>
        <p:spPr>
          <a:xfrm>
            <a:off x="2616259" y="2282549"/>
            <a:ext cx="6319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TVP AP</a:t>
            </a:r>
          </a:p>
        </p:txBody>
      </p:sp>
      <p:sp>
        <p:nvSpPr>
          <p:cNvPr id="183" name="TextBox 182">
            <a:extLst>
              <a:ext uri="{FF2B5EF4-FFF2-40B4-BE49-F238E27FC236}">
                <a16:creationId xmlns:a16="http://schemas.microsoft.com/office/drawing/2014/main" id="{21A8800D-1A74-44A5-943A-A98C93E7ED78}"/>
              </a:ext>
            </a:extLst>
          </p:cNvPr>
          <p:cNvSpPr txBox="1"/>
          <p:nvPr/>
        </p:nvSpPr>
        <p:spPr>
          <a:xfrm>
            <a:off x="555711" y="4944487"/>
            <a:ext cx="6961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TVP </a:t>
            </a:r>
            <a:r>
              <a:rPr lang="en-GB" sz="1200">
                <a:solidFill>
                  <a:srgbClr val="33CC33"/>
                </a:solidFill>
                <a:latin typeface="AvenirNext LT Pro Medium" panose="020B0504020202020204"/>
              </a:rPr>
              <a:t>PoE</a:t>
            </a:r>
          </a:p>
        </p:txBody>
      </p:sp>
      <p:sp>
        <p:nvSpPr>
          <p:cNvPr id="184" name="TextBox 183">
            <a:extLst>
              <a:ext uri="{FF2B5EF4-FFF2-40B4-BE49-F238E27FC236}">
                <a16:creationId xmlns:a16="http://schemas.microsoft.com/office/drawing/2014/main" id="{2BAAAD6E-89C6-42C0-96EE-6B601A66EA94}"/>
              </a:ext>
            </a:extLst>
          </p:cNvPr>
          <p:cNvSpPr txBox="1"/>
          <p:nvPr/>
        </p:nvSpPr>
        <p:spPr>
          <a:xfrm>
            <a:off x="489038" y="2373852"/>
            <a:ext cx="9155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TVP RF</a:t>
            </a:r>
          </a:p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TVP RF-DC</a:t>
            </a:r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6E4DA6E8-E132-45D5-9F4F-4B0169DF1770}"/>
              </a:ext>
            </a:extLst>
          </p:cNvPr>
          <p:cNvSpPr/>
          <p:nvPr/>
        </p:nvSpPr>
        <p:spPr>
          <a:xfrm>
            <a:off x="697414" y="832753"/>
            <a:ext cx="471608" cy="1508683"/>
          </a:xfrm>
          <a:prstGeom prst="rect">
            <a:avLst/>
          </a:prstGeom>
          <a:noFill/>
          <a:ln w="15875">
            <a:solidFill>
              <a:srgbClr val="FFCC00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sp>
        <p:nvSpPr>
          <p:cNvPr id="187" name="TextBox 186">
            <a:extLst>
              <a:ext uri="{FF2B5EF4-FFF2-40B4-BE49-F238E27FC236}">
                <a16:creationId xmlns:a16="http://schemas.microsoft.com/office/drawing/2014/main" id="{43F97B29-E883-4666-80AD-4448E9C44428}"/>
              </a:ext>
            </a:extLst>
          </p:cNvPr>
          <p:cNvSpPr txBox="1"/>
          <p:nvPr/>
        </p:nvSpPr>
        <p:spPr>
          <a:xfrm>
            <a:off x="2595936" y="3752869"/>
            <a:ext cx="655949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08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Beacon/</a:t>
            </a:r>
          </a:p>
          <a:p>
            <a:pPr algn="ctr"/>
            <a:r>
              <a:rPr lang="en-GB" sz="108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Sounder</a:t>
            </a:r>
          </a:p>
        </p:txBody>
      </p:sp>
      <p:pic>
        <p:nvPicPr>
          <p:cNvPr id="46090" name="Picture 10">
            <a:extLst>
              <a:ext uri="{FF2B5EF4-FFF2-40B4-BE49-F238E27FC236}">
                <a16:creationId xmlns:a16="http://schemas.microsoft.com/office/drawing/2014/main" id="{C99F6315-9DD2-4FA6-B091-C1C82243BE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174" y="4257024"/>
            <a:ext cx="1062692" cy="82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3" name="TextBox 192">
            <a:extLst>
              <a:ext uri="{FF2B5EF4-FFF2-40B4-BE49-F238E27FC236}">
                <a16:creationId xmlns:a16="http://schemas.microsoft.com/office/drawing/2014/main" id="{C7A48991-B299-437B-9096-36FC21AE6BE6}"/>
              </a:ext>
            </a:extLst>
          </p:cNvPr>
          <p:cNvSpPr txBox="1"/>
          <p:nvPr/>
        </p:nvSpPr>
        <p:spPr>
          <a:xfrm>
            <a:off x="7441069" y="4841524"/>
            <a:ext cx="950901" cy="44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Cloud based</a:t>
            </a:r>
          </a:p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Middleware</a:t>
            </a:r>
          </a:p>
        </p:txBody>
      </p:sp>
      <p:sp>
        <p:nvSpPr>
          <p:cNvPr id="206" name="TextBox 205">
            <a:extLst>
              <a:ext uri="{FF2B5EF4-FFF2-40B4-BE49-F238E27FC236}">
                <a16:creationId xmlns:a16="http://schemas.microsoft.com/office/drawing/2014/main" id="{1355CD26-DBCB-401D-AB4A-7A238439B758}"/>
              </a:ext>
            </a:extLst>
          </p:cNvPr>
          <p:cNvSpPr txBox="1"/>
          <p:nvPr/>
        </p:nvSpPr>
        <p:spPr>
          <a:xfrm>
            <a:off x="7953455" y="1451638"/>
            <a:ext cx="1963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On-Site </a:t>
            </a:r>
            <a:r>
              <a:rPr lang="en-GB" sz="1200">
                <a:solidFill>
                  <a:srgbClr val="FF0000"/>
                </a:solidFill>
                <a:latin typeface="AvenirNext LT Pro Medium" panose="020B0504020202020204"/>
              </a:rPr>
              <a:t>or</a:t>
            </a: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 Remote</a:t>
            </a:r>
          </a:p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User PC interface </a:t>
            </a:r>
          </a:p>
        </p:txBody>
      </p:sp>
      <p:cxnSp>
        <p:nvCxnSpPr>
          <p:cNvPr id="242" name="Straight Arrow Connector 241">
            <a:extLst>
              <a:ext uri="{FF2B5EF4-FFF2-40B4-BE49-F238E27FC236}">
                <a16:creationId xmlns:a16="http://schemas.microsoft.com/office/drawing/2014/main" id="{4BBA509C-52F5-4386-9376-B3602977B13B}"/>
              </a:ext>
            </a:extLst>
          </p:cNvPr>
          <p:cNvCxnSpPr>
            <a:cxnSpLocks/>
          </p:cNvCxnSpPr>
          <p:nvPr/>
        </p:nvCxnSpPr>
        <p:spPr>
          <a:xfrm>
            <a:off x="8596494" y="4718265"/>
            <a:ext cx="788066" cy="0"/>
          </a:xfrm>
          <a:prstGeom prst="straightConnector1">
            <a:avLst/>
          </a:prstGeom>
          <a:ln w="12700">
            <a:solidFill>
              <a:srgbClr val="8E097D"/>
            </a:solidFill>
            <a:prstDash val="lg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2" name="Graphic 131" descr="Smart Phone with solid fill">
            <a:extLst>
              <a:ext uri="{FF2B5EF4-FFF2-40B4-BE49-F238E27FC236}">
                <a16:creationId xmlns:a16="http://schemas.microsoft.com/office/drawing/2014/main" id="{B4B14437-60F1-44B5-B05A-B3022620BB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493367" y="4536225"/>
            <a:ext cx="376063" cy="376063"/>
          </a:xfrm>
          <a:prstGeom prst="rect">
            <a:avLst/>
          </a:prstGeom>
        </p:spPr>
      </p:pic>
      <p:sp>
        <p:nvSpPr>
          <p:cNvPr id="254" name="TextBox 253">
            <a:extLst>
              <a:ext uri="{FF2B5EF4-FFF2-40B4-BE49-F238E27FC236}">
                <a16:creationId xmlns:a16="http://schemas.microsoft.com/office/drawing/2014/main" id="{98E6582D-DF84-4E4A-BEA6-2D717BCA147D}"/>
              </a:ext>
            </a:extLst>
          </p:cNvPr>
          <p:cNvSpPr txBox="1"/>
          <p:nvPr/>
        </p:nvSpPr>
        <p:spPr>
          <a:xfrm>
            <a:off x="9218650" y="4926377"/>
            <a:ext cx="98719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Mobile App</a:t>
            </a:r>
          </a:p>
        </p:txBody>
      </p:sp>
      <p:pic>
        <p:nvPicPr>
          <p:cNvPr id="140" name="Graphic 139">
            <a:extLst>
              <a:ext uri="{FF2B5EF4-FFF2-40B4-BE49-F238E27FC236}">
                <a16:creationId xmlns:a16="http://schemas.microsoft.com/office/drawing/2014/main" id="{B1739E9A-7DFB-4E92-8F84-6CE5820B7ED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/>
        </p:blipFill>
        <p:spPr>
          <a:xfrm>
            <a:off x="8714104" y="2937681"/>
            <a:ext cx="360312" cy="360312"/>
          </a:xfrm>
          <a:prstGeom prst="rect">
            <a:avLst/>
          </a:prstGeom>
        </p:spPr>
      </p:pic>
      <p:sp>
        <p:nvSpPr>
          <p:cNvPr id="259" name="TextBox 258">
            <a:extLst>
              <a:ext uri="{FF2B5EF4-FFF2-40B4-BE49-F238E27FC236}">
                <a16:creationId xmlns:a16="http://schemas.microsoft.com/office/drawing/2014/main" id="{BAB61B50-9A9B-4EF0-84FA-9772636CE1FF}"/>
              </a:ext>
            </a:extLst>
          </p:cNvPr>
          <p:cNvSpPr txBox="1"/>
          <p:nvPr/>
        </p:nvSpPr>
        <p:spPr>
          <a:xfrm>
            <a:off x="8607046" y="3315249"/>
            <a:ext cx="5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Email</a:t>
            </a:r>
          </a:p>
        </p:txBody>
      </p:sp>
      <p:cxnSp>
        <p:nvCxnSpPr>
          <p:cNvPr id="289" name="Straight Connector 288">
            <a:extLst>
              <a:ext uri="{FF2B5EF4-FFF2-40B4-BE49-F238E27FC236}">
                <a16:creationId xmlns:a16="http://schemas.microsoft.com/office/drawing/2014/main" id="{CC1C2596-332D-4AFC-AEAF-C9895EC65E35}"/>
              </a:ext>
            </a:extLst>
          </p:cNvPr>
          <p:cNvCxnSpPr>
            <a:cxnSpLocks/>
          </p:cNvCxnSpPr>
          <p:nvPr/>
        </p:nvCxnSpPr>
        <p:spPr>
          <a:xfrm flipH="1" flipV="1">
            <a:off x="3446913" y="2207980"/>
            <a:ext cx="276034" cy="554"/>
          </a:xfrm>
          <a:prstGeom prst="line">
            <a:avLst/>
          </a:prstGeom>
          <a:ln w="19050" cap="flat" cmpd="sng" algn="ctr">
            <a:solidFill>
              <a:schemeClr val="accent6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grpSp>
        <p:nvGrpSpPr>
          <p:cNvPr id="136" name="Group 135">
            <a:extLst>
              <a:ext uri="{FF2B5EF4-FFF2-40B4-BE49-F238E27FC236}">
                <a16:creationId xmlns:a16="http://schemas.microsoft.com/office/drawing/2014/main" id="{9C9201A8-1F20-9907-8B2A-F311780A969D}"/>
              </a:ext>
            </a:extLst>
          </p:cNvPr>
          <p:cNvGrpSpPr/>
          <p:nvPr/>
        </p:nvGrpSpPr>
        <p:grpSpPr>
          <a:xfrm rot="1266479">
            <a:off x="1298934" y="1433726"/>
            <a:ext cx="1068826" cy="152839"/>
            <a:chOff x="1333111" y="2494482"/>
            <a:chExt cx="1290995" cy="377135"/>
          </a:xfrm>
        </p:grpSpPr>
        <p:sp>
          <p:nvSpPr>
            <p:cNvPr id="137" name="Isosceles Triangle 136">
              <a:extLst>
                <a:ext uri="{FF2B5EF4-FFF2-40B4-BE49-F238E27FC236}">
                  <a16:creationId xmlns:a16="http://schemas.microsoft.com/office/drawing/2014/main" id="{6C593B80-6DE1-A036-D3B0-60E1110CC637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9DC8DE"/>
            </a:solidFill>
            <a:ln>
              <a:solidFill>
                <a:srgbClr val="9DC8D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DE90CEA-EF56-D676-183F-24496D3AE189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9BC6D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</p:grpSp>
      <p:grpSp>
        <p:nvGrpSpPr>
          <p:cNvPr id="142" name="Group 141">
            <a:extLst>
              <a:ext uri="{FF2B5EF4-FFF2-40B4-BE49-F238E27FC236}">
                <a16:creationId xmlns:a16="http://schemas.microsoft.com/office/drawing/2014/main" id="{8266D0E2-0559-FFD5-D8A5-C6AEB4331389}"/>
              </a:ext>
            </a:extLst>
          </p:cNvPr>
          <p:cNvGrpSpPr/>
          <p:nvPr/>
        </p:nvGrpSpPr>
        <p:grpSpPr>
          <a:xfrm rot="12066479">
            <a:off x="1196093" y="1503548"/>
            <a:ext cx="1068826" cy="152839"/>
            <a:chOff x="1333111" y="2494482"/>
            <a:chExt cx="1290995" cy="377135"/>
          </a:xfrm>
        </p:grpSpPr>
        <p:sp>
          <p:nvSpPr>
            <p:cNvPr id="143" name="Isosceles Triangle 142">
              <a:extLst>
                <a:ext uri="{FF2B5EF4-FFF2-40B4-BE49-F238E27FC236}">
                  <a16:creationId xmlns:a16="http://schemas.microsoft.com/office/drawing/2014/main" id="{52BD31B0-E0ED-E686-651A-69915E6CA32D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CC3ECAA6-2DCF-B4A5-953B-055926B808DB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</p:grp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BDD66DD-0E7F-F812-5FD8-651F50E94A94}"/>
              </a:ext>
            </a:extLst>
          </p:cNvPr>
          <p:cNvCxnSpPr>
            <a:cxnSpLocks/>
          </p:cNvCxnSpPr>
          <p:nvPr/>
        </p:nvCxnSpPr>
        <p:spPr>
          <a:xfrm flipH="1">
            <a:off x="2928315" y="2532811"/>
            <a:ext cx="3896" cy="378200"/>
          </a:xfrm>
          <a:prstGeom prst="straightConnector1">
            <a:avLst/>
          </a:prstGeom>
          <a:ln w="12700">
            <a:solidFill>
              <a:schemeClr val="bg2">
                <a:lumMod val="1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3" name="Group 162">
            <a:extLst>
              <a:ext uri="{FF2B5EF4-FFF2-40B4-BE49-F238E27FC236}">
                <a16:creationId xmlns:a16="http://schemas.microsoft.com/office/drawing/2014/main" id="{77DD2CE1-FE52-3BDF-26C1-1FC7FDDD2351}"/>
              </a:ext>
            </a:extLst>
          </p:cNvPr>
          <p:cNvGrpSpPr/>
          <p:nvPr/>
        </p:nvGrpSpPr>
        <p:grpSpPr>
          <a:xfrm>
            <a:off x="1283773" y="1889399"/>
            <a:ext cx="1068826" cy="152839"/>
            <a:chOff x="1333111" y="2494482"/>
            <a:chExt cx="1290995" cy="377135"/>
          </a:xfrm>
        </p:grpSpPr>
        <p:sp>
          <p:nvSpPr>
            <p:cNvPr id="164" name="Isosceles Triangle 163">
              <a:extLst>
                <a:ext uri="{FF2B5EF4-FFF2-40B4-BE49-F238E27FC236}">
                  <a16:creationId xmlns:a16="http://schemas.microsoft.com/office/drawing/2014/main" id="{C3CB1295-71F1-70E4-7338-DB4A3C686CEF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9DC8DE"/>
            </a:solidFill>
            <a:ln>
              <a:solidFill>
                <a:srgbClr val="9DC8D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D3048F8-28D6-67FD-D08D-1652E61E307B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9BC6D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</p:grpSp>
      <p:grpSp>
        <p:nvGrpSpPr>
          <p:cNvPr id="166" name="Group 165">
            <a:extLst>
              <a:ext uri="{FF2B5EF4-FFF2-40B4-BE49-F238E27FC236}">
                <a16:creationId xmlns:a16="http://schemas.microsoft.com/office/drawing/2014/main" id="{49C8F4C1-28B9-229A-6767-82C71736745A}"/>
              </a:ext>
            </a:extLst>
          </p:cNvPr>
          <p:cNvGrpSpPr/>
          <p:nvPr/>
        </p:nvGrpSpPr>
        <p:grpSpPr>
          <a:xfrm flipH="1">
            <a:off x="1300616" y="1988060"/>
            <a:ext cx="1068826" cy="152839"/>
            <a:chOff x="1333111" y="2494482"/>
            <a:chExt cx="1290995" cy="377135"/>
          </a:xfrm>
        </p:grpSpPr>
        <p:sp>
          <p:nvSpPr>
            <p:cNvPr id="167" name="Isosceles Triangle 166">
              <a:extLst>
                <a:ext uri="{FF2B5EF4-FFF2-40B4-BE49-F238E27FC236}">
                  <a16:creationId xmlns:a16="http://schemas.microsoft.com/office/drawing/2014/main" id="{C1BC87D3-90F4-AB3C-D5DA-F6CF48B270B2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4B305B99-E3F7-C92E-FC58-2A1A1D264B60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</p:grpSp>
      <p:sp>
        <p:nvSpPr>
          <p:cNvPr id="177" name="TextBox 176">
            <a:extLst>
              <a:ext uri="{FF2B5EF4-FFF2-40B4-BE49-F238E27FC236}">
                <a16:creationId xmlns:a16="http://schemas.microsoft.com/office/drawing/2014/main" id="{3A6DC58A-9670-7E11-E24E-F641D3E7172D}"/>
              </a:ext>
            </a:extLst>
          </p:cNvPr>
          <p:cNvSpPr txBox="1"/>
          <p:nvPr/>
        </p:nvSpPr>
        <p:spPr>
          <a:xfrm>
            <a:off x="4877460" y="2185415"/>
            <a:ext cx="938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Option 1:</a:t>
            </a:r>
          </a:p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Local Server</a:t>
            </a:r>
            <a:endParaRPr lang="en-GB" sz="1080">
              <a:solidFill>
                <a:schemeClr val="bg2">
                  <a:lumMod val="10000"/>
                </a:schemeClr>
              </a:solidFill>
              <a:latin typeface="AvenirNext LT Pro Medium" panose="020B0504020202020204"/>
            </a:endParaRPr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EF8E2C5B-C2B4-3073-80AD-EBA1FECCC260}"/>
              </a:ext>
            </a:extLst>
          </p:cNvPr>
          <p:cNvSpPr/>
          <p:nvPr/>
        </p:nvSpPr>
        <p:spPr>
          <a:xfrm>
            <a:off x="5009206" y="4291937"/>
            <a:ext cx="768710" cy="17158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grpSp>
        <p:nvGrpSpPr>
          <p:cNvPr id="179" name="Group 178">
            <a:extLst>
              <a:ext uri="{FF2B5EF4-FFF2-40B4-BE49-F238E27FC236}">
                <a16:creationId xmlns:a16="http://schemas.microsoft.com/office/drawing/2014/main" id="{9745FE29-B652-6D0D-0AF9-BA9F2F48313F}"/>
              </a:ext>
            </a:extLst>
          </p:cNvPr>
          <p:cNvGrpSpPr/>
          <p:nvPr/>
        </p:nvGrpSpPr>
        <p:grpSpPr>
          <a:xfrm>
            <a:off x="5080801" y="3995625"/>
            <a:ext cx="534738" cy="133685"/>
            <a:chOff x="5446858" y="4334748"/>
            <a:chExt cx="609600" cy="152400"/>
          </a:xfrm>
        </p:grpSpPr>
        <p:sp>
          <p:nvSpPr>
            <p:cNvPr id="181" name="Rectangle: Rounded Corners 180">
              <a:extLst>
                <a:ext uri="{FF2B5EF4-FFF2-40B4-BE49-F238E27FC236}">
                  <a16:creationId xmlns:a16="http://schemas.microsoft.com/office/drawing/2014/main" id="{B49A43FD-6AC8-196D-AB20-F47E65855E08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189" name="Oval 188">
              <a:extLst>
                <a:ext uri="{FF2B5EF4-FFF2-40B4-BE49-F238E27FC236}">
                  <a16:creationId xmlns:a16="http://schemas.microsoft.com/office/drawing/2014/main" id="{86618AA9-DD61-7769-758F-7A3B4C6EBD6D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190" name="Oval 189">
              <a:extLst>
                <a:ext uri="{FF2B5EF4-FFF2-40B4-BE49-F238E27FC236}">
                  <a16:creationId xmlns:a16="http://schemas.microsoft.com/office/drawing/2014/main" id="{8AA0FC46-310C-066E-2998-58FE6D1400DC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195" name="Rectangle: Rounded Corners 194">
              <a:extLst>
                <a:ext uri="{FF2B5EF4-FFF2-40B4-BE49-F238E27FC236}">
                  <a16:creationId xmlns:a16="http://schemas.microsoft.com/office/drawing/2014/main" id="{F73DB34F-2651-E4ED-3A53-4F0F1CEACB44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</p:grpSp>
      <p:grpSp>
        <p:nvGrpSpPr>
          <p:cNvPr id="196" name="Group 195">
            <a:extLst>
              <a:ext uri="{FF2B5EF4-FFF2-40B4-BE49-F238E27FC236}">
                <a16:creationId xmlns:a16="http://schemas.microsoft.com/office/drawing/2014/main" id="{022A29F2-ED09-E126-5B0E-EA77EC9C2D1D}"/>
              </a:ext>
            </a:extLst>
          </p:cNvPr>
          <p:cNvGrpSpPr/>
          <p:nvPr/>
        </p:nvGrpSpPr>
        <p:grpSpPr>
          <a:xfrm>
            <a:off x="5080801" y="4128126"/>
            <a:ext cx="534738" cy="133685"/>
            <a:chOff x="5446858" y="4334748"/>
            <a:chExt cx="609600" cy="152400"/>
          </a:xfrm>
        </p:grpSpPr>
        <p:sp>
          <p:nvSpPr>
            <p:cNvPr id="200" name="Rectangle: Rounded Corners 199">
              <a:extLst>
                <a:ext uri="{FF2B5EF4-FFF2-40B4-BE49-F238E27FC236}">
                  <a16:creationId xmlns:a16="http://schemas.microsoft.com/office/drawing/2014/main" id="{E1179997-9702-AE8D-0FA4-64E3C967C324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201" name="Oval 200">
              <a:extLst>
                <a:ext uri="{FF2B5EF4-FFF2-40B4-BE49-F238E27FC236}">
                  <a16:creationId xmlns:a16="http://schemas.microsoft.com/office/drawing/2014/main" id="{B5EF6ADA-CDE9-543B-8ABD-9B00A4845A99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202" name="Oval 201">
              <a:extLst>
                <a:ext uri="{FF2B5EF4-FFF2-40B4-BE49-F238E27FC236}">
                  <a16:creationId xmlns:a16="http://schemas.microsoft.com/office/drawing/2014/main" id="{8A8359CD-EEEF-6553-A534-B5408401E5B7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203" name="Rectangle: Rounded Corners 202">
              <a:extLst>
                <a:ext uri="{FF2B5EF4-FFF2-40B4-BE49-F238E27FC236}">
                  <a16:creationId xmlns:a16="http://schemas.microsoft.com/office/drawing/2014/main" id="{BF5C0A35-16B8-F276-DBA3-C6BBC8DB26F1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</p:grpSp>
      <p:grpSp>
        <p:nvGrpSpPr>
          <p:cNvPr id="204" name="Group 203">
            <a:extLst>
              <a:ext uri="{FF2B5EF4-FFF2-40B4-BE49-F238E27FC236}">
                <a16:creationId xmlns:a16="http://schemas.microsoft.com/office/drawing/2014/main" id="{0443C90E-1BBD-5A62-97CB-50BA1A3058D3}"/>
              </a:ext>
            </a:extLst>
          </p:cNvPr>
          <p:cNvGrpSpPr/>
          <p:nvPr/>
        </p:nvGrpSpPr>
        <p:grpSpPr>
          <a:xfrm>
            <a:off x="5080801" y="4262994"/>
            <a:ext cx="534738" cy="133685"/>
            <a:chOff x="5446858" y="4334748"/>
            <a:chExt cx="609600" cy="152400"/>
          </a:xfrm>
        </p:grpSpPr>
        <p:sp>
          <p:nvSpPr>
            <p:cNvPr id="205" name="Rectangle: Rounded Corners 204">
              <a:extLst>
                <a:ext uri="{FF2B5EF4-FFF2-40B4-BE49-F238E27FC236}">
                  <a16:creationId xmlns:a16="http://schemas.microsoft.com/office/drawing/2014/main" id="{C5066073-E7BA-EEC3-841D-6F09ABB986E4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  <p:sp>
          <p:nvSpPr>
            <p:cNvPr id="208" name="Oval 207">
              <a:extLst>
                <a:ext uri="{FF2B5EF4-FFF2-40B4-BE49-F238E27FC236}">
                  <a16:creationId xmlns:a16="http://schemas.microsoft.com/office/drawing/2014/main" id="{C70D0555-E847-671B-093F-BBE8C4C50D2F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210" name="Oval 209">
              <a:extLst>
                <a:ext uri="{FF2B5EF4-FFF2-40B4-BE49-F238E27FC236}">
                  <a16:creationId xmlns:a16="http://schemas.microsoft.com/office/drawing/2014/main" id="{EB3752F6-E268-A8B7-BBA8-B6021137A400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solidFill>
              <a:schemeClr val="bg1"/>
            </a:solidFill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2160"/>
            </a:p>
          </p:txBody>
        </p:sp>
        <p:sp>
          <p:nvSpPr>
            <p:cNvPr id="211" name="Rectangle: Rounded Corners 210">
              <a:extLst>
                <a:ext uri="{FF2B5EF4-FFF2-40B4-BE49-F238E27FC236}">
                  <a16:creationId xmlns:a16="http://schemas.microsoft.com/office/drawing/2014/main" id="{58FE6B04-5C78-A427-9A94-5B0B831679A4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2160"/>
            </a:p>
          </p:txBody>
        </p:sp>
      </p:grpSp>
      <p:grpSp>
        <p:nvGrpSpPr>
          <p:cNvPr id="212" name="Group 211">
            <a:extLst>
              <a:ext uri="{FF2B5EF4-FFF2-40B4-BE49-F238E27FC236}">
                <a16:creationId xmlns:a16="http://schemas.microsoft.com/office/drawing/2014/main" id="{14410F7C-C5DE-D49F-51DC-98F4A0E03E3A}"/>
              </a:ext>
            </a:extLst>
          </p:cNvPr>
          <p:cNvGrpSpPr/>
          <p:nvPr/>
        </p:nvGrpSpPr>
        <p:grpSpPr>
          <a:xfrm>
            <a:off x="5463433" y="4220532"/>
            <a:ext cx="305297" cy="339716"/>
            <a:chOff x="5819692" y="4511761"/>
            <a:chExt cx="348037" cy="387276"/>
          </a:xfrm>
        </p:grpSpPr>
        <p:sp>
          <p:nvSpPr>
            <p:cNvPr id="213" name="Rectangle: Rounded Corners 212">
              <a:extLst>
                <a:ext uri="{FF2B5EF4-FFF2-40B4-BE49-F238E27FC236}">
                  <a16:creationId xmlns:a16="http://schemas.microsoft.com/office/drawing/2014/main" id="{C1F186B3-40D5-EA8F-4B84-1353913C6B79}"/>
                </a:ext>
              </a:extLst>
            </p:cNvPr>
            <p:cNvSpPr/>
            <p:nvPr/>
          </p:nvSpPr>
          <p:spPr>
            <a:xfrm>
              <a:off x="5819692" y="4511761"/>
              <a:ext cx="348037" cy="387276"/>
            </a:xfrm>
            <a:prstGeom prst="roundRect">
              <a:avLst>
                <a:gd name="adj" fmla="val 1889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60"/>
            </a:p>
          </p:txBody>
        </p:sp>
        <p:grpSp>
          <p:nvGrpSpPr>
            <p:cNvPr id="214" name="Group 213">
              <a:extLst>
                <a:ext uri="{FF2B5EF4-FFF2-40B4-BE49-F238E27FC236}">
                  <a16:creationId xmlns:a16="http://schemas.microsoft.com/office/drawing/2014/main" id="{D488223F-1958-C918-CD8F-8BD3922FA6E8}"/>
                </a:ext>
              </a:extLst>
            </p:cNvPr>
            <p:cNvGrpSpPr/>
            <p:nvPr/>
          </p:nvGrpSpPr>
          <p:grpSpPr>
            <a:xfrm>
              <a:off x="5841552" y="4527458"/>
              <a:ext cx="318587" cy="355882"/>
              <a:chOff x="10516842" y="803541"/>
              <a:chExt cx="443396" cy="495300"/>
            </a:xfrm>
          </p:grpSpPr>
          <p:sp>
            <p:nvSpPr>
              <p:cNvPr id="215" name="Freeform: Shape 214">
                <a:extLst>
                  <a:ext uri="{FF2B5EF4-FFF2-40B4-BE49-F238E27FC236}">
                    <a16:creationId xmlns:a16="http://schemas.microsoft.com/office/drawing/2014/main" id="{EF722010-E8DD-EF03-BE49-BBA8FDC303D3}"/>
                  </a:ext>
                </a:extLst>
              </p:cNvPr>
              <p:cNvSpPr/>
              <p:nvPr/>
            </p:nvSpPr>
            <p:spPr>
              <a:xfrm>
                <a:off x="10516842" y="803541"/>
                <a:ext cx="443368" cy="104274"/>
              </a:xfrm>
              <a:custGeom>
                <a:avLst/>
                <a:gdLst>
                  <a:gd name="connsiteX0" fmla="*/ 533400 w 533400"/>
                  <a:gd name="connsiteY0" fmla="*/ 76200 h 152400"/>
                  <a:gd name="connsiteX1" fmla="*/ 266700 w 533400"/>
                  <a:gd name="connsiteY1" fmla="*/ 152400 h 152400"/>
                  <a:gd name="connsiteX2" fmla="*/ 0 w 533400"/>
                  <a:gd name="connsiteY2" fmla="*/ 76200 h 152400"/>
                  <a:gd name="connsiteX3" fmla="*/ 266700 w 533400"/>
                  <a:gd name="connsiteY3" fmla="*/ 0 h 152400"/>
                  <a:gd name="connsiteX4" fmla="*/ 533400 w 533400"/>
                  <a:gd name="connsiteY4" fmla="*/ 76200 h 152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33400" h="152400">
                    <a:moveTo>
                      <a:pt x="533400" y="76200"/>
                    </a:moveTo>
                    <a:cubicBezTo>
                      <a:pt x="533400" y="118284"/>
                      <a:pt x="413994" y="152400"/>
                      <a:pt x="266700" y="152400"/>
                    </a:cubicBezTo>
                    <a:cubicBezTo>
                      <a:pt x="119406" y="152400"/>
                      <a:pt x="0" y="118284"/>
                      <a:pt x="0" y="76200"/>
                    </a:cubicBezTo>
                    <a:cubicBezTo>
                      <a:pt x="0" y="34116"/>
                      <a:pt x="119406" y="0"/>
                      <a:pt x="266700" y="0"/>
                    </a:cubicBezTo>
                    <a:cubicBezTo>
                      <a:pt x="413994" y="0"/>
                      <a:pt x="533400" y="34116"/>
                      <a:pt x="5334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160"/>
              </a:p>
            </p:txBody>
          </p:sp>
          <p:sp>
            <p:nvSpPr>
              <p:cNvPr id="216" name="Freeform: Shape 215">
                <a:extLst>
                  <a:ext uri="{FF2B5EF4-FFF2-40B4-BE49-F238E27FC236}">
                    <a16:creationId xmlns:a16="http://schemas.microsoft.com/office/drawing/2014/main" id="{AFE0BD6D-1114-9732-738A-B85A19E3008B}"/>
                  </a:ext>
                </a:extLst>
              </p:cNvPr>
              <p:cNvSpPr/>
              <p:nvPr/>
            </p:nvSpPr>
            <p:spPr>
              <a:xfrm>
                <a:off x="10516870" y="881746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160"/>
              </a:p>
            </p:txBody>
          </p:sp>
          <p:sp>
            <p:nvSpPr>
              <p:cNvPr id="217" name="Freeform: Shape 216">
                <a:extLst>
                  <a:ext uri="{FF2B5EF4-FFF2-40B4-BE49-F238E27FC236}">
                    <a16:creationId xmlns:a16="http://schemas.microsoft.com/office/drawing/2014/main" id="{59C2C61A-E664-6BBF-6267-DEFC9C6BA895}"/>
                  </a:ext>
                </a:extLst>
              </p:cNvPr>
              <p:cNvSpPr/>
              <p:nvPr/>
            </p:nvSpPr>
            <p:spPr>
              <a:xfrm>
                <a:off x="10516865" y="1012088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160"/>
              </a:p>
            </p:txBody>
          </p:sp>
          <p:sp>
            <p:nvSpPr>
              <p:cNvPr id="218" name="Freeform: Shape 217">
                <a:extLst>
                  <a:ext uri="{FF2B5EF4-FFF2-40B4-BE49-F238E27FC236}">
                    <a16:creationId xmlns:a16="http://schemas.microsoft.com/office/drawing/2014/main" id="{E2852B05-CB74-A604-8DA3-5ACD67BB383B}"/>
                  </a:ext>
                </a:extLst>
              </p:cNvPr>
              <p:cNvSpPr/>
              <p:nvPr/>
            </p:nvSpPr>
            <p:spPr>
              <a:xfrm>
                <a:off x="10516842" y="1142430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160"/>
              </a:p>
            </p:txBody>
          </p:sp>
        </p:grpSp>
      </p:grpSp>
      <p:sp>
        <p:nvSpPr>
          <p:cNvPr id="219" name="Rectangle 218">
            <a:extLst>
              <a:ext uri="{FF2B5EF4-FFF2-40B4-BE49-F238E27FC236}">
                <a16:creationId xmlns:a16="http://schemas.microsoft.com/office/drawing/2014/main" id="{A782555F-4398-C4D1-7A63-929787B1AF2D}"/>
              </a:ext>
            </a:extLst>
          </p:cNvPr>
          <p:cNvSpPr/>
          <p:nvPr/>
        </p:nvSpPr>
        <p:spPr>
          <a:xfrm>
            <a:off x="4537283" y="1102801"/>
            <a:ext cx="1778952" cy="4258616"/>
          </a:xfrm>
          <a:prstGeom prst="rect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sp>
        <p:nvSpPr>
          <p:cNvPr id="221" name="TextBox 220">
            <a:extLst>
              <a:ext uri="{FF2B5EF4-FFF2-40B4-BE49-F238E27FC236}">
                <a16:creationId xmlns:a16="http://schemas.microsoft.com/office/drawing/2014/main" id="{0C74E870-AB25-20D5-3AEA-F2A1C81C8486}"/>
              </a:ext>
            </a:extLst>
          </p:cNvPr>
          <p:cNvSpPr txBox="1"/>
          <p:nvPr/>
        </p:nvSpPr>
        <p:spPr>
          <a:xfrm>
            <a:off x="4877782" y="4503775"/>
            <a:ext cx="9780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Option 2:</a:t>
            </a:r>
          </a:p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Cloud Server</a:t>
            </a:r>
          </a:p>
        </p:txBody>
      </p:sp>
      <p:cxnSp>
        <p:nvCxnSpPr>
          <p:cNvPr id="244" name="Straight Connector 243">
            <a:extLst>
              <a:ext uri="{FF2B5EF4-FFF2-40B4-BE49-F238E27FC236}">
                <a16:creationId xmlns:a16="http://schemas.microsoft.com/office/drawing/2014/main" id="{711A5726-F48B-EAE8-6B37-A7963FB50E1C}"/>
              </a:ext>
            </a:extLst>
          </p:cNvPr>
          <p:cNvCxnSpPr>
            <a:cxnSpLocks/>
          </p:cNvCxnSpPr>
          <p:nvPr/>
        </p:nvCxnSpPr>
        <p:spPr>
          <a:xfrm flipH="1">
            <a:off x="6316235" y="3276506"/>
            <a:ext cx="644635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6" name="Freeform: Shape 245">
            <a:extLst>
              <a:ext uri="{FF2B5EF4-FFF2-40B4-BE49-F238E27FC236}">
                <a16:creationId xmlns:a16="http://schemas.microsoft.com/office/drawing/2014/main" id="{EE32898D-4C4F-899D-3702-9B5F9FC7F3EA}"/>
              </a:ext>
            </a:extLst>
          </p:cNvPr>
          <p:cNvSpPr/>
          <p:nvPr/>
        </p:nvSpPr>
        <p:spPr>
          <a:xfrm>
            <a:off x="6962185" y="3271798"/>
            <a:ext cx="70385" cy="2768278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4 h 2340814"/>
              <a:gd name="connsiteX1" fmla="*/ 0 w 0"/>
              <a:gd name="connsiteY1" fmla="*/ 0 h 2340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4">
                <a:moveTo>
                  <a:pt x="0" y="2340814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cxnSp>
        <p:nvCxnSpPr>
          <p:cNvPr id="248" name="Straight Connector 247">
            <a:extLst>
              <a:ext uri="{FF2B5EF4-FFF2-40B4-BE49-F238E27FC236}">
                <a16:creationId xmlns:a16="http://schemas.microsoft.com/office/drawing/2014/main" id="{7B57476E-77F2-5380-8C99-E5F6BA878926}"/>
              </a:ext>
            </a:extLst>
          </p:cNvPr>
          <p:cNvCxnSpPr>
            <a:cxnSpLocks/>
            <a:stCxn id="34" idx="1"/>
          </p:cNvCxnSpPr>
          <p:nvPr/>
        </p:nvCxnSpPr>
        <p:spPr>
          <a:xfrm flipH="1">
            <a:off x="6959637" y="4006647"/>
            <a:ext cx="402589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1" name="Freeform: Shape 250">
            <a:extLst>
              <a:ext uri="{FF2B5EF4-FFF2-40B4-BE49-F238E27FC236}">
                <a16:creationId xmlns:a16="http://schemas.microsoft.com/office/drawing/2014/main" id="{AA309873-736B-9281-9BD4-F0D6514D0593}"/>
              </a:ext>
            </a:extLst>
          </p:cNvPr>
          <p:cNvSpPr/>
          <p:nvPr/>
        </p:nvSpPr>
        <p:spPr>
          <a:xfrm>
            <a:off x="6960882" y="1689230"/>
            <a:ext cx="83785" cy="1619323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4 h 2340814"/>
              <a:gd name="connsiteX1" fmla="*/ 0 w 0"/>
              <a:gd name="connsiteY1" fmla="*/ 0 h 2340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4">
                <a:moveTo>
                  <a:pt x="0" y="2340814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cxnSp>
        <p:nvCxnSpPr>
          <p:cNvPr id="252" name="Straight Connector 251">
            <a:extLst>
              <a:ext uri="{FF2B5EF4-FFF2-40B4-BE49-F238E27FC236}">
                <a16:creationId xmlns:a16="http://schemas.microsoft.com/office/drawing/2014/main" id="{F940B7EF-6EA3-9D9B-A9B9-15F0CD487E38}"/>
              </a:ext>
            </a:extLst>
          </p:cNvPr>
          <p:cNvCxnSpPr>
            <a:cxnSpLocks/>
          </p:cNvCxnSpPr>
          <p:nvPr/>
        </p:nvCxnSpPr>
        <p:spPr>
          <a:xfrm flipH="1">
            <a:off x="6956107" y="1689230"/>
            <a:ext cx="364666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Rectangle 154">
            <a:extLst>
              <a:ext uri="{FF2B5EF4-FFF2-40B4-BE49-F238E27FC236}">
                <a16:creationId xmlns:a16="http://schemas.microsoft.com/office/drawing/2014/main" id="{D0B79415-633F-04DD-8865-D9735F365A50}"/>
              </a:ext>
            </a:extLst>
          </p:cNvPr>
          <p:cNvSpPr/>
          <p:nvPr/>
        </p:nvSpPr>
        <p:spPr>
          <a:xfrm>
            <a:off x="697414" y="4184271"/>
            <a:ext cx="471608" cy="714726"/>
          </a:xfrm>
          <a:prstGeom prst="rect">
            <a:avLst/>
          </a:prstGeom>
          <a:noFill/>
          <a:ln w="15875">
            <a:solidFill>
              <a:srgbClr val="73D438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cxnSp>
        <p:nvCxnSpPr>
          <p:cNvPr id="171" name="Straight Connector 170">
            <a:extLst>
              <a:ext uri="{FF2B5EF4-FFF2-40B4-BE49-F238E27FC236}">
                <a16:creationId xmlns:a16="http://schemas.microsoft.com/office/drawing/2014/main" id="{215BC8A3-77FE-2889-F513-EB2ABAC1E625}"/>
              </a:ext>
            </a:extLst>
          </p:cNvPr>
          <p:cNvCxnSpPr>
            <a:cxnSpLocks/>
          </p:cNvCxnSpPr>
          <p:nvPr/>
        </p:nvCxnSpPr>
        <p:spPr>
          <a:xfrm flipH="1">
            <a:off x="7312622" y="1688522"/>
            <a:ext cx="276034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7" name="Picture 146">
            <a:extLst>
              <a:ext uri="{FF2B5EF4-FFF2-40B4-BE49-F238E27FC236}">
                <a16:creationId xmlns:a16="http://schemas.microsoft.com/office/drawing/2014/main" id="{D4B1A841-B016-3617-63AE-D1225AEE5112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4460" t="19497" r="75412" b="17649"/>
          <a:stretch/>
        </p:blipFill>
        <p:spPr>
          <a:xfrm>
            <a:off x="5074867" y="4961500"/>
            <a:ext cx="150706" cy="151486"/>
          </a:xfrm>
          <a:prstGeom prst="rect">
            <a:avLst/>
          </a:prstGeom>
        </p:spPr>
      </p:pic>
      <p:pic>
        <p:nvPicPr>
          <p:cNvPr id="148" name="Picture 147">
            <a:extLst>
              <a:ext uri="{FF2B5EF4-FFF2-40B4-BE49-F238E27FC236}">
                <a16:creationId xmlns:a16="http://schemas.microsoft.com/office/drawing/2014/main" id="{41054753-4D17-9240-CD89-3CC3C9498A93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5243" b="74757" l="31250" r="93438">
                        <a14:foregroundMark x1="35625" y1="33981" x2="31250" y2="34951"/>
                        <a14:foregroundMark x1="58219" y1="68981" x2="58438" y2="68932"/>
                        <a14:foregroundMark x1="54063" y1="69903" x2="55074" y2="69679"/>
                        <a14:foregroundMark x1="63125" y1="47573" x2="63667" y2="60194"/>
                        <a14:foregroundMark x1="74688" y1="33010" x2="74688" y2="33010"/>
                        <a14:foregroundMark x1="72813" y1="44660" x2="72813" y2="44660"/>
                        <a14:foregroundMark x1="93438" y1="55340" x2="93438" y2="55340"/>
                        <a14:foregroundMark x1="45625" y1="62136" x2="45625" y2="62136"/>
                        <a14:foregroundMark x1="45625" y1="61165" x2="45625" y2="61165"/>
                        <a14:foregroundMark x1="45938" y1="60194" x2="45938" y2="60194"/>
                        <a14:foregroundMark x1="79688" y1="44660" x2="79688" y2="44660"/>
                        <a14:foregroundMark x1="78125" y1="45631" x2="78125" y2="45631"/>
                        <a14:foregroundMark x1="78438" y1="42718" x2="78438" y2="42718"/>
                        <a14:foregroundMark x1="78438" y1="42718" x2="78438" y2="42718"/>
                        <a14:foregroundMark x1="78750" y1="41748" x2="78750" y2="41748"/>
                        <a14:backgroundMark x1="59375" y1="38835" x2="59688" y2="37864"/>
                        <a14:backgroundMark x1="55937" y1="66990" x2="57500" y2="65049"/>
                        <a14:backgroundMark x1="57500" y1="66019" x2="56250" y2="66990"/>
                        <a14:backgroundMark x1="55937" y1="66019" x2="55937" y2="65049"/>
                        <a14:backgroundMark x1="56875" y1="66019" x2="55937" y2="66019"/>
                        <a14:backgroundMark x1="55625" y1="66990" x2="56563" y2="66990"/>
                        <a14:backgroundMark x1="64688" y1="60194" x2="64688" y2="63107"/>
                        <a14:backgroundMark x1="59375" y1="36893" x2="59375" y2="37864"/>
                        <a14:backgroundMark x1="45313" y1="61165" x2="45313" y2="61165"/>
                        <a14:backgroundMark x1="88125" y1="49515" x2="88125" y2="49515"/>
                        <a14:backgroundMark x1="88750" y1="48544" x2="88125" y2="49515"/>
                        <a14:backgroundMark x1="78125" y1="40777" x2="78438" y2="41748"/>
                      </a14:backgroundRemoval>
                    </a14:imgEffect>
                  </a14:imgLayer>
                </a14:imgProps>
              </a:ext>
            </a:extLst>
          </a:blip>
          <a:srcRect l="27428" t="19497" r="4273" b="17649"/>
          <a:stretch/>
        </p:blipFill>
        <p:spPr>
          <a:xfrm>
            <a:off x="5247770" y="4988248"/>
            <a:ext cx="330798" cy="97993"/>
          </a:xfrm>
          <a:prstGeom prst="rect">
            <a:avLst/>
          </a:prstGeom>
        </p:spPr>
      </p:pic>
      <p:pic>
        <p:nvPicPr>
          <p:cNvPr id="5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618AE6C8-19A5-FB29-62C6-D2EFCE49A548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728684" y="4716714"/>
            <a:ext cx="422797" cy="422797"/>
          </a:xfrm>
          <a:prstGeom prst="rect">
            <a:avLst/>
          </a:prstGeom>
        </p:spPr>
      </p:pic>
      <p:grpSp>
        <p:nvGrpSpPr>
          <p:cNvPr id="159" name="Group 158">
            <a:extLst>
              <a:ext uri="{FF2B5EF4-FFF2-40B4-BE49-F238E27FC236}">
                <a16:creationId xmlns:a16="http://schemas.microsoft.com/office/drawing/2014/main" id="{00FFD6D1-E84A-6425-2918-CF28D8EE96EE}"/>
              </a:ext>
            </a:extLst>
          </p:cNvPr>
          <p:cNvGrpSpPr/>
          <p:nvPr/>
        </p:nvGrpSpPr>
        <p:grpSpPr>
          <a:xfrm>
            <a:off x="5212512" y="3724726"/>
            <a:ext cx="200656" cy="218587"/>
            <a:chOff x="4486028" y="1708150"/>
            <a:chExt cx="3159372" cy="3441700"/>
          </a:xfrm>
          <a:solidFill>
            <a:srgbClr val="A19D9D"/>
          </a:solidFill>
        </p:grpSpPr>
        <p:sp>
          <p:nvSpPr>
            <p:cNvPr id="160" name="Rectangle 3">
              <a:extLst>
                <a:ext uri="{FF2B5EF4-FFF2-40B4-BE49-F238E27FC236}">
                  <a16:creationId xmlns:a16="http://schemas.microsoft.com/office/drawing/2014/main" id="{0081A6CD-D276-C1B1-E721-BB9C332B7E60}"/>
                </a:ext>
              </a:extLst>
            </p:cNvPr>
            <p:cNvSpPr/>
            <p:nvPr/>
          </p:nvSpPr>
          <p:spPr>
            <a:xfrm>
              <a:off x="5956300" y="1708150"/>
              <a:ext cx="1689100" cy="160655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  <p:sp>
          <p:nvSpPr>
            <p:cNvPr id="161" name="Rectangle 3">
              <a:extLst>
                <a:ext uri="{FF2B5EF4-FFF2-40B4-BE49-F238E27FC236}">
                  <a16:creationId xmlns:a16="http://schemas.microsoft.com/office/drawing/2014/main" id="{A9185528-FF3B-7B95-1898-2BF5407AD741}"/>
                </a:ext>
              </a:extLst>
            </p:cNvPr>
            <p:cNvSpPr/>
            <p:nvPr/>
          </p:nvSpPr>
          <p:spPr>
            <a:xfrm>
              <a:off x="4486028" y="2006600"/>
              <a:ext cx="1257300" cy="130810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F2502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  <p:sp>
          <p:nvSpPr>
            <p:cNvPr id="162" name="Rectangle 3">
              <a:extLst>
                <a:ext uri="{FF2B5EF4-FFF2-40B4-BE49-F238E27FC236}">
                  <a16:creationId xmlns:a16="http://schemas.microsoft.com/office/drawing/2014/main" id="{376C5B82-B98C-2174-9B6D-C841ED7D4AD2}"/>
                </a:ext>
              </a:extLst>
            </p:cNvPr>
            <p:cNvSpPr/>
            <p:nvPr/>
          </p:nvSpPr>
          <p:spPr>
            <a:xfrm flipV="1">
              <a:off x="5956300" y="3543300"/>
              <a:ext cx="1689100" cy="160655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FFB9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  <p:sp>
          <p:nvSpPr>
            <p:cNvPr id="169" name="Rectangle 3">
              <a:extLst>
                <a:ext uri="{FF2B5EF4-FFF2-40B4-BE49-F238E27FC236}">
                  <a16:creationId xmlns:a16="http://schemas.microsoft.com/office/drawing/2014/main" id="{FDC12D68-1214-25F9-5CA4-677C37AA980B}"/>
                </a:ext>
              </a:extLst>
            </p:cNvPr>
            <p:cNvSpPr/>
            <p:nvPr/>
          </p:nvSpPr>
          <p:spPr>
            <a:xfrm flipV="1">
              <a:off x="4486028" y="3557711"/>
              <a:ext cx="1257300" cy="130810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00A4E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</p:grpSp>
      <p:sp>
        <p:nvSpPr>
          <p:cNvPr id="170" name="TextBox 169">
            <a:extLst>
              <a:ext uri="{FF2B5EF4-FFF2-40B4-BE49-F238E27FC236}">
                <a16:creationId xmlns:a16="http://schemas.microsoft.com/office/drawing/2014/main" id="{0D464DEA-166E-5B3C-2ABD-A3AD8B407C54}"/>
              </a:ext>
            </a:extLst>
          </p:cNvPr>
          <p:cNvSpPr txBox="1"/>
          <p:nvPr/>
        </p:nvSpPr>
        <p:spPr>
          <a:xfrm>
            <a:off x="5290568" y="3749480"/>
            <a:ext cx="619064" cy="2608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sz="600">
                <a:solidFill>
                  <a:schemeClr val="bg2">
                    <a:lumMod val="10000"/>
                  </a:schemeClr>
                </a:solidFill>
                <a:latin typeface="Daytona" panose="020B0604020202020204" pitchFamily="34" charset="0"/>
                <a:cs typeface="Biome Light" panose="020B0502040204020203" pitchFamily="34" charset="0"/>
              </a:rPr>
              <a:t>Microsoft</a:t>
            </a:r>
          </a:p>
          <a:p>
            <a:pPr algn="ctr">
              <a:lnSpc>
                <a:spcPct val="90000"/>
              </a:lnSpc>
            </a:pPr>
            <a:r>
              <a:rPr lang="en-GB" sz="600">
                <a:solidFill>
                  <a:schemeClr val="bg2">
                    <a:lumMod val="10000"/>
                  </a:schemeClr>
                </a:solidFill>
                <a:latin typeface="Daytona" panose="020B0604020202020204" pitchFamily="34" charset="0"/>
                <a:cs typeface="Biome Light" panose="020B0502040204020203" pitchFamily="34" charset="0"/>
              </a:rPr>
              <a:t>Azure</a:t>
            </a:r>
          </a:p>
        </p:txBody>
      </p:sp>
      <p:pic>
        <p:nvPicPr>
          <p:cNvPr id="172" name="Picture 171">
            <a:extLst>
              <a:ext uri="{FF2B5EF4-FFF2-40B4-BE49-F238E27FC236}">
                <a16:creationId xmlns:a16="http://schemas.microsoft.com/office/drawing/2014/main" id="{DE964E14-36F1-46CF-1F44-59C5A24C0CA2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4460" t="19497" r="75412" b="17649"/>
          <a:stretch/>
        </p:blipFill>
        <p:spPr>
          <a:xfrm>
            <a:off x="5074867" y="2660769"/>
            <a:ext cx="150706" cy="151486"/>
          </a:xfrm>
          <a:prstGeom prst="rect">
            <a:avLst/>
          </a:prstGeom>
        </p:spPr>
      </p:pic>
      <p:pic>
        <p:nvPicPr>
          <p:cNvPr id="186" name="Picture 185">
            <a:extLst>
              <a:ext uri="{FF2B5EF4-FFF2-40B4-BE49-F238E27FC236}">
                <a16:creationId xmlns:a16="http://schemas.microsoft.com/office/drawing/2014/main" id="{1836F97B-B20C-C3C9-A19F-EFBD056A7CFF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5243" b="74757" l="31250" r="93438">
                        <a14:foregroundMark x1="35625" y1="33981" x2="31250" y2="34951"/>
                        <a14:foregroundMark x1="58219" y1="68981" x2="58438" y2="68932"/>
                        <a14:foregroundMark x1="54063" y1="69903" x2="55074" y2="69679"/>
                        <a14:foregroundMark x1="63125" y1="47573" x2="63667" y2="60194"/>
                        <a14:foregroundMark x1="74688" y1="33010" x2="74688" y2="33010"/>
                        <a14:foregroundMark x1="72813" y1="44660" x2="72813" y2="44660"/>
                        <a14:foregroundMark x1="93438" y1="55340" x2="93438" y2="55340"/>
                        <a14:foregroundMark x1="45625" y1="62136" x2="45625" y2="62136"/>
                        <a14:foregroundMark x1="45625" y1="61165" x2="45625" y2="61165"/>
                        <a14:foregroundMark x1="45938" y1="60194" x2="45938" y2="60194"/>
                        <a14:foregroundMark x1="79688" y1="44660" x2="79688" y2="44660"/>
                        <a14:foregroundMark x1="78125" y1="45631" x2="78125" y2="45631"/>
                        <a14:foregroundMark x1="78438" y1="42718" x2="78438" y2="42718"/>
                        <a14:foregroundMark x1="78438" y1="42718" x2="78438" y2="42718"/>
                        <a14:foregroundMark x1="78750" y1="41748" x2="78750" y2="41748"/>
                        <a14:backgroundMark x1="59375" y1="38835" x2="59688" y2="37864"/>
                        <a14:backgroundMark x1="55937" y1="66990" x2="57500" y2="65049"/>
                        <a14:backgroundMark x1="57500" y1="66019" x2="56250" y2="66990"/>
                        <a14:backgroundMark x1="55937" y1="66019" x2="55937" y2="65049"/>
                        <a14:backgroundMark x1="56875" y1="66019" x2="55937" y2="66019"/>
                        <a14:backgroundMark x1="55625" y1="66990" x2="56563" y2="66990"/>
                        <a14:backgroundMark x1="64688" y1="60194" x2="64688" y2="63107"/>
                        <a14:backgroundMark x1="59375" y1="36893" x2="59375" y2="37864"/>
                        <a14:backgroundMark x1="45313" y1="61165" x2="45313" y2="61165"/>
                        <a14:backgroundMark x1="88125" y1="49515" x2="88125" y2="49515"/>
                        <a14:backgroundMark x1="88750" y1="48544" x2="88125" y2="49515"/>
                        <a14:backgroundMark x1="78125" y1="40777" x2="78438" y2="41748"/>
                      </a14:backgroundRemoval>
                    </a14:imgEffect>
                  </a14:imgLayer>
                </a14:imgProps>
              </a:ext>
            </a:extLst>
          </a:blip>
          <a:srcRect l="27428" t="19497" r="4273" b="17649"/>
          <a:stretch/>
        </p:blipFill>
        <p:spPr>
          <a:xfrm>
            <a:off x="5247770" y="2687516"/>
            <a:ext cx="330798" cy="97993"/>
          </a:xfrm>
          <a:prstGeom prst="rect">
            <a:avLst/>
          </a:prstGeom>
        </p:spPr>
      </p:pic>
      <p:pic>
        <p:nvPicPr>
          <p:cNvPr id="188" name="Picture 187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021799D2-9DAD-A87F-A93D-46B5479FF11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709392" y="2432286"/>
            <a:ext cx="422797" cy="422797"/>
          </a:xfrm>
          <a:prstGeom prst="rect">
            <a:avLst/>
          </a:prstGeom>
        </p:spPr>
      </p:pic>
      <p:grpSp>
        <p:nvGrpSpPr>
          <p:cNvPr id="191" name="Group 190">
            <a:extLst>
              <a:ext uri="{FF2B5EF4-FFF2-40B4-BE49-F238E27FC236}">
                <a16:creationId xmlns:a16="http://schemas.microsoft.com/office/drawing/2014/main" id="{B1B338B8-7F4F-A408-B6BD-38FAB06B02D8}"/>
              </a:ext>
            </a:extLst>
          </p:cNvPr>
          <p:cNvGrpSpPr/>
          <p:nvPr/>
        </p:nvGrpSpPr>
        <p:grpSpPr>
          <a:xfrm>
            <a:off x="848362" y="4934265"/>
            <a:ext cx="160949" cy="63070"/>
            <a:chOff x="5051565" y="2780708"/>
            <a:chExt cx="293981" cy="115200"/>
          </a:xfrm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69BCA5D3-BD16-9BFC-EA0B-19744B21537D}"/>
                </a:ext>
              </a:extLst>
            </p:cNvPr>
            <p:cNvSpPr/>
            <p:nvPr/>
          </p:nvSpPr>
          <p:spPr>
            <a:xfrm>
              <a:off x="5051565" y="2804689"/>
              <a:ext cx="291600" cy="72000"/>
            </a:xfrm>
            <a:custGeom>
              <a:avLst/>
              <a:gdLst>
                <a:gd name="connsiteX0" fmla="*/ 142875 w 685800"/>
                <a:gd name="connsiteY0" fmla="*/ 285750 h 285750"/>
                <a:gd name="connsiteX1" fmla="*/ 542925 w 685800"/>
                <a:gd name="connsiteY1" fmla="*/ 285750 h 285750"/>
                <a:gd name="connsiteX2" fmla="*/ 685800 w 685800"/>
                <a:gd name="connsiteY2" fmla="*/ 142875 h 285750"/>
                <a:gd name="connsiteX3" fmla="*/ 542925 w 685800"/>
                <a:gd name="connsiteY3" fmla="*/ 0 h 285750"/>
                <a:gd name="connsiteX4" fmla="*/ 142875 w 685800"/>
                <a:gd name="connsiteY4" fmla="*/ 0 h 285750"/>
                <a:gd name="connsiteX5" fmla="*/ 0 w 685800"/>
                <a:gd name="connsiteY5" fmla="*/ 142875 h 285750"/>
                <a:gd name="connsiteX6" fmla="*/ 142875 w 685800"/>
                <a:gd name="connsiteY6" fmla="*/ 285750 h 285750"/>
                <a:gd name="connsiteX7" fmla="*/ 142875 w 685800"/>
                <a:gd name="connsiteY7" fmla="*/ 19050 h 285750"/>
                <a:gd name="connsiteX8" fmla="*/ 542925 w 685800"/>
                <a:gd name="connsiteY8" fmla="*/ 19050 h 285750"/>
                <a:gd name="connsiteX9" fmla="*/ 666750 w 685800"/>
                <a:gd name="connsiteY9" fmla="*/ 142875 h 285750"/>
                <a:gd name="connsiteX10" fmla="*/ 542925 w 685800"/>
                <a:gd name="connsiteY10" fmla="*/ 266700 h 285750"/>
                <a:gd name="connsiteX11" fmla="*/ 142875 w 685800"/>
                <a:gd name="connsiteY11" fmla="*/ 266700 h 285750"/>
                <a:gd name="connsiteX12" fmla="*/ 19050 w 685800"/>
                <a:gd name="connsiteY12" fmla="*/ 142875 h 285750"/>
                <a:gd name="connsiteX13" fmla="*/ 142875 w 685800"/>
                <a:gd name="connsiteY13" fmla="*/ 1905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85800" h="285750">
                  <a:moveTo>
                    <a:pt x="142875" y="285750"/>
                  </a:moveTo>
                  <a:lnTo>
                    <a:pt x="542925" y="285750"/>
                  </a:lnTo>
                  <a:cubicBezTo>
                    <a:pt x="621833" y="285750"/>
                    <a:pt x="685800" y="221783"/>
                    <a:pt x="685800" y="142875"/>
                  </a:cubicBezTo>
                  <a:cubicBezTo>
                    <a:pt x="685800" y="63967"/>
                    <a:pt x="621833" y="0"/>
                    <a:pt x="542925" y="0"/>
                  </a:cubicBezTo>
                  <a:lnTo>
                    <a:pt x="142875" y="0"/>
                  </a:lnTo>
                  <a:cubicBezTo>
                    <a:pt x="63967" y="0"/>
                    <a:pt x="0" y="63967"/>
                    <a:pt x="0" y="142875"/>
                  </a:cubicBezTo>
                  <a:cubicBezTo>
                    <a:pt x="0" y="221783"/>
                    <a:pt x="63967" y="285750"/>
                    <a:pt x="142875" y="285750"/>
                  </a:cubicBezTo>
                  <a:close/>
                  <a:moveTo>
                    <a:pt x="142875" y="19050"/>
                  </a:moveTo>
                  <a:lnTo>
                    <a:pt x="542925" y="19050"/>
                  </a:lnTo>
                  <a:cubicBezTo>
                    <a:pt x="611312" y="19050"/>
                    <a:pt x="666750" y="74488"/>
                    <a:pt x="666750" y="142875"/>
                  </a:cubicBezTo>
                  <a:cubicBezTo>
                    <a:pt x="666750" y="211262"/>
                    <a:pt x="611312" y="266700"/>
                    <a:pt x="542925" y="266700"/>
                  </a:cubicBezTo>
                  <a:lnTo>
                    <a:pt x="142875" y="266700"/>
                  </a:lnTo>
                  <a:cubicBezTo>
                    <a:pt x="74488" y="266700"/>
                    <a:pt x="19050" y="211262"/>
                    <a:pt x="19050" y="142875"/>
                  </a:cubicBezTo>
                  <a:cubicBezTo>
                    <a:pt x="19050" y="74488"/>
                    <a:pt x="74488" y="19050"/>
                    <a:pt x="142875" y="19050"/>
                  </a:cubicBezTo>
                  <a:close/>
                </a:path>
              </a:pathLst>
            </a:custGeom>
            <a:solidFill>
              <a:srgbClr val="73D438"/>
            </a:solidFill>
            <a:ln w="6350" cap="flat">
              <a:solidFill>
                <a:srgbClr val="73D438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1680"/>
            </a:p>
          </p:txBody>
        </p:sp>
        <p:sp>
          <p:nvSpPr>
            <p:cNvPr id="194" name="Oval 193">
              <a:extLst>
                <a:ext uri="{FF2B5EF4-FFF2-40B4-BE49-F238E27FC236}">
                  <a16:creationId xmlns:a16="http://schemas.microsoft.com/office/drawing/2014/main" id="{74D6CDDC-8EB9-704D-3359-A9F20270D1F4}"/>
                </a:ext>
              </a:extLst>
            </p:cNvPr>
            <p:cNvSpPr/>
            <p:nvPr/>
          </p:nvSpPr>
          <p:spPr>
            <a:xfrm>
              <a:off x="5230346" y="2780708"/>
              <a:ext cx="115200" cy="115200"/>
            </a:xfrm>
            <a:prstGeom prst="ellipse">
              <a:avLst/>
            </a:prstGeom>
            <a:solidFill>
              <a:schemeClr val="bg1"/>
            </a:solidFill>
            <a:ln w="6350">
              <a:solidFill>
                <a:srgbClr val="73D43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8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EF3B97EF-F69D-D12D-64AE-65E166917BA0}"/>
                </a:ext>
              </a:extLst>
            </p:cNvPr>
            <p:cNvSpPr/>
            <p:nvPr/>
          </p:nvSpPr>
          <p:spPr>
            <a:xfrm>
              <a:off x="5260955" y="2811889"/>
              <a:ext cx="57600" cy="57600"/>
            </a:xfrm>
            <a:custGeom>
              <a:avLst/>
              <a:gdLst>
                <a:gd name="connsiteX0" fmla="*/ 85725 w 171450"/>
                <a:gd name="connsiteY0" fmla="*/ 171450 h 171450"/>
                <a:gd name="connsiteX1" fmla="*/ 171450 w 171450"/>
                <a:gd name="connsiteY1" fmla="*/ 85725 h 171450"/>
                <a:gd name="connsiteX2" fmla="*/ 85725 w 171450"/>
                <a:gd name="connsiteY2" fmla="*/ 0 h 171450"/>
                <a:gd name="connsiteX3" fmla="*/ 0 w 171450"/>
                <a:gd name="connsiteY3" fmla="*/ 85725 h 171450"/>
                <a:gd name="connsiteX4" fmla="*/ 85725 w 171450"/>
                <a:gd name="connsiteY4" fmla="*/ 171450 h 171450"/>
                <a:gd name="connsiteX5" fmla="*/ 85725 w 171450"/>
                <a:gd name="connsiteY5" fmla="*/ 19050 h 171450"/>
                <a:gd name="connsiteX6" fmla="*/ 152400 w 171450"/>
                <a:gd name="connsiteY6" fmla="*/ 85725 h 171450"/>
                <a:gd name="connsiteX7" fmla="*/ 85725 w 171450"/>
                <a:gd name="connsiteY7" fmla="*/ 152400 h 171450"/>
                <a:gd name="connsiteX8" fmla="*/ 19050 w 171450"/>
                <a:gd name="connsiteY8" fmla="*/ 85725 h 171450"/>
                <a:gd name="connsiteX9" fmla="*/ 85725 w 171450"/>
                <a:gd name="connsiteY9" fmla="*/ 1905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1450" h="171450">
                  <a:moveTo>
                    <a:pt x="85725" y="171450"/>
                  </a:moveTo>
                  <a:cubicBezTo>
                    <a:pt x="133070" y="171450"/>
                    <a:pt x="171450" y="133070"/>
                    <a:pt x="171450" y="85725"/>
                  </a:cubicBezTo>
                  <a:cubicBezTo>
                    <a:pt x="171450" y="38380"/>
                    <a:pt x="133070" y="0"/>
                    <a:pt x="85725" y="0"/>
                  </a:cubicBezTo>
                  <a:cubicBezTo>
                    <a:pt x="38380" y="0"/>
                    <a:pt x="0" y="38380"/>
                    <a:pt x="0" y="85725"/>
                  </a:cubicBezTo>
                  <a:cubicBezTo>
                    <a:pt x="0" y="133070"/>
                    <a:pt x="38380" y="171450"/>
                    <a:pt x="85725" y="171450"/>
                  </a:cubicBezTo>
                  <a:close/>
                  <a:moveTo>
                    <a:pt x="85725" y="19050"/>
                  </a:moveTo>
                  <a:cubicBezTo>
                    <a:pt x="122549" y="19050"/>
                    <a:pt x="152400" y="48901"/>
                    <a:pt x="152400" y="85725"/>
                  </a:cubicBezTo>
                  <a:cubicBezTo>
                    <a:pt x="152400" y="122549"/>
                    <a:pt x="122549" y="152400"/>
                    <a:pt x="85725" y="152400"/>
                  </a:cubicBezTo>
                  <a:cubicBezTo>
                    <a:pt x="48901" y="152400"/>
                    <a:pt x="19050" y="122549"/>
                    <a:pt x="19050" y="85725"/>
                  </a:cubicBezTo>
                  <a:cubicBezTo>
                    <a:pt x="19092" y="48918"/>
                    <a:pt x="48919" y="19092"/>
                    <a:pt x="85725" y="19050"/>
                  </a:cubicBezTo>
                  <a:close/>
                </a:path>
              </a:pathLst>
            </a:custGeom>
            <a:solidFill>
              <a:srgbClr val="73D438"/>
            </a:solidFill>
            <a:ln w="6350" cap="flat">
              <a:solidFill>
                <a:srgbClr val="73D438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1680"/>
            </a:p>
          </p:txBody>
        </p:sp>
      </p:grpSp>
      <p:cxnSp>
        <p:nvCxnSpPr>
          <p:cNvPr id="265" name="Straight Connector 264">
            <a:extLst>
              <a:ext uri="{FF2B5EF4-FFF2-40B4-BE49-F238E27FC236}">
                <a16:creationId xmlns:a16="http://schemas.microsoft.com/office/drawing/2014/main" id="{A0EAE7D1-8E3C-2609-1D90-4ED3B18A4A25}"/>
              </a:ext>
            </a:extLst>
          </p:cNvPr>
          <p:cNvCxnSpPr>
            <a:cxnSpLocks/>
          </p:cNvCxnSpPr>
          <p:nvPr/>
        </p:nvCxnSpPr>
        <p:spPr>
          <a:xfrm flipV="1">
            <a:off x="3726007" y="3362374"/>
            <a:ext cx="0" cy="1177420"/>
          </a:xfrm>
          <a:prstGeom prst="line">
            <a:avLst/>
          </a:prstGeom>
          <a:ln w="19050" cap="flat" cmpd="sng" algn="ctr">
            <a:solidFill>
              <a:schemeClr val="accent6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7" name="Freeform: Shape 266">
            <a:extLst>
              <a:ext uri="{FF2B5EF4-FFF2-40B4-BE49-F238E27FC236}">
                <a16:creationId xmlns:a16="http://schemas.microsoft.com/office/drawing/2014/main" id="{59F6CE91-BDFE-2F23-5D17-CA5016D30EA0}"/>
              </a:ext>
            </a:extLst>
          </p:cNvPr>
          <p:cNvSpPr/>
          <p:nvPr/>
        </p:nvSpPr>
        <p:spPr>
          <a:xfrm flipH="1">
            <a:off x="7312622" y="1689788"/>
            <a:ext cx="0" cy="574560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5 h 2340815"/>
              <a:gd name="connsiteX1" fmla="*/ 0 w 0"/>
              <a:gd name="connsiteY1" fmla="*/ 1 h 23408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5">
                <a:moveTo>
                  <a:pt x="0" y="2340815"/>
                </a:moveTo>
                <a:lnTo>
                  <a:pt x="0" y="1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sp>
        <p:nvSpPr>
          <p:cNvPr id="269" name="Freeform: Shape 268">
            <a:extLst>
              <a:ext uri="{FF2B5EF4-FFF2-40B4-BE49-F238E27FC236}">
                <a16:creationId xmlns:a16="http://schemas.microsoft.com/office/drawing/2014/main" id="{F1FDC284-A59B-5F7D-D31D-07BA54F2B0CA}"/>
              </a:ext>
            </a:extLst>
          </p:cNvPr>
          <p:cNvSpPr/>
          <p:nvPr/>
        </p:nvSpPr>
        <p:spPr>
          <a:xfrm flipH="1" flipV="1">
            <a:off x="7312622" y="1124793"/>
            <a:ext cx="276034" cy="97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230028 w 230028"/>
              <a:gd name="connsiteY0" fmla="*/ 403 h 402"/>
              <a:gd name="connsiteX1" fmla="*/ 0 w 230028"/>
              <a:gd name="connsiteY1" fmla="*/ 0 h 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30028" h="402">
                <a:moveTo>
                  <a:pt x="230028" y="403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pic>
        <p:nvPicPr>
          <p:cNvPr id="283" name="Graphic 282" descr="Close outline">
            <a:extLst>
              <a:ext uri="{FF2B5EF4-FFF2-40B4-BE49-F238E27FC236}">
                <a16:creationId xmlns:a16="http://schemas.microsoft.com/office/drawing/2014/main" id="{017E3F58-CB6E-EBE6-03C5-3566F417C4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0052189" y="1474038"/>
            <a:ext cx="129600" cy="129600"/>
          </a:xfrm>
          <a:prstGeom prst="rect">
            <a:avLst/>
          </a:prstGeom>
        </p:spPr>
      </p:pic>
      <p:grpSp>
        <p:nvGrpSpPr>
          <p:cNvPr id="157" name="Group 156">
            <a:extLst>
              <a:ext uri="{FF2B5EF4-FFF2-40B4-BE49-F238E27FC236}">
                <a16:creationId xmlns:a16="http://schemas.microsoft.com/office/drawing/2014/main" id="{C14B5695-E95E-11BC-F765-C9B7D4102574}"/>
              </a:ext>
            </a:extLst>
          </p:cNvPr>
          <p:cNvGrpSpPr/>
          <p:nvPr/>
        </p:nvGrpSpPr>
        <p:grpSpPr>
          <a:xfrm>
            <a:off x="3870993" y="2869708"/>
            <a:ext cx="508003" cy="559292"/>
            <a:chOff x="4426709" y="508000"/>
            <a:chExt cx="658129" cy="759659"/>
          </a:xfrm>
        </p:grpSpPr>
        <p:sp>
          <p:nvSpPr>
            <p:cNvPr id="158" name="Rectangle 157">
              <a:extLst>
                <a:ext uri="{FF2B5EF4-FFF2-40B4-BE49-F238E27FC236}">
                  <a16:creationId xmlns:a16="http://schemas.microsoft.com/office/drawing/2014/main" id="{26722ED8-AF5A-DD09-6303-96772B47D592}"/>
                </a:ext>
              </a:extLst>
            </p:cNvPr>
            <p:cNvSpPr/>
            <p:nvPr/>
          </p:nvSpPr>
          <p:spPr>
            <a:xfrm>
              <a:off x="4497820" y="508000"/>
              <a:ext cx="491768" cy="759659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5D03F7F0-0CB9-3BF6-FB7F-A779B30CB996}"/>
                </a:ext>
              </a:extLst>
            </p:cNvPr>
            <p:cNvSpPr/>
            <p:nvPr/>
          </p:nvSpPr>
          <p:spPr>
            <a:xfrm>
              <a:off x="4477004" y="567401"/>
              <a:ext cx="533400" cy="700258"/>
            </a:xfrm>
            <a:custGeom>
              <a:avLst/>
              <a:gdLst>
                <a:gd name="connsiteX0" fmla="*/ 466992 w 533400"/>
                <a:gd name="connsiteY0" fmla="*/ 314420 h 700258"/>
                <a:gd name="connsiteX1" fmla="*/ 466992 w 533400"/>
                <a:gd name="connsiteY1" fmla="*/ 200273 h 700258"/>
                <a:gd name="connsiteX2" fmla="*/ 266719 w 533400"/>
                <a:gd name="connsiteY2" fmla="*/ 0 h 700258"/>
                <a:gd name="connsiteX3" fmla="*/ 66446 w 533400"/>
                <a:gd name="connsiteY3" fmla="*/ 200273 h 700258"/>
                <a:gd name="connsiteX4" fmla="*/ 66446 w 533400"/>
                <a:gd name="connsiteY4" fmla="*/ 314411 h 700258"/>
                <a:gd name="connsiteX5" fmla="*/ 0 w 533400"/>
                <a:gd name="connsiteY5" fmla="*/ 319173 h 700258"/>
                <a:gd name="connsiteX6" fmla="*/ 0 w 533400"/>
                <a:gd name="connsiteY6" fmla="*/ 681209 h 700258"/>
                <a:gd name="connsiteX7" fmla="*/ 266700 w 533400"/>
                <a:gd name="connsiteY7" fmla="*/ 700259 h 700258"/>
                <a:gd name="connsiteX8" fmla="*/ 533400 w 533400"/>
                <a:gd name="connsiteY8" fmla="*/ 681209 h 700258"/>
                <a:gd name="connsiteX9" fmla="*/ 533400 w 533400"/>
                <a:gd name="connsiteY9" fmla="*/ 319154 h 700258"/>
                <a:gd name="connsiteX10" fmla="*/ 85496 w 533400"/>
                <a:gd name="connsiteY10" fmla="*/ 200273 h 700258"/>
                <a:gd name="connsiteX11" fmla="*/ 266719 w 533400"/>
                <a:gd name="connsiteY11" fmla="*/ 19050 h 700258"/>
                <a:gd name="connsiteX12" fmla="*/ 447942 w 533400"/>
                <a:gd name="connsiteY12" fmla="*/ 200273 h 700258"/>
                <a:gd name="connsiteX13" fmla="*/ 447942 w 533400"/>
                <a:gd name="connsiteY13" fmla="*/ 313144 h 700258"/>
                <a:gd name="connsiteX14" fmla="*/ 419129 w 533400"/>
                <a:gd name="connsiteY14" fmla="*/ 311220 h 700258"/>
                <a:gd name="connsiteX15" fmla="*/ 419129 w 533400"/>
                <a:gd name="connsiteY15" fmla="*/ 200035 h 700258"/>
                <a:gd name="connsiteX16" fmla="*/ 266729 w 533400"/>
                <a:gd name="connsiteY16" fmla="*/ 47635 h 700258"/>
                <a:gd name="connsiteX17" fmla="*/ 114329 w 533400"/>
                <a:gd name="connsiteY17" fmla="*/ 200035 h 700258"/>
                <a:gd name="connsiteX18" fmla="*/ 114329 w 533400"/>
                <a:gd name="connsiteY18" fmla="*/ 311220 h 700258"/>
                <a:gd name="connsiteX19" fmla="*/ 85515 w 533400"/>
                <a:gd name="connsiteY19" fmla="*/ 313125 h 700258"/>
                <a:gd name="connsiteX20" fmla="*/ 400079 w 533400"/>
                <a:gd name="connsiteY20" fmla="*/ 309886 h 700258"/>
                <a:gd name="connsiteX21" fmla="*/ 266729 w 533400"/>
                <a:gd name="connsiteY21" fmla="*/ 300104 h 700258"/>
                <a:gd name="connsiteX22" fmla="*/ 133379 w 533400"/>
                <a:gd name="connsiteY22" fmla="*/ 309886 h 700258"/>
                <a:gd name="connsiteX23" fmla="*/ 133379 w 533400"/>
                <a:gd name="connsiteY23" fmla="*/ 200035 h 700258"/>
                <a:gd name="connsiteX24" fmla="*/ 266729 w 533400"/>
                <a:gd name="connsiteY24" fmla="*/ 66685 h 700258"/>
                <a:gd name="connsiteX25" fmla="*/ 400079 w 533400"/>
                <a:gd name="connsiteY25" fmla="*/ 200035 h 700258"/>
                <a:gd name="connsiteX26" fmla="*/ 514379 w 533400"/>
                <a:gd name="connsiteY26" fmla="*/ 663473 h 700258"/>
                <a:gd name="connsiteX27" fmla="*/ 266729 w 533400"/>
                <a:gd name="connsiteY27" fmla="*/ 681171 h 700258"/>
                <a:gd name="connsiteX28" fmla="*/ 19079 w 533400"/>
                <a:gd name="connsiteY28" fmla="*/ 663473 h 700258"/>
                <a:gd name="connsiteX29" fmla="*/ 19079 w 533400"/>
                <a:gd name="connsiteY29" fmla="*/ 336899 h 700258"/>
                <a:gd name="connsiteX30" fmla="*/ 67980 w 533400"/>
                <a:gd name="connsiteY30" fmla="*/ 333404 h 700258"/>
                <a:gd name="connsiteX31" fmla="*/ 125254 w 533400"/>
                <a:gd name="connsiteY31" fmla="*/ 329594 h 700258"/>
                <a:gd name="connsiteX32" fmla="*/ 266729 w 533400"/>
                <a:gd name="connsiteY32" fmla="*/ 319202 h 700258"/>
                <a:gd name="connsiteX33" fmla="*/ 408337 w 533400"/>
                <a:gd name="connsiteY33" fmla="*/ 329594 h 700258"/>
                <a:gd name="connsiteX34" fmla="*/ 465401 w 533400"/>
                <a:gd name="connsiteY34" fmla="*/ 333404 h 700258"/>
                <a:gd name="connsiteX35" fmla="*/ 514379 w 533400"/>
                <a:gd name="connsiteY35" fmla="*/ 336899 h 700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533400" h="700258">
                  <a:moveTo>
                    <a:pt x="466992" y="314420"/>
                  </a:moveTo>
                  <a:lnTo>
                    <a:pt x="466992" y="200273"/>
                  </a:lnTo>
                  <a:cubicBezTo>
                    <a:pt x="466992" y="89665"/>
                    <a:pt x="377326" y="0"/>
                    <a:pt x="266719" y="0"/>
                  </a:cubicBezTo>
                  <a:cubicBezTo>
                    <a:pt x="156112" y="0"/>
                    <a:pt x="66446" y="89665"/>
                    <a:pt x="66446" y="200273"/>
                  </a:cubicBezTo>
                  <a:lnTo>
                    <a:pt x="66446" y="314411"/>
                  </a:lnTo>
                  <a:lnTo>
                    <a:pt x="0" y="319173"/>
                  </a:lnTo>
                  <a:lnTo>
                    <a:pt x="0" y="681209"/>
                  </a:lnTo>
                  <a:lnTo>
                    <a:pt x="266700" y="700259"/>
                  </a:lnTo>
                  <a:lnTo>
                    <a:pt x="533400" y="681209"/>
                  </a:lnTo>
                  <a:lnTo>
                    <a:pt x="533400" y="319154"/>
                  </a:lnTo>
                  <a:close/>
                  <a:moveTo>
                    <a:pt x="85496" y="200273"/>
                  </a:moveTo>
                  <a:cubicBezTo>
                    <a:pt x="85496" y="100186"/>
                    <a:pt x="166632" y="19050"/>
                    <a:pt x="266719" y="19050"/>
                  </a:cubicBezTo>
                  <a:cubicBezTo>
                    <a:pt x="366806" y="19050"/>
                    <a:pt x="447942" y="100186"/>
                    <a:pt x="447942" y="200273"/>
                  </a:cubicBezTo>
                  <a:lnTo>
                    <a:pt x="447942" y="313144"/>
                  </a:lnTo>
                  <a:lnTo>
                    <a:pt x="419129" y="311220"/>
                  </a:lnTo>
                  <a:lnTo>
                    <a:pt x="419129" y="200035"/>
                  </a:lnTo>
                  <a:cubicBezTo>
                    <a:pt x="419129" y="115866"/>
                    <a:pt x="350897" y="47635"/>
                    <a:pt x="266729" y="47635"/>
                  </a:cubicBezTo>
                  <a:cubicBezTo>
                    <a:pt x="182560" y="47635"/>
                    <a:pt x="114329" y="115866"/>
                    <a:pt x="114329" y="200035"/>
                  </a:cubicBezTo>
                  <a:lnTo>
                    <a:pt x="114329" y="311220"/>
                  </a:lnTo>
                  <a:lnTo>
                    <a:pt x="85515" y="313125"/>
                  </a:lnTo>
                  <a:close/>
                  <a:moveTo>
                    <a:pt x="400079" y="309886"/>
                  </a:moveTo>
                  <a:lnTo>
                    <a:pt x="266729" y="300104"/>
                  </a:lnTo>
                  <a:lnTo>
                    <a:pt x="133379" y="309886"/>
                  </a:lnTo>
                  <a:lnTo>
                    <a:pt x="133379" y="200035"/>
                  </a:lnTo>
                  <a:cubicBezTo>
                    <a:pt x="133379" y="126387"/>
                    <a:pt x="193081" y="66685"/>
                    <a:pt x="266729" y="66685"/>
                  </a:cubicBezTo>
                  <a:cubicBezTo>
                    <a:pt x="340376" y="66685"/>
                    <a:pt x="400079" y="126387"/>
                    <a:pt x="400079" y="200035"/>
                  </a:cubicBezTo>
                  <a:close/>
                  <a:moveTo>
                    <a:pt x="514379" y="663473"/>
                  </a:moveTo>
                  <a:lnTo>
                    <a:pt x="266729" y="681171"/>
                  </a:lnTo>
                  <a:lnTo>
                    <a:pt x="19079" y="663473"/>
                  </a:lnTo>
                  <a:lnTo>
                    <a:pt x="19079" y="336899"/>
                  </a:lnTo>
                  <a:lnTo>
                    <a:pt x="67980" y="333404"/>
                  </a:lnTo>
                  <a:lnTo>
                    <a:pt x="125254" y="329594"/>
                  </a:lnTo>
                  <a:lnTo>
                    <a:pt x="266729" y="319202"/>
                  </a:lnTo>
                  <a:lnTo>
                    <a:pt x="408337" y="329594"/>
                  </a:lnTo>
                  <a:lnTo>
                    <a:pt x="465401" y="333404"/>
                  </a:lnTo>
                  <a:lnTo>
                    <a:pt x="514379" y="336899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198" name="TextBox 197">
              <a:extLst>
                <a:ext uri="{FF2B5EF4-FFF2-40B4-BE49-F238E27FC236}">
                  <a16:creationId xmlns:a16="http://schemas.microsoft.com/office/drawing/2014/main" id="{B5E2B34E-FF5A-8A57-314A-77A1786BB13A}"/>
                </a:ext>
              </a:extLst>
            </p:cNvPr>
            <p:cNvSpPr txBox="1"/>
            <p:nvPr/>
          </p:nvSpPr>
          <p:spPr>
            <a:xfrm>
              <a:off x="4426709" y="917530"/>
              <a:ext cx="658129" cy="3009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40" b="1">
                  <a:latin typeface="AvenirNext LT Pro Medium" panose="020B0504020202020204"/>
                </a:rPr>
                <a:t>HTTPS</a:t>
              </a:r>
            </a:p>
          </p:txBody>
        </p:sp>
      </p:grp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B2032475-C6C7-C7AE-EDDC-7C4DF6D2779A}"/>
              </a:ext>
            </a:extLst>
          </p:cNvPr>
          <p:cNvGrpSpPr/>
          <p:nvPr/>
        </p:nvGrpSpPr>
        <p:grpSpPr>
          <a:xfrm>
            <a:off x="6340983" y="2837615"/>
            <a:ext cx="508003" cy="559292"/>
            <a:chOff x="4426709" y="508000"/>
            <a:chExt cx="658129" cy="759659"/>
          </a:xfrm>
        </p:grpSpPr>
        <p:sp>
          <p:nvSpPr>
            <p:cNvPr id="209" name="Rectangle 208">
              <a:extLst>
                <a:ext uri="{FF2B5EF4-FFF2-40B4-BE49-F238E27FC236}">
                  <a16:creationId xmlns:a16="http://schemas.microsoft.com/office/drawing/2014/main" id="{710578E7-6AD2-AAE5-F30D-7FF2FCF549A7}"/>
                </a:ext>
              </a:extLst>
            </p:cNvPr>
            <p:cNvSpPr/>
            <p:nvPr/>
          </p:nvSpPr>
          <p:spPr>
            <a:xfrm>
              <a:off x="4497820" y="508000"/>
              <a:ext cx="491768" cy="759659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8340F89-8B66-E9CB-EE46-2EB5AC6A7714}"/>
                </a:ext>
              </a:extLst>
            </p:cNvPr>
            <p:cNvSpPr/>
            <p:nvPr/>
          </p:nvSpPr>
          <p:spPr>
            <a:xfrm>
              <a:off x="4477004" y="567401"/>
              <a:ext cx="533400" cy="700258"/>
            </a:xfrm>
            <a:custGeom>
              <a:avLst/>
              <a:gdLst>
                <a:gd name="connsiteX0" fmla="*/ 466992 w 533400"/>
                <a:gd name="connsiteY0" fmla="*/ 314420 h 700258"/>
                <a:gd name="connsiteX1" fmla="*/ 466992 w 533400"/>
                <a:gd name="connsiteY1" fmla="*/ 200273 h 700258"/>
                <a:gd name="connsiteX2" fmla="*/ 266719 w 533400"/>
                <a:gd name="connsiteY2" fmla="*/ 0 h 700258"/>
                <a:gd name="connsiteX3" fmla="*/ 66446 w 533400"/>
                <a:gd name="connsiteY3" fmla="*/ 200273 h 700258"/>
                <a:gd name="connsiteX4" fmla="*/ 66446 w 533400"/>
                <a:gd name="connsiteY4" fmla="*/ 314411 h 700258"/>
                <a:gd name="connsiteX5" fmla="*/ 0 w 533400"/>
                <a:gd name="connsiteY5" fmla="*/ 319173 h 700258"/>
                <a:gd name="connsiteX6" fmla="*/ 0 w 533400"/>
                <a:gd name="connsiteY6" fmla="*/ 681209 h 700258"/>
                <a:gd name="connsiteX7" fmla="*/ 266700 w 533400"/>
                <a:gd name="connsiteY7" fmla="*/ 700259 h 700258"/>
                <a:gd name="connsiteX8" fmla="*/ 533400 w 533400"/>
                <a:gd name="connsiteY8" fmla="*/ 681209 h 700258"/>
                <a:gd name="connsiteX9" fmla="*/ 533400 w 533400"/>
                <a:gd name="connsiteY9" fmla="*/ 319154 h 700258"/>
                <a:gd name="connsiteX10" fmla="*/ 85496 w 533400"/>
                <a:gd name="connsiteY10" fmla="*/ 200273 h 700258"/>
                <a:gd name="connsiteX11" fmla="*/ 266719 w 533400"/>
                <a:gd name="connsiteY11" fmla="*/ 19050 h 700258"/>
                <a:gd name="connsiteX12" fmla="*/ 447942 w 533400"/>
                <a:gd name="connsiteY12" fmla="*/ 200273 h 700258"/>
                <a:gd name="connsiteX13" fmla="*/ 447942 w 533400"/>
                <a:gd name="connsiteY13" fmla="*/ 313144 h 700258"/>
                <a:gd name="connsiteX14" fmla="*/ 419129 w 533400"/>
                <a:gd name="connsiteY14" fmla="*/ 311220 h 700258"/>
                <a:gd name="connsiteX15" fmla="*/ 419129 w 533400"/>
                <a:gd name="connsiteY15" fmla="*/ 200035 h 700258"/>
                <a:gd name="connsiteX16" fmla="*/ 266729 w 533400"/>
                <a:gd name="connsiteY16" fmla="*/ 47635 h 700258"/>
                <a:gd name="connsiteX17" fmla="*/ 114329 w 533400"/>
                <a:gd name="connsiteY17" fmla="*/ 200035 h 700258"/>
                <a:gd name="connsiteX18" fmla="*/ 114329 w 533400"/>
                <a:gd name="connsiteY18" fmla="*/ 311220 h 700258"/>
                <a:gd name="connsiteX19" fmla="*/ 85515 w 533400"/>
                <a:gd name="connsiteY19" fmla="*/ 313125 h 700258"/>
                <a:gd name="connsiteX20" fmla="*/ 400079 w 533400"/>
                <a:gd name="connsiteY20" fmla="*/ 309886 h 700258"/>
                <a:gd name="connsiteX21" fmla="*/ 266729 w 533400"/>
                <a:gd name="connsiteY21" fmla="*/ 300104 h 700258"/>
                <a:gd name="connsiteX22" fmla="*/ 133379 w 533400"/>
                <a:gd name="connsiteY22" fmla="*/ 309886 h 700258"/>
                <a:gd name="connsiteX23" fmla="*/ 133379 w 533400"/>
                <a:gd name="connsiteY23" fmla="*/ 200035 h 700258"/>
                <a:gd name="connsiteX24" fmla="*/ 266729 w 533400"/>
                <a:gd name="connsiteY24" fmla="*/ 66685 h 700258"/>
                <a:gd name="connsiteX25" fmla="*/ 400079 w 533400"/>
                <a:gd name="connsiteY25" fmla="*/ 200035 h 700258"/>
                <a:gd name="connsiteX26" fmla="*/ 514379 w 533400"/>
                <a:gd name="connsiteY26" fmla="*/ 663473 h 700258"/>
                <a:gd name="connsiteX27" fmla="*/ 266729 w 533400"/>
                <a:gd name="connsiteY27" fmla="*/ 681171 h 700258"/>
                <a:gd name="connsiteX28" fmla="*/ 19079 w 533400"/>
                <a:gd name="connsiteY28" fmla="*/ 663473 h 700258"/>
                <a:gd name="connsiteX29" fmla="*/ 19079 w 533400"/>
                <a:gd name="connsiteY29" fmla="*/ 336899 h 700258"/>
                <a:gd name="connsiteX30" fmla="*/ 67980 w 533400"/>
                <a:gd name="connsiteY30" fmla="*/ 333404 h 700258"/>
                <a:gd name="connsiteX31" fmla="*/ 125254 w 533400"/>
                <a:gd name="connsiteY31" fmla="*/ 329594 h 700258"/>
                <a:gd name="connsiteX32" fmla="*/ 266729 w 533400"/>
                <a:gd name="connsiteY32" fmla="*/ 319202 h 700258"/>
                <a:gd name="connsiteX33" fmla="*/ 408337 w 533400"/>
                <a:gd name="connsiteY33" fmla="*/ 329594 h 700258"/>
                <a:gd name="connsiteX34" fmla="*/ 465401 w 533400"/>
                <a:gd name="connsiteY34" fmla="*/ 333404 h 700258"/>
                <a:gd name="connsiteX35" fmla="*/ 514379 w 533400"/>
                <a:gd name="connsiteY35" fmla="*/ 336899 h 700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533400" h="700258">
                  <a:moveTo>
                    <a:pt x="466992" y="314420"/>
                  </a:moveTo>
                  <a:lnTo>
                    <a:pt x="466992" y="200273"/>
                  </a:lnTo>
                  <a:cubicBezTo>
                    <a:pt x="466992" y="89665"/>
                    <a:pt x="377326" y="0"/>
                    <a:pt x="266719" y="0"/>
                  </a:cubicBezTo>
                  <a:cubicBezTo>
                    <a:pt x="156112" y="0"/>
                    <a:pt x="66446" y="89665"/>
                    <a:pt x="66446" y="200273"/>
                  </a:cubicBezTo>
                  <a:lnTo>
                    <a:pt x="66446" y="314411"/>
                  </a:lnTo>
                  <a:lnTo>
                    <a:pt x="0" y="319173"/>
                  </a:lnTo>
                  <a:lnTo>
                    <a:pt x="0" y="681209"/>
                  </a:lnTo>
                  <a:lnTo>
                    <a:pt x="266700" y="700259"/>
                  </a:lnTo>
                  <a:lnTo>
                    <a:pt x="533400" y="681209"/>
                  </a:lnTo>
                  <a:lnTo>
                    <a:pt x="533400" y="319154"/>
                  </a:lnTo>
                  <a:close/>
                  <a:moveTo>
                    <a:pt x="85496" y="200273"/>
                  </a:moveTo>
                  <a:cubicBezTo>
                    <a:pt x="85496" y="100186"/>
                    <a:pt x="166632" y="19050"/>
                    <a:pt x="266719" y="19050"/>
                  </a:cubicBezTo>
                  <a:cubicBezTo>
                    <a:pt x="366806" y="19050"/>
                    <a:pt x="447942" y="100186"/>
                    <a:pt x="447942" y="200273"/>
                  </a:cubicBezTo>
                  <a:lnTo>
                    <a:pt x="447942" y="313144"/>
                  </a:lnTo>
                  <a:lnTo>
                    <a:pt x="419129" y="311220"/>
                  </a:lnTo>
                  <a:lnTo>
                    <a:pt x="419129" y="200035"/>
                  </a:lnTo>
                  <a:cubicBezTo>
                    <a:pt x="419129" y="115866"/>
                    <a:pt x="350897" y="47635"/>
                    <a:pt x="266729" y="47635"/>
                  </a:cubicBezTo>
                  <a:cubicBezTo>
                    <a:pt x="182560" y="47635"/>
                    <a:pt x="114329" y="115866"/>
                    <a:pt x="114329" y="200035"/>
                  </a:cubicBezTo>
                  <a:lnTo>
                    <a:pt x="114329" y="311220"/>
                  </a:lnTo>
                  <a:lnTo>
                    <a:pt x="85515" y="313125"/>
                  </a:lnTo>
                  <a:close/>
                  <a:moveTo>
                    <a:pt x="400079" y="309886"/>
                  </a:moveTo>
                  <a:lnTo>
                    <a:pt x="266729" y="300104"/>
                  </a:lnTo>
                  <a:lnTo>
                    <a:pt x="133379" y="309886"/>
                  </a:lnTo>
                  <a:lnTo>
                    <a:pt x="133379" y="200035"/>
                  </a:lnTo>
                  <a:cubicBezTo>
                    <a:pt x="133379" y="126387"/>
                    <a:pt x="193081" y="66685"/>
                    <a:pt x="266729" y="66685"/>
                  </a:cubicBezTo>
                  <a:cubicBezTo>
                    <a:pt x="340376" y="66685"/>
                    <a:pt x="400079" y="126387"/>
                    <a:pt x="400079" y="200035"/>
                  </a:cubicBezTo>
                  <a:close/>
                  <a:moveTo>
                    <a:pt x="514379" y="663473"/>
                  </a:moveTo>
                  <a:lnTo>
                    <a:pt x="266729" y="681171"/>
                  </a:lnTo>
                  <a:lnTo>
                    <a:pt x="19079" y="663473"/>
                  </a:lnTo>
                  <a:lnTo>
                    <a:pt x="19079" y="336899"/>
                  </a:lnTo>
                  <a:lnTo>
                    <a:pt x="67980" y="333404"/>
                  </a:lnTo>
                  <a:lnTo>
                    <a:pt x="125254" y="329594"/>
                  </a:lnTo>
                  <a:lnTo>
                    <a:pt x="266729" y="319202"/>
                  </a:lnTo>
                  <a:lnTo>
                    <a:pt x="408337" y="329594"/>
                  </a:lnTo>
                  <a:lnTo>
                    <a:pt x="465401" y="333404"/>
                  </a:lnTo>
                  <a:lnTo>
                    <a:pt x="514379" y="336899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228" name="TextBox 227">
              <a:extLst>
                <a:ext uri="{FF2B5EF4-FFF2-40B4-BE49-F238E27FC236}">
                  <a16:creationId xmlns:a16="http://schemas.microsoft.com/office/drawing/2014/main" id="{6E74B40A-141E-02EA-2F69-F881EF87B33C}"/>
                </a:ext>
              </a:extLst>
            </p:cNvPr>
            <p:cNvSpPr txBox="1"/>
            <p:nvPr/>
          </p:nvSpPr>
          <p:spPr>
            <a:xfrm>
              <a:off x="4426709" y="917530"/>
              <a:ext cx="658129" cy="3009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40" b="1">
                  <a:latin typeface="AvenirNext LT Pro Medium" panose="020B0504020202020204"/>
                </a:rPr>
                <a:t>HTTPS</a:t>
              </a: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4E5256D0-AFD8-1117-5DA8-90285D396171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/>
          <a:stretch/>
        </p:blipFill>
        <p:spPr>
          <a:xfrm>
            <a:off x="752698" y="4291938"/>
            <a:ext cx="366107" cy="4937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1C789D-C860-54EB-2310-11FD3345A916}"/>
              </a:ext>
            </a:extLst>
          </p:cNvPr>
          <p:cNvSpPr txBox="1"/>
          <p:nvPr/>
        </p:nvSpPr>
        <p:spPr>
          <a:xfrm>
            <a:off x="8550316" y="4026651"/>
            <a:ext cx="5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SMS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BC1B59-D472-1B68-0A7B-BC9663094539}"/>
              </a:ext>
            </a:extLst>
          </p:cNvPr>
          <p:cNvSpPr txBox="1"/>
          <p:nvPr/>
        </p:nvSpPr>
        <p:spPr>
          <a:xfrm>
            <a:off x="9034832" y="4010119"/>
            <a:ext cx="5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Voice</a:t>
            </a:r>
          </a:p>
        </p:txBody>
      </p:sp>
      <p:pic>
        <p:nvPicPr>
          <p:cNvPr id="10" name="Graphic 9" descr="Phone Vibration with solid fill">
            <a:extLst>
              <a:ext uri="{FF2B5EF4-FFF2-40B4-BE49-F238E27FC236}">
                <a16:creationId xmlns:a16="http://schemas.microsoft.com/office/drawing/2014/main" id="{3B6EB226-3B7C-3D32-BEBC-B1F329B761A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9097008" y="3586386"/>
            <a:ext cx="426300" cy="426300"/>
          </a:xfrm>
          <a:prstGeom prst="rect">
            <a:avLst/>
          </a:prstGeom>
        </p:spPr>
      </p:pic>
      <p:pic>
        <p:nvPicPr>
          <p:cNvPr id="12" name="Graphic 11" descr="Chat bubble with solid fill">
            <a:extLst>
              <a:ext uri="{FF2B5EF4-FFF2-40B4-BE49-F238E27FC236}">
                <a16:creationId xmlns:a16="http://schemas.microsoft.com/office/drawing/2014/main" id="{BAE32D56-7E7F-BCA1-E968-501B9C1F6F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8575232" y="3627423"/>
            <a:ext cx="448163" cy="44816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3E40B25-1639-0DA5-4990-9B2CD8DCAE51}"/>
              </a:ext>
            </a:extLst>
          </p:cNvPr>
          <p:cNvSpPr txBox="1"/>
          <p:nvPr/>
        </p:nvSpPr>
        <p:spPr>
          <a:xfrm>
            <a:off x="7474670" y="5396334"/>
            <a:ext cx="878415" cy="46166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>
                <a:solidFill>
                  <a:srgbClr val="C00000"/>
                </a:solidFill>
              </a:rPr>
              <a:t>Ellab Connect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4E6036C-FC7E-1794-35BA-C899B99F5027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9370802" y="5344696"/>
            <a:ext cx="1359338" cy="57362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3CFE23E3-69BD-3F3F-2234-4B8541A29A87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370802" y="5996065"/>
            <a:ext cx="1359340" cy="44836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3D5942EC-6E59-533A-77F9-36682448E6CB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6544789" y="6040076"/>
            <a:ext cx="822635" cy="636031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A0839B23-702D-7D53-8930-10A13CC3ABB3}"/>
              </a:ext>
            </a:extLst>
          </p:cNvPr>
          <p:cNvCxnSpPr>
            <a:cxnSpLocks/>
          </p:cNvCxnSpPr>
          <p:nvPr/>
        </p:nvCxnSpPr>
        <p:spPr>
          <a:xfrm flipH="1">
            <a:off x="6960882" y="3275686"/>
            <a:ext cx="398940" cy="593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A0F15BAB-75C0-CD32-22F9-816A9EB31DAC}"/>
              </a:ext>
            </a:extLst>
          </p:cNvPr>
          <p:cNvSpPr/>
          <p:nvPr/>
        </p:nvSpPr>
        <p:spPr>
          <a:xfrm rot="16200000">
            <a:off x="1234468" y="4473292"/>
            <a:ext cx="83814" cy="83135"/>
          </a:xfrm>
          <a:prstGeom prst="triangl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43FD0AFC-949D-3838-DBF0-57ED636B7031}"/>
              </a:ext>
            </a:extLst>
          </p:cNvPr>
          <p:cNvSpPr/>
          <p:nvPr/>
        </p:nvSpPr>
        <p:spPr>
          <a:xfrm rot="16200000">
            <a:off x="3454035" y="2170706"/>
            <a:ext cx="83814" cy="83135"/>
          </a:xfrm>
          <a:prstGeom prst="triangl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5429AA24-B551-6A51-65C5-0DB6388A71C6}"/>
              </a:ext>
            </a:extLst>
          </p:cNvPr>
          <p:cNvSpPr/>
          <p:nvPr/>
        </p:nvSpPr>
        <p:spPr>
          <a:xfrm rot="5400000">
            <a:off x="4439789" y="3320807"/>
            <a:ext cx="83814" cy="83135"/>
          </a:xfrm>
          <a:prstGeom prst="triangl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AB771A35-E2FC-65E4-4862-D45B9EEF52FE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7362226" y="3853103"/>
            <a:ext cx="938713" cy="307088"/>
          </a:xfrm>
          <a:prstGeom prst="rect">
            <a:avLst/>
          </a:prstGeom>
        </p:spPr>
      </p:pic>
      <p:sp>
        <p:nvSpPr>
          <p:cNvPr id="37" name="Right Brace 36">
            <a:extLst>
              <a:ext uri="{FF2B5EF4-FFF2-40B4-BE49-F238E27FC236}">
                <a16:creationId xmlns:a16="http://schemas.microsoft.com/office/drawing/2014/main" id="{4B163358-A434-52FA-4480-7560BE6BC9D5}"/>
              </a:ext>
            </a:extLst>
          </p:cNvPr>
          <p:cNvSpPr/>
          <p:nvPr/>
        </p:nvSpPr>
        <p:spPr>
          <a:xfrm>
            <a:off x="8376886" y="3739841"/>
            <a:ext cx="148922" cy="448164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ight Brace 41">
            <a:extLst>
              <a:ext uri="{FF2B5EF4-FFF2-40B4-BE49-F238E27FC236}">
                <a16:creationId xmlns:a16="http://schemas.microsoft.com/office/drawing/2014/main" id="{A46916E1-96AC-F998-0E4D-6B7A98EA5356}"/>
              </a:ext>
            </a:extLst>
          </p:cNvPr>
          <p:cNvSpPr/>
          <p:nvPr/>
        </p:nvSpPr>
        <p:spPr>
          <a:xfrm>
            <a:off x="8496175" y="3068757"/>
            <a:ext cx="148922" cy="448164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24E86F38-6544-FE79-75D4-70B8ACBE3CC1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7359822" y="3107177"/>
            <a:ext cx="1146438" cy="337018"/>
          </a:xfrm>
          <a:prstGeom prst="rect">
            <a:avLst/>
          </a:prstGeom>
        </p:spPr>
      </p:pic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8C1DAE17-3C28-9378-B520-0C542309504E}"/>
              </a:ext>
            </a:extLst>
          </p:cNvPr>
          <p:cNvCxnSpPr>
            <a:cxnSpLocks/>
          </p:cNvCxnSpPr>
          <p:nvPr/>
        </p:nvCxnSpPr>
        <p:spPr>
          <a:xfrm flipV="1">
            <a:off x="3804210" y="1992308"/>
            <a:ext cx="5936" cy="1089205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5" name="Isosceles Triangle 64">
            <a:extLst>
              <a:ext uri="{FF2B5EF4-FFF2-40B4-BE49-F238E27FC236}">
                <a16:creationId xmlns:a16="http://schemas.microsoft.com/office/drawing/2014/main" id="{AD5CB4F1-DE14-2BF7-7C92-171F4B294BC7}"/>
              </a:ext>
            </a:extLst>
          </p:cNvPr>
          <p:cNvSpPr/>
          <p:nvPr/>
        </p:nvSpPr>
        <p:spPr>
          <a:xfrm rot="16200000">
            <a:off x="3446574" y="1948076"/>
            <a:ext cx="83814" cy="83135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Isosceles Triangle 65">
            <a:extLst>
              <a:ext uri="{FF2B5EF4-FFF2-40B4-BE49-F238E27FC236}">
                <a16:creationId xmlns:a16="http://schemas.microsoft.com/office/drawing/2014/main" id="{938417DF-6291-BC8A-9AB7-623F76D55F87}"/>
              </a:ext>
            </a:extLst>
          </p:cNvPr>
          <p:cNvSpPr/>
          <p:nvPr/>
        </p:nvSpPr>
        <p:spPr>
          <a:xfrm rot="5400000">
            <a:off x="4443304" y="3039946"/>
            <a:ext cx="83814" cy="83135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9EA8DB01-FEDD-7496-87A9-1BBC612ABE10}"/>
              </a:ext>
            </a:extLst>
          </p:cNvPr>
          <p:cNvSpPr txBox="1"/>
          <p:nvPr/>
        </p:nvSpPr>
        <p:spPr>
          <a:xfrm>
            <a:off x="3765901" y="1682470"/>
            <a:ext cx="610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PoE or Ethernet</a:t>
            </a: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7AF4E95-F09F-8810-AF54-EB8B9B65AC8B}"/>
              </a:ext>
            </a:extLst>
          </p:cNvPr>
          <p:cNvCxnSpPr>
            <a:cxnSpLocks/>
          </p:cNvCxnSpPr>
          <p:nvPr/>
        </p:nvCxnSpPr>
        <p:spPr>
          <a:xfrm flipH="1">
            <a:off x="3537510" y="1991865"/>
            <a:ext cx="272490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617FBC9A-3571-4ECB-C06D-AF448CD3A08B}"/>
              </a:ext>
            </a:extLst>
          </p:cNvPr>
          <p:cNvCxnSpPr>
            <a:cxnSpLocks/>
          </p:cNvCxnSpPr>
          <p:nvPr/>
        </p:nvCxnSpPr>
        <p:spPr>
          <a:xfrm flipH="1">
            <a:off x="6956107" y="4775525"/>
            <a:ext cx="417829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Isosceles Triangle 99">
            <a:extLst>
              <a:ext uri="{FF2B5EF4-FFF2-40B4-BE49-F238E27FC236}">
                <a16:creationId xmlns:a16="http://schemas.microsoft.com/office/drawing/2014/main" id="{8FD58779-8D9C-1BE5-F284-AF7DEF0A85DC}"/>
              </a:ext>
            </a:extLst>
          </p:cNvPr>
          <p:cNvSpPr/>
          <p:nvPr/>
        </p:nvSpPr>
        <p:spPr>
          <a:xfrm rot="5400000">
            <a:off x="4443271" y="3190864"/>
            <a:ext cx="83814" cy="83135"/>
          </a:xfrm>
          <a:prstGeom prst="triangl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id="{6432DF47-DE49-2A2B-AEF6-EF3E23F7FA57}"/>
              </a:ext>
            </a:extLst>
          </p:cNvPr>
          <p:cNvCxnSpPr>
            <a:cxnSpLocks/>
          </p:cNvCxnSpPr>
          <p:nvPr/>
        </p:nvCxnSpPr>
        <p:spPr>
          <a:xfrm flipH="1">
            <a:off x="6968207" y="5627167"/>
            <a:ext cx="417829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5B3E5EB1-2423-66D0-76A2-7CD3569BBCF3}"/>
              </a:ext>
            </a:extLst>
          </p:cNvPr>
          <p:cNvCxnSpPr>
            <a:cxnSpLocks/>
            <a:stCxn id="14" idx="1"/>
          </p:cNvCxnSpPr>
          <p:nvPr/>
        </p:nvCxnSpPr>
        <p:spPr>
          <a:xfrm flipH="1" flipV="1">
            <a:off x="8361721" y="5630773"/>
            <a:ext cx="1009081" cy="734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Freeform: Shape 107">
            <a:extLst>
              <a:ext uri="{FF2B5EF4-FFF2-40B4-BE49-F238E27FC236}">
                <a16:creationId xmlns:a16="http://schemas.microsoft.com/office/drawing/2014/main" id="{595D0BAD-1A0C-79B8-3977-665FE6ADF139}"/>
              </a:ext>
            </a:extLst>
          </p:cNvPr>
          <p:cNvSpPr/>
          <p:nvPr/>
        </p:nvSpPr>
        <p:spPr>
          <a:xfrm flipH="1">
            <a:off x="8837826" y="5631037"/>
            <a:ext cx="0" cy="574560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5 h 2340815"/>
              <a:gd name="connsiteX1" fmla="*/ 0 w 0"/>
              <a:gd name="connsiteY1" fmla="*/ 1 h 23408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5">
                <a:moveTo>
                  <a:pt x="0" y="2340815"/>
                </a:moveTo>
                <a:lnTo>
                  <a:pt x="0" y="1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60"/>
          </a:p>
        </p:txBody>
      </p:sp>
      <p:cxnSp>
        <p:nvCxnSpPr>
          <p:cNvPr id="111" name="Straight Connector 110">
            <a:extLst>
              <a:ext uri="{FF2B5EF4-FFF2-40B4-BE49-F238E27FC236}">
                <a16:creationId xmlns:a16="http://schemas.microsoft.com/office/drawing/2014/main" id="{9B1AC82C-57CB-4A61-B466-EA24CF9C1738}"/>
              </a:ext>
            </a:extLst>
          </p:cNvPr>
          <p:cNvCxnSpPr>
            <a:cxnSpLocks/>
          </p:cNvCxnSpPr>
          <p:nvPr/>
        </p:nvCxnSpPr>
        <p:spPr>
          <a:xfrm flipH="1">
            <a:off x="8835286" y="6198667"/>
            <a:ext cx="417829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Rectangle 124">
            <a:extLst>
              <a:ext uri="{FF2B5EF4-FFF2-40B4-BE49-F238E27FC236}">
                <a16:creationId xmlns:a16="http://schemas.microsoft.com/office/drawing/2014/main" id="{5AF6832C-6496-4E85-525C-FB07EBD0F468}"/>
              </a:ext>
            </a:extLst>
          </p:cNvPr>
          <p:cNvSpPr/>
          <p:nvPr/>
        </p:nvSpPr>
        <p:spPr>
          <a:xfrm>
            <a:off x="10985167" y="1192277"/>
            <a:ext cx="356212" cy="3966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BF484642-AAAB-9E79-9750-14964AD94DD0}"/>
              </a:ext>
            </a:extLst>
          </p:cNvPr>
          <p:cNvSpPr txBox="1"/>
          <p:nvPr/>
        </p:nvSpPr>
        <p:spPr>
          <a:xfrm>
            <a:off x="10873740" y="1214172"/>
            <a:ext cx="48594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">
                <a:latin typeface="AvenirNext LT Pro Medium" panose="020B0504020202020204"/>
                <a:ea typeface="Calibri" panose="020F0502020204030204" pitchFamily="34" charset="0"/>
                <a:cs typeface="Calibri" panose="020F0502020204030204" pitchFamily="34" charset="0"/>
              </a:rPr>
              <a:t>Aerial</a:t>
            </a:r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B912FAB8-4FAB-55F5-6BE2-CB0299DDEF76}"/>
              </a:ext>
            </a:extLst>
          </p:cNvPr>
          <p:cNvSpPr txBox="1"/>
          <p:nvPr/>
        </p:nvSpPr>
        <p:spPr>
          <a:xfrm>
            <a:off x="10873740" y="1399592"/>
            <a:ext cx="48594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">
                <a:latin typeface="AvenirNext LT Pro Medium" panose="020B0504020202020204"/>
                <a:ea typeface="Calibri" panose="020F0502020204030204" pitchFamily="34" charset="0"/>
                <a:cs typeface="Calibri" panose="020F0502020204030204" pitchFamily="34" charset="0"/>
              </a:rPr>
              <a:t>Aerial</a:t>
            </a:r>
          </a:p>
        </p:txBody>
      </p: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C56220A0-5B47-DB54-8483-1AF0010BF103}"/>
              </a:ext>
            </a:extLst>
          </p:cNvPr>
          <p:cNvCxnSpPr>
            <a:cxnSpLocks/>
          </p:cNvCxnSpPr>
          <p:nvPr/>
        </p:nvCxnSpPr>
        <p:spPr>
          <a:xfrm flipV="1">
            <a:off x="1236410" y="3799536"/>
            <a:ext cx="1230095" cy="339225"/>
          </a:xfrm>
          <a:prstGeom prst="straightConnector1">
            <a:avLst/>
          </a:prstGeom>
          <a:ln w="12700">
            <a:solidFill>
              <a:schemeClr val="bg2">
                <a:lumMod val="1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0ADEC254-1FD9-62DB-D87F-5B83A8C30E64}"/>
              </a:ext>
            </a:extLst>
          </p:cNvPr>
          <p:cNvSpPr txBox="1"/>
          <p:nvPr/>
        </p:nvSpPr>
        <p:spPr>
          <a:xfrm>
            <a:off x="1021460" y="3473385"/>
            <a:ext cx="610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Via D</a:t>
            </a:r>
            <a:r>
              <a:rPr lang="en-DK" sz="900" err="1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igital</a:t>
            </a:r>
            <a:r>
              <a:rPr lang="en-DK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 </a:t>
            </a:r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</a:t>
            </a:r>
            <a:r>
              <a:rPr lang="en-DK" sz="900" err="1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utput</a:t>
            </a:r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 Sensor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395B525-178A-E147-BEB9-4A2768E48CCB}"/>
              </a:ext>
            </a:extLst>
          </p:cNvPr>
          <p:cNvCxnSpPr>
            <a:cxnSpLocks/>
          </p:cNvCxnSpPr>
          <p:nvPr/>
        </p:nvCxnSpPr>
        <p:spPr>
          <a:xfrm>
            <a:off x="1284078" y="2399273"/>
            <a:ext cx="1249331" cy="540492"/>
          </a:xfrm>
          <a:prstGeom prst="straightConnector1">
            <a:avLst/>
          </a:prstGeom>
          <a:ln w="12700">
            <a:solidFill>
              <a:schemeClr val="bg2">
                <a:lumMod val="1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965033DF-1EC6-8DFA-8862-35A8FB74C623}"/>
              </a:ext>
            </a:extLst>
          </p:cNvPr>
          <p:cNvSpPr txBox="1"/>
          <p:nvPr/>
        </p:nvSpPr>
        <p:spPr>
          <a:xfrm>
            <a:off x="1551042" y="2672256"/>
            <a:ext cx="610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Via D</a:t>
            </a:r>
            <a:r>
              <a:rPr lang="en-DK" sz="900" err="1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igital</a:t>
            </a:r>
            <a:r>
              <a:rPr lang="en-DK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 </a:t>
            </a:r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</a:t>
            </a:r>
            <a:r>
              <a:rPr lang="en-DK" sz="900" err="1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utput</a:t>
            </a:r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 Sensor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F505326-F255-92EC-4B9D-5E48A4539C5E}"/>
              </a:ext>
            </a:extLst>
          </p:cNvPr>
          <p:cNvSpPr txBox="1"/>
          <p:nvPr/>
        </p:nvSpPr>
        <p:spPr>
          <a:xfrm>
            <a:off x="2849212" y="2471436"/>
            <a:ext cx="610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Via </a:t>
            </a:r>
          </a:p>
          <a:p>
            <a:pPr algn="ctr"/>
            <a:r>
              <a:rPr lang="en-GB" sz="9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Soft PLC</a:t>
            </a:r>
          </a:p>
        </p:txBody>
      </p:sp>
    </p:spTree>
    <p:extLst>
      <p:ext uri="{BB962C8B-B14F-4D97-AF65-F5344CB8AC3E}">
        <p14:creationId xmlns:p14="http://schemas.microsoft.com/office/powerpoint/2010/main" val="10212112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6340705-007F-9797-0FE0-460986A47D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4142" y="4851700"/>
            <a:ext cx="4521818" cy="1770170"/>
          </a:xfrm>
          <a:prstGeom prst="rect">
            <a:avLst/>
          </a:prstGeom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B6113034-59E5-C204-00F2-718BEF5EC8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2175" y="420624"/>
            <a:ext cx="3340576" cy="2296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B7822A-FD7D-12B5-BADE-5576CFA837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4838" y="461505"/>
            <a:ext cx="3930343" cy="493776"/>
          </a:xfrm>
        </p:spPr>
        <p:txBody>
          <a:bodyPr/>
          <a:lstStyle/>
          <a:p>
            <a:pPr lvl="0"/>
            <a:r>
              <a:rPr lang="en-US"/>
              <a:t>Full system overview</a:t>
            </a:r>
            <a:endParaRPr lang="en-DK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41FDFA4-D4FF-45CF-3BBD-42A1325F0E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249" y="-223441"/>
            <a:ext cx="9497941" cy="7676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E186EC-2BC7-0CB1-1B36-9601ED5EB8CF}"/>
              </a:ext>
            </a:extLst>
          </p:cNvPr>
          <p:cNvSpPr txBox="1"/>
          <p:nvPr/>
        </p:nvSpPr>
        <p:spPr>
          <a:xfrm>
            <a:off x="650919" y="1427712"/>
            <a:ext cx="35034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B0F0"/>
                </a:solidFill>
              </a:rPr>
              <a:t>Protect valuable assets and comply with industry regulations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>
            <a:extLst>
              <a:ext uri="{FF2B5EF4-FFF2-40B4-BE49-F238E27FC236}">
                <a16:creationId xmlns:a16="http://schemas.microsoft.com/office/drawing/2014/main" id="{3EEC41B6-3287-84F2-B1AA-83BA434C4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4" y="692150"/>
            <a:ext cx="11497038" cy="360000"/>
          </a:xfrm>
        </p:spPr>
        <p:txBody>
          <a:bodyPr/>
          <a:lstStyle/>
          <a:p>
            <a:r>
              <a:rPr lang="en-DK">
                <a:solidFill>
                  <a:schemeClr val="accent1"/>
                </a:solidFill>
              </a:rPr>
              <a:t>Hardware Overview </a:t>
            </a:r>
            <a:endParaRPr lang="da-DK">
              <a:solidFill>
                <a:schemeClr val="accent1"/>
              </a:solidFill>
            </a:endParaRPr>
          </a:p>
        </p:txBody>
      </p:sp>
      <p:sp>
        <p:nvSpPr>
          <p:cNvPr id="6" name="TextBox 11">
            <a:extLst>
              <a:ext uri="{FF2B5EF4-FFF2-40B4-BE49-F238E27FC236}">
                <a16:creationId xmlns:a16="http://schemas.microsoft.com/office/drawing/2014/main" id="{D6D40365-3268-8609-F23B-E89AF791737C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371475" y="1565275"/>
            <a:ext cx="12628908" cy="26161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100" b="1" i="0" u="none" strike="noStrike" kern="1200" cap="none" spc="0" baseline="0">
                <a:uFillTx/>
              </a:rPr>
              <a:t>                 Radio Frequency transmitter           Power over Ethernet  Transmitter       Radio Frequency &amp; DC Transmitter                                  Access Point </a:t>
            </a:r>
            <a:endParaRPr lang="da-DK" sz="1100" b="1" i="0" u="none" strike="noStrike" kern="1200" cap="none" spc="0" baseline="0">
              <a:uFillTx/>
            </a:endParaRPr>
          </a:p>
        </p:txBody>
      </p:sp>
      <p:pic>
        <p:nvPicPr>
          <p:cNvPr id="7" name="Picture 9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00CD09EB-50C7-3F82-5899-E6353957D1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8768" y="2353765"/>
            <a:ext cx="1750563" cy="236934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10">
            <a:extLst>
              <a:ext uri="{FF2B5EF4-FFF2-40B4-BE49-F238E27FC236}">
                <a16:creationId xmlns:a16="http://schemas.microsoft.com/office/drawing/2014/main" id="{0F1AED25-0A7D-77D1-2473-7763FB00A2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4326" y="4715503"/>
            <a:ext cx="1495089" cy="60331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3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BC090A1B-BCB6-F4D6-8357-16C3F522B8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7116" y="2325389"/>
            <a:ext cx="1750563" cy="236934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8">
            <a:extLst>
              <a:ext uri="{FF2B5EF4-FFF2-40B4-BE49-F238E27FC236}">
                <a16:creationId xmlns:a16="http://schemas.microsoft.com/office/drawing/2014/main" id="{B06D9437-4D6F-FC0D-2EFF-852DC9C5FE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9343" y="4694736"/>
            <a:ext cx="1417932" cy="56382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13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F96D7C3F-4610-8C48-80EE-4AFC7AFDDC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098" y="2338246"/>
            <a:ext cx="1750563" cy="236934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14">
            <a:extLst>
              <a:ext uri="{FF2B5EF4-FFF2-40B4-BE49-F238E27FC236}">
                <a16:creationId xmlns:a16="http://schemas.microsoft.com/office/drawing/2014/main" id="{8DCF1ADE-3121-1A94-A479-96085BA3A0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5601" y="4694736"/>
            <a:ext cx="1495089" cy="60331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0F171BE1-CD1F-43E1-5E41-749D30814743}"/>
              </a:ext>
            </a:extLst>
          </p:cNvPr>
          <p:cNvSpPr/>
          <p:nvPr/>
        </p:nvSpPr>
        <p:spPr>
          <a:xfrm>
            <a:off x="6922103" y="4867320"/>
            <a:ext cx="225287" cy="218660"/>
          </a:xfrm>
          <a:prstGeom prst="flowChartConnector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pic>
        <p:nvPicPr>
          <p:cNvPr id="14" name="Picture 4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BD13A5DD-ABFE-7A90-79D6-D75853D37C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80794" y="2198579"/>
            <a:ext cx="3195343" cy="237617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7">
            <a:extLst>
              <a:ext uri="{FF2B5EF4-FFF2-40B4-BE49-F238E27FC236}">
                <a16:creationId xmlns:a16="http://schemas.microsoft.com/office/drawing/2014/main" id="{AB297549-39F9-4E11-F4CD-DD3E2F5BFF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75674" y="4482140"/>
            <a:ext cx="2995382" cy="717968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310000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B9659F-D426-8BEB-223D-208B3B7D052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Access Point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75F4A90-9B67-921E-63E6-6FAF32C21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err="1"/>
              <a:t>TrackView</a:t>
            </a:r>
            <a:r>
              <a:rPr lang="en-DK"/>
              <a:t> Pro Hardware </a:t>
            </a:r>
            <a:endParaRPr lang="da-DK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A50A57-64B1-4591-AAE5-D1EC4A27391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55595" y="970288"/>
            <a:ext cx="4273826" cy="4951712"/>
          </a:xfrm>
        </p:spPr>
        <p:txBody>
          <a:bodyPr/>
          <a:lstStyle/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itchFamily="34"/>
            </a:pPr>
            <a:r>
              <a:rPr lang="en-US" b="1">
                <a:solidFill>
                  <a:srgbClr val="1F6898"/>
                </a:solidFill>
              </a:rPr>
              <a:t>Radio frequency </a:t>
            </a:r>
            <a:endParaRPr lang="en-DK" b="1">
              <a:solidFill>
                <a:srgbClr val="1F6898"/>
              </a:solidFill>
            </a:endParaRPr>
          </a:p>
          <a:p>
            <a:pPr lvl="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100">
                <a:solidFill>
                  <a:srgbClr val="1F6898"/>
                </a:solidFill>
              </a:rPr>
              <a:t>LoRa; Long Range</a:t>
            </a:r>
          </a:p>
          <a:p>
            <a:pPr marL="0" lvl="0" indent="0" defTabSz="685800">
              <a:lnSpc>
                <a:spcPct val="150000"/>
              </a:lnSpc>
              <a:spcBef>
                <a:spcPts val="750"/>
              </a:spcBef>
              <a:buNone/>
            </a:pPr>
            <a:r>
              <a:rPr lang="en-DK" sz="1100">
                <a:solidFill>
                  <a:srgbClr val="1F6898"/>
                </a:solidFill>
              </a:rPr>
              <a:t>- Wireless communication and low power consumption </a:t>
            </a:r>
            <a:endParaRPr lang="en-US" sz="1100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itchFamily="34"/>
            </a:pPr>
            <a:r>
              <a:rPr lang="en-US" b="1">
                <a:solidFill>
                  <a:srgbClr val="1F6898"/>
                </a:solidFill>
              </a:rPr>
              <a:t>Communicates with up to 32 RF Transmitters </a:t>
            </a:r>
            <a:endParaRPr lang="en-DK" b="1">
              <a:solidFill>
                <a:srgbClr val="1F6898"/>
              </a:solidFill>
            </a:endParaRPr>
          </a:p>
          <a:p>
            <a:pPr lvl="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100">
                <a:solidFill>
                  <a:srgbClr val="1F6898"/>
                </a:solidFill>
              </a:rPr>
              <a:t>Operates in -20˚C to +60˚C</a:t>
            </a:r>
          </a:p>
          <a:p>
            <a:pPr lvl="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100">
                <a:solidFill>
                  <a:srgbClr val="1F6898"/>
                </a:solidFill>
              </a:rPr>
              <a:t>Operates in 0 to 90% humidity </a:t>
            </a:r>
            <a:endParaRPr lang="en-US" sz="1100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itchFamily="34"/>
            </a:pPr>
            <a:r>
              <a:rPr lang="en-US" b="1">
                <a:solidFill>
                  <a:srgbClr val="1F6898"/>
                </a:solidFill>
              </a:rPr>
              <a:t>Requires: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</a:rPr>
              <a:t>Ethernet cable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</a:rPr>
              <a:t>Power source</a:t>
            </a:r>
            <a:r>
              <a:rPr lang="en-DK" sz="1100">
                <a:solidFill>
                  <a:srgbClr val="1F6898"/>
                </a:solidFill>
              </a:rPr>
              <a:t> (a part of purchase) </a:t>
            </a:r>
            <a:endParaRPr lang="en-US" sz="1100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</a:rPr>
              <a:t>USB cable (FW upgrade)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</a:rPr>
              <a:t>Back up battery  </a:t>
            </a:r>
            <a:r>
              <a:rPr lang="en-DK" sz="1100">
                <a:solidFill>
                  <a:srgbClr val="1F6898"/>
                </a:solidFill>
              </a:rPr>
              <a:t>(2-3h)  Charges during direct power sup</a:t>
            </a:r>
            <a:r>
              <a:rPr lang="da-DK" sz="1100">
                <a:solidFill>
                  <a:srgbClr val="1F6898"/>
                </a:solidFill>
              </a:rPr>
              <a:t>p</a:t>
            </a:r>
            <a:r>
              <a:rPr lang="en-DK" sz="1100" err="1">
                <a:solidFill>
                  <a:srgbClr val="1F6898"/>
                </a:solidFill>
              </a:rPr>
              <a:t>ly</a:t>
            </a:r>
            <a:endParaRPr lang="en-US" sz="1100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itchFamily="34"/>
            </a:pPr>
            <a:r>
              <a:rPr lang="en-US" b="1">
                <a:solidFill>
                  <a:srgbClr val="1F6898"/>
                </a:solidFill>
              </a:rPr>
              <a:t>Relay outputs</a:t>
            </a:r>
            <a:r>
              <a:rPr lang="en-DK" b="1">
                <a:solidFill>
                  <a:srgbClr val="1F6898"/>
                </a:solidFill>
              </a:rPr>
              <a:t>: </a:t>
            </a:r>
            <a:endParaRPr lang="en-US" b="1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</a:rPr>
              <a:t>Beacons</a:t>
            </a:r>
            <a:r>
              <a:rPr lang="en-DK" sz="1100">
                <a:solidFill>
                  <a:srgbClr val="1F6898"/>
                </a:solidFill>
              </a:rPr>
              <a:t> (sound) </a:t>
            </a:r>
            <a:endParaRPr lang="en-US" sz="1100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</a:rPr>
              <a:t>Flashing lights</a:t>
            </a:r>
            <a:endParaRPr lang="da-DK" sz="1100"/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C4D11569-4FF9-085C-1F9C-2A5F81AF85FB}"/>
              </a:ext>
            </a:extLst>
          </p:cNvPr>
          <p:cNvSpPr txBox="1"/>
          <p:nvPr/>
        </p:nvSpPr>
        <p:spPr>
          <a:xfrm>
            <a:off x="1767779" y="2637896"/>
            <a:ext cx="1288270" cy="615555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868MHz</a:t>
            </a:r>
            <a:endParaRPr lang="en-DK" sz="10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EU, UK, Switzerland &amp; United Arab Emirates</a:t>
            </a: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9" name="TextBox 22">
            <a:extLst>
              <a:ext uri="{FF2B5EF4-FFF2-40B4-BE49-F238E27FC236}">
                <a16:creationId xmlns:a16="http://schemas.microsoft.com/office/drawing/2014/main" id="{5EB4FA78-4C91-529E-0828-677ADF8844B6}"/>
              </a:ext>
            </a:extLst>
          </p:cNvPr>
          <p:cNvSpPr txBox="1"/>
          <p:nvPr/>
        </p:nvSpPr>
        <p:spPr>
          <a:xfrm>
            <a:off x="1767779" y="3425540"/>
            <a:ext cx="1288270" cy="615555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en-DK" sz="10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920 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MHz</a:t>
            </a:r>
            <a:endParaRPr lang="en-DK" sz="10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Japan, Malaysia &amp; Singapore </a:t>
            </a: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0" name="TextBox 24">
            <a:extLst>
              <a:ext uri="{FF2B5EF4-FFF2-40B4-BE49-F238E27FC236}">
                <a16:creationId xmlns:a16="http://schemas.microsoft.com/office/drawing/2014/main" id="{3CA4891E-1638-3754-A2C4-686E3584A3E1}"/>
              </a:ext>
            </a:extLst>
          </p:cNvPr>
          <p:cNvSpPr txBox="1"/>
          <p:nvPr/>
        </p:nvSpPr>
        <p:spPr>
          <a:xfrm>
            <a:off x="1767779" y="4213184"/>
            <a:ext cx="1288270" cy="369335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</a:t>
            </a: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15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MHz</a:t>
            </a:r>
            <a:endParaRPr lang="en-DK" sz="10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USA &amp; Canada </a:t>
            </a:r>
            <a:endParaRPr lang="en-GB" sz="6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1" name="TextBox 24">
            <a:extLst>
              <a:ext uri="{FF2B5EF4-FFF2-40B4-BE49-F238E27FC236}">
                <a16:creationId xmlns:a16="http://schemas.microsoft.com/office/drawing/2014/main" id="{C433E7CD-DC1E-D137-1D33-23C661B5A3D0}"/>
              </a:ext>
            </a:extLst>
          </p:cNvPr>
          <p:cNvSpPr txBox="1"/>
          <p:nvPr/>
        </p:nvSpPr>
        <p:spPr>
          <a:xfrm>
            <a:off x="1773919" y="4754608"/>
            <a:ext cx="1275990" cy="492443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</a:t>
            </a: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15-928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MHz</a:t>
            </a:r>
            <a:endParaRPr lang="en-DK" sz="10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Australia, New Zealand &amp; Brazil </a:t>
            </a:r>
            <a:endParaRPr lang="en-GB" sz="6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887C3C7-7CE7-64BC-75BA-A5B08E0C01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494" t="17874" r="20251" b="25285"/>
          <a:stretch>
            <a:fillRect/>
          </a:stretch>
        </p:blipFill>
        <p:spPr>
          <a:xfrm>
            <a:off x="3425687" y="2322849"/>
            <a:ext cx="3505200" cy="282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877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B7635EE-1E30-09A0-024C-5171B14153A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Display Information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5E6B591-FFAC-1AA6-5F1A-41B0A2AB6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Access Point </a:t>
            </a:r>
            <a:endParaRPr lang="da-DK"/>
          </a:p>
        </p:txBody>
      </p:sp>
      <p:sp>
        <p:nvSpPr>
          <p:cNvPr id="10" name="TextBox 91">
            <a:extLst>
              <a:ext uri="{FF2B5EF4-FFF2-40B4-BE49-F238E27FC236}">
                <a16:creationId xmlns:a16="http://schemas.microsoft.com/office/drawing/2014/main" id="{E7C58068-ACFA-2EE1-BF72-3EA39067D3F5}"/>
              </a:ext>
            </a:extLst>
          </p:cNvPr>
          <p:cNvSpPr txBox="1"/>
          <p:nvPr/>
        </p:nvSpPr>
        <p:spPr>
          <a:xfrm>
            <a:off x="1672344" y="3012381"/>
            <a:ext cx="1995476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Ethernet communication status</a:t>
            </a:r>
          </a:p>
        </p:txBody>
      </p:sp>
      <p:sp>
        <p:nvSpPr>
          <p:cNvPr id="12" name="TextBox 91">
            <a:extLst>
              <a:ext uri="{FF2B5EF4-FFF2-40B4-BE49-F238E27FC236}">
                <a16:creationId xmlns:a16="http://schemas.microsoft.com/office/drawing/2014/main" id="{8B8F5634-E11B-0B73-7028-76DD3DE61D5D}"/>
              </a:ext>
            </a:extLst>
          </p:cNvPr>
          <p:cNvSpPr txBox="1"/>
          <p:nvPr/>
        </p:nvSpPr>
        <p:spPr>
          <a:xfrm>
            <a:off x="5739939" y="1065169"/>
            <a:ext cx="2433703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Active transmitters</a:t>
            </a:r>
            <a:endParaRPr lang="en-GB" sz="800" b="0" i="1" u="none" strike="noStrike" kern="1200" cap="none" spc="0" baseline="0">
              <a:solidFill>
                <a:srgbClr val="C00000"/>
              </a:solidFill>
              <a:uFillTx/>
              <a:latin typeface="Tahoma" pitchFamily="34"/>
              <a:cs typeface="Arial" pitchFamily="34"/>
            </a:endParaRPr>
          </a:p>
        </p:txBody>
      </p:sp>
      <p:sp>
        <p:nvSpPr>
          <p:cNvPr id="15" name="TextBox 91">
            <a:extLst>
              <a:ext uri="{FF2B5EF4-FFF2-40B4-BE49-F238E27FC236}">
                <a16:creationId xmlns:a16="http://schemas.microsoft.com/office/drawing/2014/main" id="{3598D7EF-A25F-1308-E869-64F691B96EFF}"/>
              </a:ext>
            </a:extLst>
          </p:cNvPr>
          <p:cNvSpPr txBox="1"/>
          <p:nvPr/>
        </p:nvSpPr>
        <p:spPr>
          <a:xfrm>
            <a:off x="8866176" y="3730749"/>
            <a:ext cx="1622465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Transmitter battery level</a:t>
            </a:r>
            <a:endParaRPr lang="en-GB" sz="800" b="0" i="1" u="none" strike="noStrike" kern="1200" cap="none" spc="0" baseline="0">
              <a:solidFill>
                <a:srgbClr val="1F6898"/>
              </a:solidFill>
              <a:uFillTx/>
              <a:latin typeface="Tahoma" pitchFamily="34"/>
              <a:cs typeface="Arial" pitchFamily="34"/>
            </a:endParaRPr>
          </a:p>
        </p:txBody>
      </p:sp>
      <p:sp>
        <p:nvSpPr>
          <p:cNvPr id="18" name="TextBox 91">
            <a:extLst>
              <a:ext uri="{FF2B5EF4-FFF2-40B4-BE49-F238E27FC236}">
                <a16:creationId xmlns:a16="http://schemas.microsoft.com/office/drawing/2014/main" id="{333D3510-BF68-A43D-CD92-9271DD8CABED}"/>
              </a:ext>
            </a:extLst>
          </p:cNvPr>
          <p:cNvSpPr txBox="1"/>
          <p:nvPr/>
        </p:nvSpPr>
        <p:spPr>
          <a:xfrm>
            <a:off x="1359394" y="4795589"/>
            <a:ext cx="1711628" cy="6155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Ethernet communication status</a:t>
            </a:r>
          </a:p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(Blinking blue if no ethernet, green if connected, red in alarm) </a:t>
            </a:r>
          </a:p>
        </p:txBody>
      </p:sp>
      <p:sp>
        <p:nvSpPr>
          <p:cNvPr id="19" name="TextBox 91">
            <a:extLst>
              <a:ext uri="{FF2B5EF4-FFF2-40B4-BE49-F238E27FC236}">
                <a16:creationId xmlns:a16="http://schemas.microsoft.com/office/drawing/2014/main" id="{6C698299-2A5B-9F6D-3040-F2D75BAFB8F6}"/>
              </a:ext>
            </a:extLst>
          </p:cNvPr>
          <p:cNvSpPr txBox="1"/>
          <p:nvPr/>
        </p:nvSpPr>
        <p:spPr>
          <a:xfrm>
            <a:off x="8778363" y="4595417"/>
            <a:ext cx="2153192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Buzzer disabler/ Page scroller</a:t>
            </a:r>
          </a:p>
        </p:txBody>
      </p:sp>
      <p:sp>
        <p:nvSpPr>
          <p:cNvPr id="23" name="TextBox 91">
            <a:extLst>
              <a:ext uri="{FF2B5EF4-FFF2-40B4-BE49-F238E27FC236}">
                <a16:creationId xmlns:a16="http://schemas.microsoft.com/office/drawing/2014/main" id="{BB8A62BF-89C4-8DA6-F847-17CC039EECC0}"/>
              </a:ext>
            </a:extLst>
          </p:cNvPr>
          <p:cNvSpPr txBox="1"/>
          <p:nvPr/>
        </p:nvSpPr>
        <p:spPr>
          <a:xfrm>
            <a:off x="8638107" y="2935522"/>
            <a:ext cx="2433703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Alarm relay status</a:t>
            </a:r>
            <a:endParaRPr lang="en-GB" sz="800" b="0" i="1" u="none" strike="noStrike" kern="1200" cap="none" spc="0" baseline="0">
              <a:solidFill>
                <a:srgbClr val="C00000"/>
              </a:solidFill>
              <a:uFillTx/>
              <a:latin typeface="Tahoma" pitchFamily="34"/>
              <a:cs typeface="Arial" pitchFamily="34"/>
            </a:endParaRPr>
          </a:p>
        </p:txBody>
      </p:sp>
      <p:sp>
        <p:nvSpPr>
          <p:cNvPr id="26" name="TextBox 91">
            <a:extLst>
              <a:ext uri="{FF2B5EF4-FFF2-40B4-BE49-F238E27FC236}">
                <a16:creationId xmlns:a16="http://schemas.microsoft.com/office/drawing/2014/main" id="{654D8EC2-2546-6871-E947-D931AB39D901}"/>
              </a:ext>
            </a:extLst>
          </p:cNvPr>
          <p:cNvSpPr txBox="1"/>
          <p:nvPr/>
        </p:nvSpPr>
        <p:spPr>
          <a:xfrm>
            <a:off x="1701619" y="3644027"/>
            <a:ext cx="1995476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Transmitter signal strength</a:t>
            </a:r>
            <a:endParaRPr lang="en-GB" sz="900" b="0" i="0" u="none" strike="noStrike" kern="1200" cap="none" spc="0" baseline="0">
              <a:solidFill>
                <a:srgbClr val="1F6898"/>
              </a:solidFill>
              <a:uFillTx/>
              <a:latin typeface="Tahoma" pitchFamily="34"/>
              <a:cs typeface="Arial" pitchFamily="34"/>
            </a:endParaRPr>
          </a:p>
        </p:txBody>
      </p:sp>
      <p:pic>
        <p:nvPicPr>
          <p:cNvPr id="29" name="Picture 41">
            <a:extLst>
              <a:ext uri="{FF2B5EF4-FFF2-40B4-BE49-F238E27FC236}">
                <a16:creationId xmlns:a16="http://schemas.microsoft.com/office/drawing/2014/main" id="{8EDBB1A4-72F2-54ED-1933-0A7A097263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705" b="18705"/>
          <a:stretch>
            <a:fillRect/>
          </a:stretch>
        </p:blipFill>
        <p:spPr>
          <a:xfrm>
            <a:off x="3735189" y="5592778"/>
            <a:ext cx="4970287" cy="74358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0" name="TextBox 91">
            <a:extLst>
              <a:ext uri="{FF2B5EF4-FFF2-40B4-BE49-F238E27FC236}">
                <a16:creationId xmlns:a16="http://schemas.microsoft.com/office/drawing/2014/main" id="{636309EC-E8C2-352F-2542-D2BCC8BD3FBB}"/>
              </a:ext>
            </a:extLst>
          </p:cNvPr>
          <p:cNvSpPr txBox="1"/>
          <p:nvPr/>
        </p:nvSpPr>
        <p:spPr>
          <a:xfrm>
            <a:off x="1187888" y="5860377"/>
            <a:ext cx="2169862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Local power outlet</a:t>
            </a:r>
          </a:p>
        </p:txBody>
      </p:sp>
      <p:sp>
        <p:nvSpPr>
          <p:cNvPr id="32" name="TextBox 91">
            <a:extLst>
              <a:ext uri="{FF2B5EF4-FFF2-40B4-BE49-F238E27FC236}">
                <a16:creationId xmlns:a16="http://schemas.microsoft.com/office/drawing/2014/main" id="{DCA61082-F3F2-8373-D571-249A42FCBD63}"/>
              </a:ext>
            </a:extLst>
          </p:cNvPr>
          <p:cNvSpPr txBox="1"/>
          <p:nvPr/>
        </p:nvSpPr>
        <p:spPr>
          <a:xfrm>
            <a:off x="1436699" y="6294964"/>
            <a:ext cx="2443221" cy="6155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Ethernet port</a:t>
            </a:r>
            <a:b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</a:br>
            <a:r>
              <a:rPr lang="en-GB" sz="800" b="0" i="1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for communication with server and</a:t>
            </a:r>
            <a:br>
              <a:rPr lang="en-GB" sz="800" b="0" i="1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</a:br>
            <a:r>
              <a:rPr lang="en-GB" sz="800" b="0" i="1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Power over Ethernet transmitter(PoE)</a:t>
            </a:r>
            <a:br>
              <a:rPr lang="en-GB" sz="800" b="0" i="1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</a:br>
            <a:endParaRPr lang="en-GB" sz="900" b="0" i="1" u="none" strike="noStrike" kern="1200" cap="none" spc="0" baseline="0">
              <a:solidFill>
                <a:srgbClr val="1F6898"/>
              </a:solidFill>
              <a:uFillTx/>
              <a:latin typeface="Tahoma" pitchFamily="34"/>
              <a:cs typeface="Arial" pitchFamily="34"/>
            </a:endParaRPr>
          </a:p>
        </p:txBody>
      </p:sp>
      <p:sp>
        <p:nvSpPr>
          <p:cNvPr id="34" name="TextBox 91">
            <a:extLst>
              <a:ext uri="{FF2B5EF4-FFF2-40B4-BE49-F238E27FC236}">
                <a16:creationId xmlns:a16="http://schemas.microsoft.com/office/drawing/2014/main" id="{DF0F895E-1FD6-2EF6-EB8B-5EBC234BDFF4}"/>
              </a:ext>
            </a:extLst>
          </p:cNvPr>
          <p:cNvSpPr txBox="1"/>
          <p:nvPr/>
        </p:nvSpPr>
        <p:spPr>
          <a:xfrm>
            <a:off x="10408282" y="6335234"/>
            <a:ext cx="2443221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USB Port</a:t>
            </a:r>
          </a:p>
        </p:txBody>
      </p:sp>
      <p:sp>
        <p:nvSpPr>
          <p:cNvPr id="37" name="TextBox 91">
            <a:extLst>
              <a:ext uri="{FF2B5EF4-FFF2-40B4-BE49-F238E27FC236}">
                <a16:creationId xmlns:a16="http://schemas.microsoft.com/office/drawing/2014/main" id="{AFA0F6B6-0BB9-208C-82B9-58098D60E7AE}"/>
              </a:ext>
            </a:extLst>
          </p:cNvPr>
          <p:cNvSpPr txBox="1"/>
          <p:nvPr/>
        </p:nvSpPr>
        <p:spPr>
          <a:xfrm>
            <a:off x="8928039" y="5716518"/>
            <a:ext cx="255078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Alarm relays (x2)</a:t>
            </a:r>
            <a:br>
              <a:rPr lang="en-GB" sz="900" b="0" i="0" u="none" strike="noStrike" kern="1200" cap="none" spc="0" baseline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</a:br>
            <a:r>
              <a:rPr lang="en-GB" sz="900" b="0" i="1" u="none" strike="noStrike" kern="1200" cap="none" spc="0" baseline="0">
                <a:solidFill>
                  <a:srgbClr val="C00000"/>
                </a:solidFill>
                <a:uFillTx/>
                <a:latin typeface="Tahoma" pitchFamily="34"/>
                <a:cs typeface="Arial" pitchFamily="34"/>
              </a:rPr>
              <a:t>Max Relay Voltage &amp; Current: </a:t>
            </a:r>
            <a:r>
              <a:rPr lang="en-GB" sz="800" b="0" i="1" u="none" strike="noStrike" kern="1200" cap="none" spc="0" baseline="0">
                <a:solidFill>
                  <a:srgbClr val="C00000"/>
                </a:solidFill>
                <a:uFillTx/>
                <a:latin typeface="Tahoma" pitchFamily="34"/>
                <a:cs typeface="Arial" pitchFamily="34"/>
              </a:rPr>
              <a:t>24DC/ 1A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DF3D4C-F0B6-58D0-416D-66D14B9C3A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46" t="18897" r="21450" b="25586"/>
          <a:stretch>
            <a:fillRect/>
          </a:stretch>
        </p:blipFill>
        <p:spPr>
          <a:xfrm>
            <a:off x="3940366" y="1566000"/>
            <a:ext cx="4725248" cy="3807365"/>
          </a:xfrm>
          <a:prstGeom prst="rect">
            <a:avLst/>
          </a:prstGeom>
        </p:spPr>
      </p:pic>
      <p:cxnSp>
        <p:nvCxnSpPr>
          <p:cNvPr id="21" name="Connector: Elbow 20">
            <a:extLst>
              <a:ext uri="{FF2B5EF4-FFF2-40B4-BE49-F238E27FC236}">
                <a16:creationId xmlns:a16="http://schemas.microsoft.com/office/drawing/2014/main" id="{E50914F8-8AD7-2393-9E4A-DDFC6D4E6B53}"/>
              </a:ext>
            </a:extLst>
          </p:cNvPr>
          <p:cNvCxnSpPr/>
          <p:nvPr/>
        </p:nvCxnSpPr>
        <p:spPr>
          <a:xfrm flipV="1">
            <a:off x="3213652" y="4734537"/>
            <a:ext cx="1278835" cy="115415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594B2E6D-21D6-B10F-85FF-84A606BBAA67}"/>
              </a:ext>
            </a:extLst>
          </p:cNvPr>
          <p:cNvCxnSpPr/>
          <p:nvPr/>
        </p:nvCxnSpPr>
        <p:spPr>
          <a:xfrm flipV="1">
            <a:off x="3383379" y="3491589"/>
            <a:ext cx="2725140" cy="267853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84F6AA2D-9742-BDF5-A0C8-88963CF6C5D6}"/>
              </a:ext>
            </a:extLst>
          </p:cNvPr>
          <p:cNvCxnSpPr>
            <a:stCxn id="10" idx="3"/>
          </p:cNvCxnSpPr>
          <p:nvPr/>
        </p:nvCxnSpPr>
        <p:spPr>
          <a:xfrm flipV="1">
            <a:off x="3667820" y="3127796"/>
            <a:ext cx="1328250" cy="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1B7D85FF-095A-E3C4-E82F-2D7313A4C756}"/>
              </a:ext>
            </a:extLst>
          </p:cNvPr>
          <p:cNvCxnSpPr>
            <a:cxnSpLocks/>
          </p:cNvCxnSpPr>
          <p:nvPr/>
        </p:nvCxnSpPr>
        <p:spPr>
          <a:xfrm flipV="1">
            <a:off x="3511826" y="5964571"/>
            <a:ext cx="1027044" cy="1122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Connector: Elbow 43">
            <a:extLst>
              <a:ext uri="{FF2B5EF4-FFF2-40B4-BE49-F238E27FC236}">
                <a16:creationId xmlns:a16="http://schemas.microsoft.com/office/drawing/2014/main" id="{0401AA97-13D0-6A1D-0AF7-2F4A997F5A8B}"/>
              </a:ext>
            </a:extLst>
          </p:cNvPr>
          <p:cNvCxnSpPr/>
          <p:nvPr/>
        </p:nvCxnSpPr>
        <p:spPr>
          <a:xfrm flipV="1">
            <a:off x="4094922" y="6085853"/>
            <a:ext cx="1298713" cy="516888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7B76B000-BB8F-F7DC-A2D3-7DF6380FF997}"/>
              </a:ext>
            </a:extLst>
          </p:cNvPr>
          <p:cNvCxnSpPr>
            <a:cxnSpLocks/>
            <a:stCxn id="37" idx="1"/>
          </p:cNvCxnSpPr>
          <p:nvPr/>
        </p:nvCxnSpPr>
        <p:spPr>
          <a:xfrm flipH="1">
            <a:off x="7686261" y="5901186"/>
            <a:ext cx="1241778" cy="2081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Connector: Elbow 51">
            <a:extLst>
              <a:ext uri="{FF2B5EF4-FFF2-40B4-BE49-F238E27FC236}">
                <a16:creationId xmlns:a16="http://schemas.microsoft.com/office/drawing/2014/main" id="{5B367B28-F414-E949-E80F-85B1BB8C9A91}"/>
              </a:ext>
            </a:extLst>
          </p:cNvPr>
          <p:cNvCxnSpPr/>
          <p:nvPr/>
        </p:nvCxnSpPr>
        <p:spPr>
          <a:xfrm rot="10800000">
            <a:off x="6280787" y="6106868"/>
            <a:ext cx="3922643" cy="474857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Connector: Elbow 56">
            <a:extLst>
              <a:ext uri="{FF2B5EF4-FFF2-40B4-BE49-F238E27FC236}">
                <a16:creationId xmlns:a16="http://schemas.microsoft.com/office/drawing/2014/main" id="{47290260-2A5A-5461-76D3-54745593AA34}"/>
              </a:ext>
            </a:extLst>
          </p:cNvPr>
          <p:cNvCxnSpPr>
            <a:cxnSpLocks/>
          </p:cNvCxnSpPr>
          <p:nvPr/>
        </p:nvCxnSpPr>
        <p:spPr>
          <a:xfrm rot="5400000">
            <a:off x="5631804" y="2040462"/>
            <a:ext cx="1543879" cy="245911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9A01577F-5B17-FC45-EDE2-DC791C6E52E7}"/>
              </a:ext>
            </a:extLst>
          </p:cNvPr>
          <p:cNvCxnSpPr>
            <a:cxnSpLocks/>
          </p:cNvCxnSpPr>
          <p:nvPr/>
        </p:nvCxnSpPr>
        <p:spPr>
          <a:xfrm flipH="1">
            <a:off x="7421217" y="3070485"/>
            <a:ext cx="1143743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93B10C84-7417-85F8-4B3A-20012940C234}"/>
              </a:ext>
            </a:extLst>
          </p:cNvPr>
          <p:cNvCxnSpPr>
            <a:cxnSpLocks/>
          </p:cNvCxnSpPr>
          <p:nvPr/>
        </p:nvCxnSpPr>
        <p:spPr>
          <a:xfrm flipH="1">
            <a:off x="7209183" y="3874858"/>
            <a:ext cx="156918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EE1A8895-869E-9B61-892E-53F75B93CE26}"/>
              </a:ext>
            </a:extLst>
          </p:cNvPr>
          <p:cNvCxnSpPr/>
          <p:nvPr/>
        </p:nvCxnSpPr>
        <p:spPr>
          <a:xfrm flipH="1">
            <a:off x="7335078" y="4734537"/>
            <a:ext cx="1229882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9328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22F69F5-FBEC-40A3-CDC0-B60FEFE97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Access Point </a:t>
            </a:r>
            <a:endParaRPr lang="da-DK"/>
          </a:p>
        </p:txBody>
      </p:sp>
      <p:pic>
        <p:nvPicPr>
          <p:cNvPr id="6" name="Picture 9">
            <a:extLst>
              <a:ext uri="{FF2B5EF4-FFF2-40B4-BE49-F238E27FC236}">
                <a16:creationId xmlns:a16="http://schemas.microsoft.com/office/drawing/2014/main" id="{F465B987-357E-9B57-267D-FB6434B51E80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rcRect b="20554"/>
          <a:stretch>
            <a:fillRect/>
          </a:stretch>
        </p:blipFill>
        <p:spPr>
          <a:xfrm>
            <a:off x="1056363" y="2425628"/>
            <a:ext cx="5178784" cy="89807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1" descr="A white computer device with wires plugged into ports&#10;&#10;Description automatically generated">
            <a:extLst>
              <a:ext uri="{FF2B5EF4-FFF2-40B4-BE49-F238E27FC236}">
                <a16:creationId xmlns:a16="http://schemas.microsoft.com/office/drawing/2014/main" id="{D7248C4D-1C50-249D-67B0-74A5A20CC9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6363" y="3864666"/>
            <a:ext cx="5059781" cy="245013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953056A-E07E-B486-1277-04F6DC3A7BFC}"/>
              </a:ext>
            </a:extLst>
          </p:cNvPr>
          <p:cNvSpPr txBox="1"/>
          <p:nvPr/>
        </p:nvSpPr>
        <p:spPr>
          <a:xfrm>
            <a:off x="7516946" y="2816085"/>
            <a:ext cx="3807036" cy="29578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>
                <a:solidFill>
                  <a:srgbClr val="2F5597"/>
                </a:solidFill>
                <a:uFillTx/>
                <a:latin typeface="Calibri"/>
              </a:rPr>
              <a:t>Alarm Relay</a:t>
            </a:r>
          </a:p>
          <a:p>
            <a:pPr marL="342900" marR="0" lvl="0" indent="-3429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>
                <a:solidFill>
                  <a:srgbClr val="2F5597"/>
                </a:solidFill>
                <a:uFillTx/>
                <a:latin typeface="Calibri"/>
              </a:rPr>
              <a:t>Power/LAN Relay (example: to control light) </a:t>
            </a:r>
          </a:p>
          <a:p>
            <a:pPr marL="342900" marR="0" lvl="0" indent="-3429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>
                <a:solidFill>
                  <a:srgbClr val="2F5597"/>
                </a:solidFill>
                <a:uFillTx/>
                <a:latin typeface="Calibri"/>
              </a:rPr>
              <a:t>USB Connector</a:t>
            </a:r>
          </a:p>
          <a:p>
            <a:pPr marL="342900" marR="0" lvl="0" indent="-3429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>
                <a:solidFill>
                  <a:srgbClr val="2F5597"/>
                </a:solidFill>
                <a:uFillTx/>
                <a:latin typeface="Calibri"/>
              </a:rPr>
              <a:t>Ethernet Connector / PoE </a:t>
            </a:r>
          </a:p>
          <a:p>
            <a:pPr marL="342900" marR="0" lvl="0" indent="-3429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>
                <a:solidFill>
                  <a:srgbClr val="2F5597"/>
                </a:solidFill>
                <a:uFillTx/>
                <a:latin typeface="Calibri"/>
              </a:rPr>
              <a:t>12V DC Jack Connector  / Power Supply  </a:t>
            </a:r>
          </a:p>
        </p:txBody>
      </p:sp>
      <p:sp>
        <p:nvSpPr>
          <p:cNvPr id="10" name="TextBox 13">
            <a:extLst>
              <a:ext uri="{FF2B5EF4-FFF2-40B4-BE49-F238E27FC236}">
                <a16:creationId xmlns:a16="http://schemas.microsoft.com/office/drawing/2014/main" id="{0A322D22-DB6A-9AD3-1D88-4FD1619BDD75}"/>
              </a:ext>
            </a:extLst>
          </p:cNvPr>
          <p:cNvSpPr txBox="1"/>
          <p:nvPr/>
        </p:nvSpPr>
        <p:spPr>
          <a:xfrm>
            <a:off x="1691794" y="3323703"/>
            <a:ext cx="64893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1. </a:t>
            </a:r>
            <a:endParaRPr lang="da-DK" sz="12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1" name="TextBox 15">
            <a:extLst>
              <a:ext uri="{FF2B5EF4-FFF2-40B4-BE49-F238E27FC236}">
                <a16:creationId xmlns:a16="http://schemas.microsoft.com/office/drawing/2014/main" id="{2381C222-2ACA-9F9F-4E3C-53187B517E03}"/>
              </a:ext>
            </a:extLst>
          </p:cNvPr>
          <p:cNvSpPr txBox="1"/>
          <p:nvPr/>
        </p:nvSpPr>
        <p:spPr>
          <a:xfrm>
            <a:off x="2601493" y="3317185"/>
            <a:ext cx="64893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2.</a:t>
            </a:r>
            <a:endParaRPr lang="da-DK" sz="12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2" name="TextBox 16">
            <a:extLst>
              <a:ext uri="{FF2B5EF4-FFF2-40B4-BE49-F238E27FC236}">
                <a16:creationId xmlns:a16="http://schemas.microsoft.com/office/drawing/2014/main" id="{A8706E50-5114-00AA-1EB7-B42C22CF3690}"/>
              </a:ext>
            </a:extLst>
          </p:cNvPr>
          <p:cNvSpPr txBox="1"/>
          <p:nvPr/>
        </p:nvSpPr>
        <p:spPr>
          <a:xfrm>
            <a:off x="3398006" y="3310668"/>
            <a:ext cx="435080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3.</a:t>
            </a:r>
            <a:endParaRPr lang="da-DK" sz="12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3" name="TextBox 17">
            <a:extLst>
              <a:ext uri="{FF2B5EF4-FFF2-40B4-BE49-F238E27FC236}">
                <a16:creationId xmlns:a16="http://schemas.microsoft.com/office/drawing/2014/main" id="{A0BA2C3D-E4EA-6BA4-9880-4CEDA27BEDB5}"/>
              </a:ext>
            </a:extLst>
          </p:cNvPr>
          <p:cNvSpPr txBox="1"/>
          <p:nvPr/>
        </p:nvSpPr>
        <p:spPr>
          <a:xfrm>
            <a:off x="4299683" y="3323703"/>
            <a:ext cx="722668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4.</a:t>
            </a:r>
            <a:endParaRPr lang="da-DK" sz="12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4" name="TextBox 18">
            <a:extLst>
              <a:ext uri="{FF2B5EF4-FFF2-40B4-BE49-F238E27FC236}">
                <a16:creationId xmlns:a16="http://schemas.microsoft.com/office/drawing/2014/main" id="{9912275E-AF25-EE5B-F092-59FFCDCACA27}"/>
              </a:ext>
            </a:extLst>
          </p:cNvPr>
          <p:cNvSpPr txBox="1"/>
          <p:nvPr/>
        </p:nvSpPr>
        <p:spPr>
          <a:xfrm>
            <a:off x="5233888" y="3310667"/>
            <a:ext cx="720949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5.</a:t>
            </a:r>
            <a:endParaRPr lang="da-DK" sz="12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5" name="TextBox 11">
            <a:extLst>
              <a:ext uri="{FF2B5EF4-FFF2-40B4-BE49-F238E27FC236}">
                <a16:creationId xmlns:a16="http://schemas.microsoft.com/office/drawing/2014/main" id="{9FA32384-3954-036E-B2F2-11C8B7A699A5}"/>
              </a:ext>
            </a:extLst>
          </p:cNvPr>
          <p:cNvSpPr txBox="1"/>
          <p:nvPr/>
        </p:nvSpPr>
        <p:spPr>
          <a:xfrm>
            <a:off x="2254503" y="6460994"/>
            <a:ext cx="3054790" cy="261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Only use the power supply provided by Ellab. </a:t>
            </a:r>
            <a:endParaRPr lang="da-DK" sz="1600" b="1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484903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02ED166-C393-8774-5117-0EC0518211E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Back lid &amp; Battery connection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2F3286E-8E54-A8C9-64DA-45969FB46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Access Point </a:t>
            </a:r>
            <a:endParaRPr lang="da-DK"/>
          </a:p>
        </p:txBody>
      </p:sp>
      <p:pic>
        <p:nvPicPr>
          <p:cNvPr id="7" name="Picture 42">
            <a:extLst>
              <a:ext uri="{FF2B5EF4-FFF2-40B4-BE49-F238E27FC236}">
                <a16:creationId xmlns:a16="http://schemas.microsoft.com/office/drawing/2014/main" id="{4B6EB8AD-C20D-995A-ABD3-86ABBDC0CA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" r="1379" b="1335"/>
          <a:stretch>
            <a:fillRect/>
          </a:stretch>
        </p:blipFill>
        <p:spPr>
          <a:xfrm>
            <a:off x="652421" y="2090960"/>
            <a:ext cx="2032551" cy="164205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91">
            <a:extLst>
              <a:ext uri="{FF2B5EF4-FFF2-40B4-BE49-F238E27FC236}">
                <a16:creationId xmlns:a16="http://schemas.microsoft.com/office/drawing/2014/main" id="{05AEB591-D6EB-A68B-60AD-0C25A771ACD2}"/>
              </a:ext>
            </a:extLst>
          </p:cNvPr>
          <p:cNvSpPr txBox="1"/>
          <p:nvPr/>
        </p:nvSpPr>
        <p:spPr>
          <a:xfrm>
            <a:off x="3059712" y="2894091"/>
            <a:ext cx="1379767" cy="2308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Back lid</a:t>
            </a:r>
          </a:p>
        </p:txBody>
      </p:sp>
      <p:cxnSp>
        <p:nvCxnSpPr>
          <p:cNvPr id="9" name="Straight Connector 14">
            <a:extLst>
              <a:ext uri="{FF2B5EF4-FFF2-40B4-BE49-F238E27FC236}">
                <a16:creationId xmlns:a16="http://schemas.microsoft.com/office/drawing/2014/main" id="{2383D924-2887-0B60-0A91-68BB04AD1C12}"/>
              </a:ext>
            </a:extLst>
          </p:cNvPr>
          <p:cNvCxnSpPr/>
          <p:nvPr/>
        </p:nvCxnSpPr>
        <p:spPr>
          <a:xfrm>
            <a:off x="2298110" y="3006939"/>
            <a:ext cx="1022967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pic>
        <p:nvPicPr>
          <p:cNvPr id="12" name="Picture 41">
            <a:extLst>
              <a:ext uri="{FF2B5EF4-FFF2-40B4-BE49-F238E27FC236}">
                <a16:creationId xmlns:a16="http://schemas.microsoft.com/office/drawing/2014/main" id="{CF5A9DD2-465D-BFC6-20EA-9F28B852A7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83" t="1604" r="3426" b="2582"/>
          <a:stretch>
            <a:fillRect/>
          </a:stretch>
        </p:blipFill>
        <p:spPr>
          <a:xfrm>
            <a:off x="712546" y="4255141"/>
            <a:ext cx="2032551" cy="1642859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13" name="Straight Connector 44">
            <a:extLst>
              <a:ext uri="{FF2B5EF4-FFF2-40B4-BE49-F238E27FC236}">
                <a16:creationId xmlns:a16="http://schemas.microsoft.com/office/drawing/2014/main" id="{7909FB4C-C7FE-339B-0492-EE65851D5E56}"/>
              </a:ext>
            </a:extLst>
          </p:cNvPr>
          <p:cNvCxnSpPr/>
          <p:nvPr/>
        </p:nvCxnSpPr>
        <p:spPr>
          <a:xfrm>
            <a:off x="1981528" y="4765321"/>
            <a:ext cx="118151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14" name="Straight Connector 44">
            <a:extLst>
              <a:ext uri="{FF2B5EF4-FFF2-40B4-BE49-F238E27FC236}">
                <a16:creationId xmlns:a16="http://schemas.microsoft.com/office/drawing/2014/main" id="{9D702A77-DC88-BBE1-A824-FCFE05A80FFA}"/>
              </a:ext>
            </a:extLst>
          </p:cNvPr>
          <p:cNvCxnSpPr>
            <a:cxnSpLocks/>
          </p:cNvCxnSpPr>
          <p:nvPr/>
        </p:nvCxnSpPr>
        <p:spPr>
          <a:xfrm>
            <a:off x="1628079" y="5447808"/>
            <a:ext cx="1534963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6" name="TextBox 91">
            <a:extLst>
              <a:ext uri="{FF2B5EF4-FFF2-40B4-BE49-F238E27FC236}">
                <a16:creationId xmlns:a16="http://schemas.microsoft.com/office/drawing/2014/main" id="{8420AC51-E91E-549E-DA93-9F2A447D1585}"/>
              </a:ext>
            </a:extLst>
          </p:cNvPr>
          <p:cNvSpPr txBox="1"/>
          <p:nvPr/>
        </p:nvSpPr>
        <p:spPr>
          <a:xfrm>
            <a:off x="3224709" y="4523544"/>
            <a:ext cx="917572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Rechargeable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battery pack</a:t>
            </a:r>
          </a:p>
        </p:txBody>
      </p:sp>
      <p:sp>
        <p:nvSpPr>
          <p:cNvPr id="17" name="TextBox 91">
            <a:extLst>
              <a:ext uri="{FF2B5EF4-FFF2-40B4-BE49-F238E27FC236}">
                <a16:creationId xmlns:a16="http://schemas.microsoft.com/office/drawing/2014/main" id="{D5B2B734-3286-CC50-4CDC-62FB66156C27}"/>
              </a:ext>
            </a:extLst>
          </p:cNvPr>
          <p:cNvSpPr txBox="1"/>
          <p:nvPr/>
        </p:nvSpPr>
        <p:spPr>
          <a:xfrm>
            <a:off x="3230726" y="5286224"/>
            <a:ext cx="917572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Battery pack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connection</a:t>
            </a:r>
            <a:endParaRPr lang="en-GB" sz="900" b="0" i="1" u="none" strike="noStrike" kern="1200" cap="none" spc="0" baseline="0">
              <a:solidFill>
                <a:srgbClr val="000000"/>
              </a:solidFill>
              <a:uFillTx/>
              <a:latin typeface="Tahoma" pitchFamily="34"/>
              <a:cs typeface="Arial" pitchFamily="34"/>
            </a:endParaRPr>
          </a:p>
        </p:txBody>
      </p:sp>
      <p:pic>
        <p:nvPicPr>
          <p:cNvPr id="18" name="Picture 49">
            <a:extLst>
              <a:ext uri="{FF2B5EF4-FFF2-40B4-BE49-F238E27FC236}">
                <a16:creationId xmlns:a16="http://schemas.microsoft.com/office/drawing/2014/main" id="{2D762883-4078-7751-2575-62B66F714BA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85" t="6542" r="6286" b="8413"/>
          <a:stretch>
            <a:fillRect/>
          </a:stretch>
        </p:blipFill>
        <p:spPr>
          <a:xfrm>
            <a:off x="7536053" y="1920644"/>
            <a:ext cx="2370785" cy="150547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9" name="Picture 50">
            <a:extLst>
              <a:ext uri="{FF2B5EF4-FFF2-40B4-BE49-F238E27FC236}">
                <a16:creationId xmlns:a16="http://schemas.microsoft.com/office/drawing/2014/main" id="{88D74F6C-7994-6AB3-632E-44B380828B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5439" y="1592862"/>
            <a:ext cx="1964423" cy="192627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0" name="Picture 47">
            <a:extLst>
              <a:ext uri="{FF2B5EF4-FFF2-40B4-BE49-F238E27FC236}">
                <a16:creationId xmlns:a16="http://schemas.microsoft.com/office/drawing/2014/main" id="{5DDF682B-708A-C78C-63A2-8D07A4159E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56331" y="3595561"/>
            <a:ext cx="1964423" cy="242207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1" name="Picture 35">
            <a:extLst>
              <a:ext uri="{FF2B5EF4-FFF2-40B4-BE49-F238E27FC236}">
                <a16:creationId xmlns:a16="http://schemas.microsoft.com/office/drawing/2014/main" id="{6D84C48E-9AEF-33B2-BB30-E64E69B80EF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7199856" y="3928897"/>
            <a:ext cx="2845292" cy="200891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2" name="Picture 36">
            <a:extLst>
              <a:ext uri="{FF2B5EF4-FFF2-40B4-BE49-F238E27FC236}">
                <a16:creationId xmlns:a16="http://schemas.microsoft.com/office/drawing/2014/main" id="{1E79CD9D-20F5-413C-E7FF-68207D05F5C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0210472" y="3794437"/>
            <a:ext cx="647738" cy="2103563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9241972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7548F00-AD03-41FA-EDDB-4F3C864615B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Transmitter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A45BFFF-6364-47AC-4929-577D99F32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err="1"/>
              <a:t>TrackView</a:t>
            </a:r>
            <a:r>
              <a:rPr lang="en-DK"/>
              <a:t> Pro Hardware </a:t>
            </a:r>
            <a:endParaRPr lang="da-DK"/>
          </a:p>
        </p:txBody>
      </p:sp>
      <p:pic>
        <p:nvPicPr>
          <p:cNvPr id="6" name="Picture 22">
            <a:extLst>
              <a:ext uri="{FF2B5EF4-FFF2-40B4-BE49-F238E27FC236}">
                <a16:creationId xmlns:a16="http://schemas.microsoft.com/office/drawing/2014/main" id="{6CCCAEDF-212C-BA84-DFA8-D07E8056A5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08365"/>
            <a:ext cx="1347331" cy="52429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21" descr="A white device with a screen&#10;&#10;Description automatically generated">
            <a:extLst>
              <a:ext uri="{FF2B5EF4-FFF2-40B4-BE49-F238E27FC236}">
                <a16:creationId xmlns:a16="http://schemas.microsoft.com/office/drawing/2014/main" id="{C5ABA926-6210-7FA8-483C-6854ECA969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569904" y="1827781"/>
            <a:ext cx="2758007" cy="446783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Oval 25">
            <a:extLst>
              <a:ext uri="{FF2B5EF4-FFF2-40B4-BE49-F238E27FC236}">
                <a16:creationId xmlns:a16="http://schemas.microsoft.com/office/drawing/2014/main" id="{E67C06B8-F987-DBCE-CF9B-F730801CD8D3}"/>
              </a:ext>
            </a:extLst>
          </p:cNvPr>
          <p:cNvSpPr/>
          <p:nvPr/>
        </p:nvSpPr>
        <p:spPr>
          <a:xfrm>
            <a:off x="4203844" y="3684597"/>
            <a:ext cx="283281" cy="21439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FF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9" name="TextBox 23">
            <a:extLst>
              <a:ext uri="{FF2B5EF4-FFF2-40B4-BE49-F238E27FC236}">
                <a16:creationId xmlns:a16="http://schemas.microsoft.com/office/drawing/2014/main" id="{1B91D442-0886-25EC-0F29-12BD3BAAFACF}"/>
              </a:ext>
            </a:extLst>
          </p:cNvPr>
          <p:cNvSpPr txBox="1"/>
          <p:nvPr/>
        </p:nvSpPr>
        <p:spPr>
          <a:xfrm>
            <a:off x="4053559" y="6101542"/>
            <a:ext cx="1790696" cy="261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100" b="1" i="0" u="none" strike="noStrike" kern="1200" cap="none" spc="0" baseline="0">
                <a:solidFill>
                  <a:srgbClr val="203864"/>
                </a:solidFill>
                <a:uFillTx/>
                <a:latin typeface="Calibri"/>
              </a:rPr>
              <a:t>Operates in -20˚C to +60˚C</a:t>
            </a:r>
            <a:endParaRPr lang="da-DK" sz="1100" b="1" i="0" u="none" strike="noStrike" kern="1200" cap="none" spc="0" baseline="0">
              <a:solidFill>
                <a:srgbClr val="203864"/>
              </a:solidFill>
              <a:uFillTx/>
              <a:latin typeface="Calibri"/>
            </a:endParaRPr>
          </a:p>
        </p:txBody>
      </p:sp>
      <p:sp>
        <p:nvSpPr>
          <p:cNvPr id="13" name="TextBox 22">
            <a:extLst>
              <a:ext uri="{FF2B5EF4-FFF2-40B4-BE49-F238E27FC236}">
                <a16:creationId xmlns:a16="http://schemas.microsoft.com/office/drawing/2014/main" id="{14780B21-6152-3ED3-E16C-06F957BC3A81}"/>
              </a:ext>
            </a:extLst>
          </p:cNvPr>
          <p:cNvSpPr txBox="1"/>
          <p:nvPr/>
        </p:nvSpPr>
        <p:spPr>
          <a:xfrm>
            <a:off x="2394207" y="2240003"/>
            <a:ext cx="1288270" cy="615555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868MHz</a:t>
            </a:r>
            <a:endParaRPr lang="en-DK" sz="10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EU, UK, Switzerland &amp; United Arab Emirates</a:t>
            </a: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4" name="TextBox 24">
            <a:extLst>
              <a:ext uri="{FF2B5EF4-FFF2-40B4-BE49-F238E27FC236}">
                <a16:creationId xmlns:a16="http://schemas.microsoft.com/office/drawing/2014/main" id="{8B64351F-7810-166C-072D-48741C16C235}"/>
              </a:ext>
            </a:extLst>
          </p:cNvPr>
          <p:cNvSpPr txBox="1"/>
          <p:nvPr/>
        </p:nvSpPr>
        <p:spPr>
          <a:xfrm>
            <a:off x="2394207" y="3021560"/>
            <a:ext cx="1288270" cy="492440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920MHz</a:t>
            </a:r>
            <a:endParaRPr lang="en-DK" sz="10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Japan, Malaysia &amp; Singapore </a:t>
            </a:r>
            <a:endParaRPr lang="en-GB" sz="6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5" name="TextBox 24">
            <a:extLst>
              <a:ext uri="{FF2B5EF4-FFF2-40B4-BE49-F238E27FC236}">
                <a16:creationId xmlns:a16="http://schemas.microsoft.com/office/drawing/2014/main" id="{33773B4F-5F28-BAD3-D580-BAC67D111A8B}"/>
              </a:ext>
            </a:extLst>
          </p:cNvPr>
          <p:cNvSpPr txBox="1"/>
          <p:nvPr/>
        </p:nvSpPr>
        <p:spPr>
          <a:xfrm>
            <a:off x="2394207" y="3680002"/>
            <a:ext cx="1288270" cy="369335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</a:t>
            </a: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15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MHz</a:t>
            </a:r>
            <a:endParaRPr lang="en-DK" sz="10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USA &amp; Canada </a:t>
            </a:r>
            <a:endParaRPr lang="en-GB" sz="6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6" name="TextBox 24">
            <a:extLst>
              <a:ext uri="{FF2B5EF4-FFF2-40B4-BE49-F238E27FC236}">
                <a16:creationId xmlns:a16="http://schemas.microsoft.com/office/drawing/2014/main" id="{32F37686-A173-908C-DD0A-D916A48C40F5}"/>
              </a:ext>
            </a:extLst>
          </p:cNvPr>
          <p:cNvSpPr txBox="1"/>
          <p:nvPr/>
        </p:nvSpPr>
        <p:spPr>
          <a:xfrm>
            <a:off x="2406487" y="4200630"/>
            <a:ext cx="1275990" cy="492443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</a:t>
            </a: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15-928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MHz</a:t>
            </a:r>
            <a:endParaRPr lang="en-DK" sz="10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Australia, New Zealand &amp; Brazil </a:t>
            </a:r>
            <a:endParaRPr lang="en-GB" sz="6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8" name="Speech Bubble: Oval 19">
            <a:extLst>
              <a:ext uri="{FF2B5EF4-FFF2-40B4-BE49-F238E27FC236}">
                <a16:creationId xmlns:a16="http://schemas.microsoft.com/office/drawing/2014/main" id="{6F271759-8103-0F27-ABC5-281A14054884}"/>
              </a:ext>
            </a:extLst>
          </p:cNvPr>
          <p:cNvSpPr/>
          <p:nvPr/>
        </p:nvSpPr>
        <p:spPr>
          <a:xfrm>
            <a:off x="7406447" y="344963"/>
            <a:ext cx="2391559" cy="1563402"/>
          </a:xfrm>
          <a:custGeom>
            <a:avLst>
              <a:gd name="f0" fmla="val -16598"/>
              <a:gd name="f1" fmla="val 28436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val 21600"/>
              <a:gd name="f10" fmla="*/ 5419351 1 1725033"/>
              <a:gd name="f11" fmla="val 2147483647"/>
              <a:gd name="f12" fmla="min 0 21600"/>
              <a:gd name="f13" fmla="max 0 21600"/>
              <a:gd name="f14" fmla="val -2147483647"/>
              <a:gd name="f15" fmla="+- 0 0 0"/>
              <a:gd name="f16" fmla="+- 0 0 180"/>
              <a:gd name="f17" fmla="+- 0 0 -194"/>
              <a:gd name="f18" fmla="*/ f6 1 21600"/>
              <a:gd name="f19" fmla="*/ f7 1 21600"/>
              <a:gd name="f20" fmla="*/ f10 1 180"/>
              <a:gd name="f21" fmla="+- f13 0 f12"/>
              <a:gd name="f22" fmla="+- f9 0 f8"/>
              <a:gd name="f23" fmla="pin -2147483647 f0 2147483647"/>
              <a:gd name="f24" fmla="pin -2147483647 f1 2147483647"/>
              <a:gd name="f25" fmla="*/ f15 f3 1"/>
              <a:gd name="f26" fmla="*/ f16 f3 1"/>
              <a:gd name="f27" fmla="*/ f17 f3 1"/>
              <a:gd name="f28" fmla="val f23"/>
              <a:gd name="f29" fmla="val f24"/>
              <a:gd name="f30" fmla="*/ f21 1 2"/>
              <a:gd name="f31" fmla="*/ f22 1 21600"/>
              <a:gd name="f32" fmla="*/ f23 f18 1"/>
              <a:gd name="f33" fmla="*/ f24 f19 1"/>
              <a:gd name="f34" fmla="*/ f25 1 f5"/>
              <a:gd name="f35" fmla="*/ f26 1 f5"/>
              <a:gd name="f36" fmla="*/ f27 1 f5"/>
              <a:gd name="f37" fmla="+- f28 0 10800"/>
              <a:gd name="f38" fmla="+- f29 0 10800"/>
              <a:gd name="f39" fmla="+- f12 f30 0"/>
              <a:gd name="f40" fmla="*/ f30 f30 1"/>
              <a:gd name="f41" fmla="*/ 3200 f31 1"/>
              <a:gd name="f42" fmla="*/ 18400 f31 1"/>
              <a:gd name="f43" fmla="*/ 3160 f31 1"/>
              <a:gd name="f44" fmla="*/ 18440 f31 1"/>
              <a:gd name="f45" fmla="+- f34 0 f4"/>
              <a:gd name="f46" fmla="+- f35 0 f4"/>
              <a:gd name="f47" fmla="+- f36 0 f4"/>
              <a:gd name="f48" fmla="*/ f37 f37 1"/>
              <a:gd name="f49" fmla="*/ f38 f38 1"/>
              <a:gd name="f50" fmla="+- 0 0 f38"/>
              <a:gd name="f51" fmla="+- 0 0 f37"/>
              <a:gd name="f52" fmla="*/ f43 1 f31"/>
              <a:gd name="f53" fmla="*/ f44 1 f31"/>
              <a:gd name="f54" fmla="*/ f41 1 f31"/>
              <a:gd name="f55" fmla="*/ f42 1 f31"/>
              <a:gd name="f56" fmla="+- f48 f49 0"/>
              <a:gd name="f57" fmla="+- 0 0 f50"/>
              <a:gd name="f58" fmla="+- 0 0 f51"/>
              <a:gd name="f59" fmla="*/ f54 f18 1"/>
              <a:gd name="f60" fmla="*/ f55 f18 1"/>
              <a:gd name="f61" fmla="*/ f55 f19 1"/>
              <a:gd name="f62" fmla="*/ f54 f19 1"/>
              <a:gd name="f63" fmla="*/ f52 f18 1"/>
              <a:gd name="f64" fmla="*/ f52 f19 1"/>
              <a:gd name="f65" fmla="*/ f53 f19 1"/>
              <a:gd name="f66" fmla="*/ f53 f18 1"/>
              <a:gd name="f67" fmla="sqrt f56"/>
              <a:gd name="f68" fmla="+- 0 0 f57"/>
              <a:gd name="f69" fmla="+- 0 0 f58"/>
              <a:gd name="f70" fmla="at2 f68 f69"/>
              <a:gd name="f71" fmla="+- f67 0 10800"/>
              <a:gd name="f72" fmla="+- f70 f4 0"/>
              <a:gd name="f73" fmla="*/ f72 f10 1"/>
              <a:gd name="f74" fmla="*/ f73 1 f3"/>
              <a:gd name="f75" fmla="+- 0 0 f74"/>
              <a:gd name="f76" fmla="val f75"/>
              <a:gd name="f77" fmla="+- 0 0 f76"/>
              <a:gd name="f78" fmla="*/ f77 f3 1"/>
              <a:gd name="f79" fmla="*/ f78 1 f10"/>
              <a:gd name="f80" fmla="+- f79 0 f4"/>
              <a:gd name="f81" fmla="*/ f79 f10 1"/>
              <a:gd name="f82" fmla="*/ f81 1 f3"/>
              <a:gd name="f83" fmla="+- f80 f4 0"/>
              <a:gd name="f84" fmla="+- 0 0 f82"/>
              <a:gd name="f85" fmla="*/ f83 f10 1"/>
              <a:gd name="f86" fmla="*/ f84 1 f20"/>
              <a:gd name="f87" fmla="*/ f85 1 f3"/>
              <a:gd name="f88" fmla="+- f86 0 10"/>
              <a:gd name="f89" fmla="+- f86 10 0"/>
              <a:gd name="f90" fmla="+- 0 0 f87"/>
              <a:gd name="f91" fmla="*/ f88 f20 1"/>
              <a:gd name="f92" fmla="*/ f89 f20 1"/>
              <a:gd name="f93" fmla="+- 0 0 f90"/>
              <a:gd name="f94" fmla="+- 0 0 f91"/>
              <a:gd name="f95" fmla="+- 0 0 f92"/>
              <a:gd name="f96" fmla="*/ f93 f3 1"/>
              <a:gd name="f97" fmla="*/ f94 f3 1"/>
              <a:gd name="f98" fmla="*/ f95 f3 1"/>
              <a:gd name="f99" fmla="*/ f96 1 f10"/>
              <a:gd name="f100" fmla="*/ f97 1 f10"/>
              <a:gd name="f101" fmla="*/ f98 1 f10"/>
              <a:gd name="f102" fmla="+- f99 0 f4"/>
              <a:gd name="f103" fmla="sin 1 f102"/>
              <a:gd name="f104" fmla="cos 1 f102"/>
              <a:gd name="f105" fmla="+- f100 0 f4"/>
              <a:gd name="f106" fmla="+- f101 0 f4"/>
              <a:gd name="f107" fmla="+- 0 0 f103"/>
              <a:gd name="f108" fmla="+- 0 0 f104"/>
              <a:gd name="f109" fmla="+- f105 f4 0"/>
              <a:gd name="f110" fmla="+- f106 f4 0"/>
              <a:gd name="f111" fmla="+- 0 0 f107"/>
              <a:gd name="f112" fmla="+- 0 0 f108"/>
              <a:gd name="f113" fmla="*/ f109 f10 1"/>
              <a:gd name="f114" fmla="*/ f110 f10 1"/>
              <a:gd name="f115" fmla="val f111"/>
              <a:gd name="f116" fmla="val f112"/>
              <a:gd name="f117" fmla="*/ f113 1 f3"/>
              <a:gd name="f118" fmla="*/ f114 1 f3"/>
              <a:gd name="f119" fmla="+- 0 0 f115"/>
              <a:gd name="f120" fmla="+- 0 0 f116"/>
              <a:gd name="f121" fmla="+- 0 0 f117"/>
              <a:gd name="f122" fmla="+- 0 0 f118"/>
              <a:gd name="f123" fmla="*/ 10800 f119 1"/>
              <a:gd name="f124" fmla="*/ 10800 f120 1"/>
              <a:gd name="f125" fmla="+- 0 0 f121"/>
              <a:gd name="f126" fmla="+- 0 0 f122"/>
              <a:gd name="f127" fmla="+- f123 10800 0"/>
              <a:gd name="f128" fmla="+- f124 10800 0"/>
              <a:gd name="f129" fmla="*/ f125 f3 1"/>
              <a:gd name="f130" fmla="*/ f126 f3 1"/>
              <a:gd name="f131" fmla="?: f71 f28 f127"/>
              <a:gd name="f132" fmla="?: f71 f29 f128"/>
              <a:gd name="f133" fmla="*/ f129 1 f10"/>
              <a:gd name="f134" fmla="*/ f130 1 f10"/>
              <a:gd name="f135" fmla="+- f133 0 f4"/>
              <a:gd name="f136" fmla="+- f134 0 f4"/>
              <a:gd name="f137" fmla="*/ f131 f18 1"/>
              <a:gd name="f138" fmla="*/ f132 f19 1"/>
              <a:gd name="f139" fmla="sin 1 f135"/>
              <a:gd name="f140" fmla="cos 1 f135"/>
              <a:gd name="f141" fmla="sin 1 f136"/>
              <a:gd name="f142" fmla="cos 1 f136"/>
              <a:gd name="f143" fmla="+- 0 0 f139"/>
              <a:gd name="f144" fmla="+- 0 0 f140"/>
              <a:gd name="f145" fmla="+- 0 0 f141"/>
              <a:gd name="f146" fmla="+- 0 0 f142"/>
              <a:gd name="f147" fmla="+- 0 0 f143"/>
              <a:gd name="f148" fmla="+- 0 0 f144"/>
              <a:gd name="f149" fmla="+- 0 0 f145"/>
              <a:gd name="f150" fmla="+- 0 0 f146"/>
              <a:gd name="f151" fmla="val f147"/>
              <a:gd name="f152" fmla="val f148"/>
              <a:gd name="f153" fmla="val f149"/>
              <a:gd name="f154" fmla="val f150"/>
              <a:gd name="f155" fmla="+- 0 0 f151"/>
              <a:gd name="f156" fmla="+- 0 0 f152"/>
              <a:gd name="f157" fmla="+- 0 0 f153"/>
              <a:gd name="f158" fmla="+- 0 0 f154"/>
              <a:gd name="f159" fmla="*/ 10800 f155 1"/>
              <a:gd name="f160" fmla="*/ 10800 f156 1"/>
              <a:gd name="f161" fmla="*/ 10800 f157 1"/>
              <a:gd name="f162" fmla="*/ 10800 f158 1"/>
              <a:gd name="f163" fmla="+- f159 10800 0"/>
              <a:gd name="f164" fmla="+- f160 10800 0"/>
              <a:gd name="f165" fmla="+- f161 10800 0"/>
              <a:gd name="f166" fmla="+- f162 10800 0"/>
              <a:gd name="f167" fmla="+- f165 0 f39"/>
              <a:gd name="f168" fmla="+- f166 0 f39"/>
              <a:gd name="f169" fmla="+- f163 0 f39"/>
              <a:gd name="f170" fmla="+- f164 0 f39"/>
              <a:gd name="f171" fmla="+- 0 0 f167"/>
              <a:gd name="f172" fmla="+- 0 0 f168"/>
              <a:gd name="f173" fmla="+- 0 0 f169"/>
              <a:gd name="f174" fmla="+- 0 0 f170"/>
              <a:gd name="f175" fmla="+- 0 0 f171"/>
              <a:gd name="f176" fmla="+- 0 0 f172"/>
              <a:gd name="f177" fmla="+- 0 0 f173"/>
              <a:gd name="f178" fmla="+- 0 0 f174"/>
              <a:gd name="f179" fmla="at2 f175 f176"/>
              <a:gd name="f180" fmla="at2 f177 f178"/>
              <a:gd name="f181" fmla="+- f179 f4 0"/>
              <a:gd name="f182" fmla="+- f180 f4 0"/>
              <a:gd name="f183" fmla="*/ f181 f10 1"/>
              <a:gd name="f184" fmla="*/ f182 f10 1"/>
              <a:gd name="f185" fmla="*/ f183 1 f3"/>
              <a:gd name="f186" fmla="*/ f184 1 f3"/>
              <a:gd name="f187" fmla="+- 0 0 f185"/>
              <a:gd name="f188" fmla="+- 0 0 f186"/>
              <a:gd name="f189" fmla="val f187"/>
              <a:gd name="f190" fmla="val f188"/>
              <a:gd name="f191" fmla="+- 0 0 f189"/>
              <a:gd name="f192" fmla="+- 0 0 f190"/>
              <a:gd name="f193" fmla="*/ f191 f3 1"/>
              <a:gd name="f194" fmla="*/ f192 f3 1"/>
              <a:gd name="f195" fmla="*/ f193 1 f10"/>
              <a:gd name="f196" fmla="*/ f194 1 f10"/>
              <a:gd name="f197" fmla="+- f195 0 f4"/>
              <a:gd name="f198" fmla="+- f196 0 f4"/>
              <a:gd name="f199" fmla="+- f198 0 f197"/>
              <a:gd name="f200" fmla="+- f197 f4 0"/>
              <a:gd name="f201" fmla="+- f199 f2 0"/>
              <a:gd name="f202" fmla="*/ f200 f10 1"/>
              <a:gd name="f203" fmla="?: f199 f199 f201"/>
              <a:gd name="f204" fmla="*/ f202 1 f3"/>
              <a:gd name="f205" fmla="+- 0 0 f204"/>
              <a:gd name="f206" fmla="+- 0 0 f205"/>
              <a:gd name="f207" fmla="*/ f206 f3 1"/>
              <a:gd name="f208" fmla="*/ f207 1 f10"/>
              <a:gd name="f209" fmla="+- f208 0 f4"/>
              <a:gd name="f210" fmla="cos 1 f209"/>
              <a:gd name="f211" fmla="sin 1 f209"/>
              <a:gd name="f212" fmla="+- 0 0 f210"/>
              <a:gd name="f213" fmla="+- 0 0 f211"/>
              <a:gd name="f214" fmla="+- 0 0 f212"/>
              <a:gd name="f215" fmla="+- 0 0 f213"/>
              <a:gd name="f216" fmla="val f214"/>
              <a:gd name="f217" fmla="val f215"/>
              <a:gd name="f218" fmla="+- 0 0 f216"/>
              <a:gd name="f219" fmla="+- 0 0 f217"/>
              <a:gd name="f220" fmla="*/ f30 f218 1"/>
              <a:gd name="f221" fmla="*/ f30 f219 1"/>
              <a:gd name="f222" fmla="*/ f220 f220 1"/>
              <a:gd name="f223" fmla="*/ f221 f221 1"/>
              <a:gd name="f224" fmla="+- f222 f223 0"/>
              <a:gd name="f225" fmla="sqrt f224"/>
              <a:gd name="f226" fmla="*/ f40 1 f225"/>
              <a:gd name="f227" fmla="*/ f218 f226 1"/>
              <a:gd name="f228" fmla="*/ f219 f226 1"/>
              <a:gd name="f229" fmla="+- f39 0 f227"/>
              <a:gd name="f230" fmla="+- f39 0 f228"/>
            </a:gdLst>
            <a:ahLst>
              <a:ahXY gdRefX="f0" minX="f14" maxX="f11" gdRefY="f1" minY="f14" maxY="f11">
                <a:pos x="f32" y="f3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63" y="f64"/>
              </a:cxn>
              <a:cxn ang="f46">
                <a:pos x="f63" y="f65"/>
              </a:cxn>
              <a:cxn ang="f46">
                <a:pos x="f66" y="f65"/>
              </a:cxn>
              <a:cxn ang="f45">
                <a:pos x="f66" y="f64"/>
              </a:cxn>
              <a:cxn ang="f47">
                <a:pos x="f137" y="f138"/>
              </a:cxn>
            </a:cxnLst>
            <a:rect l="f59" t="f62" r="f60" b="f61"/>
            <a:pathLst>
              <a:path w="21600" h="21600">
                <a:moveTo>
                  <a:pt x="f229" y="f230"/>
                </a:moveTo>
                <a:arcTo wR="f30" hR="f30" stAng="f197" swAng="f203"/>
                <a:lnTo>
                  <a:pt x="f131" y="f132"/>
                </a:lnTo>
                <a:close/>
              </a:path>
            </a:pathLst>
          </a:custGeom>
          <a:solidFill>
            <a:srgbClr val="203864"/>
          </a:solidFill>
          <a:ln w="12701" cap="flat">
            <a:solidFill>
              <a:srgbClr val="172C5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Data integrity</a:t>
            </a: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Backfilled data</a:t>
            </a:r>
            <a:endParaRPr lang="en-DK" sz="12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Hardware output  </a:t>
            </a:r>
            <a:endParaRPr lang="en-DK" sz="12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9" name="Action Button: Sound 29">
            <a:extLst>
              <a:ext uri="{FF2B5EF4-FFF2-40B4-BE49-F238E27FC236}">
                <a16:creationId xmlns:a16="http://schemas.microsoft.com/office/drawing/2014/main" id="{730203A1-C6E1-3312-C742-4736F9AA4A24}"/>
              </a:ext>
            </a:extLst>
          </p:cNvPr>
          <p:cNvSpPr/>
          <p:nvPr/>
        </p:nvSpPr>
        <p:spPr>
          <a:xfrm>
            <a:off x="8460587" y="1575219"/>
            <a:ext cx="283281" cy="214390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?: f4 f0 1"/>
              <a:gd name="f8" fmla="?: f5 f1 1"/>
              <a:gd name="f9" fmla="?: f6 f2 1"/>
              <a:gd name="f10" fmla="*/ f7 1 21600"/>
              <a:gd name="f11" fmla="*/ f8 1 21600"/>
              <a:gd name="f12" fmla="*/ 21600 f7 1"/>
              <a:gd name="f13" fmla="*/ 21600 f8 1"/>
              <a:gd name="f14" fmla="min f11 f10"/>
              <a:gd name="f15" fmla="*/ f12 1 f9"/>
              <a:gd name="f16" fmla="*/ f13 1 f9"/>
              <a:gd name="f17" fmla="val f15"/>
              <a:gd name="f18" fmla="val f16"/>
              <a:gd name="f19" fmla="*/ f3 f14 1"/>
              <a:gd name="f20" fmla="+- f18 0 f3"/>
              <a:gd name="f21" fmla="+- f17 0 f3"/>
              <a:gd name="f22" fmla="*/ f17 f14 1"/>
              <a:gd name="f23" fmla="*/ f18 f14 1"/>
              <a:gd name="f24" fmla="*/ f20 1 2"/>
              <a:gd name="f25" fmla="*/ f21 1 2"/>
              <a:gd name="f26" fmla="min f21 f20"/>
              <a:gd name="f27" fmla="+- f3 f24 0"/>
              <a:gd name="f28" fmla="+- f3 f25 0"/>
              <a:gd name="f29" fmla="*/ f26 3 1"/>
              <a:gd name="f30" fmla="*/ f29 1 8"/>
              <a:gd name="f31" fmla="*/ f29 1 4"/>
              <a:gd name="f32" fmla="*/ f27 f14 1"/>
              <a:gd name="f33" fmla="+- f27 0 f30"/>
              <a:gd name="f34" fmla="+- f27 f30 0"/>
              <a:gd name="f35" fmla="+- f28 0 f30"/>
              <a:gd name="f36" fmla="+- f28 f30 0"/>
              <a:gd name="f37" fmla="*/ f31 1 8"/>
              <a:gd name="f38" fmla="*/ f31 5 1"/>
              <a:gd name="f39" fmla="*/ f31 11 1"/>
              <a:gd name="f40" fmla="*/ f31 3 1"/>
              <a:gd name="f41" fmla="*/ f31 7 1"/>
              <a:gd name="f42" fmla="*/ f38 1 16"/>
              <a:gd name="f43" fmla="*/ f38 1 8"/>
              <a:gd name="f44" fmla="*/ f39 1 16"/>
              <a:gd name="f45" fmla="*/ f40 1 4"/>
              <a:gd name="f46" fmla="*/ f41 1 8"/>
              <a:gd name="f47" fmla="+- f33 f37 0"/>
              <a:gd name="f48" fmla="*/ f35 f14 1"/>
              <a:gd name="f49" fmla="*/ f34 f14 1"/>
              <a:gd name="f50" fmla="*/ f33 f14 1"/>
              <a:gd name="f51" fmla="*/ f36 f14 1"/>
              <a:gd name="f52" fmla="+- f33 f42 0"/>
              <a:gd name="f53" fmla="+- f33 f44 0"/>
              <a:gd name="f54" fmla="+- f33 f46 0"/>
              <a:gd name="f55" fmla="+- f35 f42 0"/>
              <a:gd name="f56" fmla="+- f35 f43 0"/>
              <a:gd name="f57" fmla="+- f35 f45 0"/>
              <a:gd name="f58" fmla="*/ f47 f14 1"/>
              <a:gd name="f59" fmla="*/ f52 f14 1"/>
              <a:gd name="f60" fmla="*/ f53 f14 1"/>
              <a:gd name="f61" fmla="*/ f55 f14 1"/>
              <a:gd name="f62" fmla="*/ f56 f14 1"/>
              <a:gd name="f63" fmla="*/ f57 f14 1"/>
              <a:gd name="f64" fmla="*/ f54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9" t="f19" r="f22" b="f23"/>
            <a:pathLst>
              <a:path stroke="0">
                <a:moveTo>
                  <a:pt x="f19" y="f19"/>
                </a:moveTo>
                <a:lnTo>
                  <a:pt x="f22" y="f19"/>
                </a:lnTo>
                <a:lnTo>
                  <a:pt x="f22" y="f23"/>
                </a:lnTo>
                <a:lnTo>
                  <a:pt x="f19" y="f23"/>
                </a:lnTo>
                <a:close/>
                <a:moveTo>
                  <a:pt x="f48" y="f59"/>
                </a:moveTo>
                <a:lnTo>
                  <a:pt x="f48" y="f60"/>
                </a:lnTo>
                <a:lnTo>
                  <a:pt x="f61" y="f60"/>
                </a:lnTo>
                <a:lnTo>
                  <a:pt x="f62" y="f49"/>
                </a:lnTo>
                <a:lnTo>
                  <a:pt x="f62" y="f50"/>
                </a:lnTo>
                <a:lnTo>
                  <a:pt x="f61" y="f59"/>
                </a:lnTo>
                <a:close/>
              </a:path>
              <a:path stroke="0">
                <a:moveTo>
                  <a:pt x="f48" y="f59"/>
                </a:moveTo>
                <a:lnTo>
                  <a:pt x="f48" y="f60"/>
                </a:lnTo>
                <a:lnTo>
                  <a:pt x="f61" y="f60"/>
                </a:lnTo>
                <a:lnTo>
                  <a:pt x="f62" y="f49"/>
                </a:lnTo>
                <a:lnTo>
                  <a:pt x="f62" y="f50"/>
                </a:lnTo>
                <a:lnTo>
                  <a:pt x="f61" y="f59"/>
                </a:lnTo>
                <a:close/>
              </a:path>
              <a:path fill="none">
                <a:moveTo>
                  <a:pt x="f48" y="f59"/>
                </a:moveTo>
                <a:lnTo>
                  <a:pt x="f61" y="f59"/>
                </a:lnTo>
                <a:lnTo>
                  <a:pt x="f62" y="f50"/>
                </a:lnTo>
                <a:lnTo>
                  <a:pt x="f62" y="f49"/>
                </a:lnTo>
                <a:lnTo>
                  <a:pt x="f61" y="f60"/>
                </a:lnTo>
                <a:lnTo>
                  <a:pt x="f48" y="f60"/>
                </a:lnTo>
                <a:close/>
                <a:moveTo>
                  <a:pt x="f63" y="f59"/>
                </a:moveTo>
                <a:lnTo>
                  <a:pt x="f51" y="f58"/>
                </a:lnTo>
                <a:moveTo>
                  <a:pt x="f63" y="f32"/>
                </a:moveTo>
                <a:lnTo>
                  <a:pt x="f51" y="f32"/>
                </a:lnTo>
                <a:moveTo>
                  <a:pt x="f63" y="f60"/>
                </a:moveTo>
                <a:lnTo>
                  <a:pt x="f51" y="f64"/>
                </a:lnTo>
              </a:path>
              <a:path fill="none">
                <a:moveTo>
                  <a:pt x="f19" y="f19"/>
                </a:moveTo>
                <a:lnTo>
                  <a:pt x="f22" y="f19"/>
                </a:lnTo>
                <a:lnTo>
                  <a:pt x="f22" y="f23"/>
                </a:lnTo>
                <a:lnTo>
                  <a:pt x="f19" y="f23"/>
                </a:lnTo>
                <a:close/>
              </a:path>
            </a:pathLst>
          </a:custGeom>
          <a:noFill/>
          <a:ln w="3172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D9B2C2A-D46A-4C6B-09F8-D60D4B3D842D}"/>
              </a:ext>
            </a:extLst>
          </p:cNvPr>
          <p:cNvSpPr txBox="1"/>
          <p:nvPr/>
        </p:nvSpPr>
        <p:spPr>
          <a:xfrm>
            <a:off x="7964556" y="2295219"/>
            <a:ext cx="3803374" cy="32906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lvl="0" indent="-171450" defTabSz="685800">
              <a:spcBef>
                <a:spcPts val="750"/>
              </a:spcBef>
              <a:buSzPct val="100000"/>
              <a:buFont typeface="Arial" pitchFamily="34"/>
            </a:pPr>
            <a:r>
              <a:rPr lang="en-US" b="1">
                <a:solidFill>
                  <a:srgbClr val="1F6898"/>
                </a:solidFill>
                <a:latin typeface="Avenir Next LT Pro"/>
              </a:rPr>
              <a:t>RF Transmitters – radio frequency;</a:t>
            </a: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  <a:latin typeface="Avenir Next LT Pro"/>
              </a:rPr>
              <a:t>One year battery life</a:t>
            </a:r>
            <a:r>
              <a:rPr lang="en-DK" sz="1100">
                <a:solidFill>
                  <a:srgbClr val="1F6898"/>
                </a:solidFill>
                <a:latin typeface="Avenir Next LT Pro"/>
              </a:rPr>
              <a:t>; One temperature sensor</a:t>
            </a:r>
            <a:endParaRPr lang="en-US" sz="1100">
              <a:solidFill>
                <a:srgbClr val="1F6898"/>
              </a:solidFill>
              <a:latin typeface="Avenir Next LT Pro"/>
            </a:endParaRP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  <a:latin typeface="Avenir Next LT Pro"/>
              </a:rPr>
              <a:t>Energizer Ultimate Li</a:t>
            </a:r>
            <a:r>
              <a:rPr lang="en-DK" sz="1100" err="1">
                <a:solidFill>
                  <a:srgbClr val="1F6898"/>
                </a:solidFill>
                <a:latin typeface="Avenir Next LT Pro"/>
              </a:rPr>
              <a:t>thiu</a:t>
            </a:r>
            <a:r>
              <a:rPr lang="en-US" sz="1100">
                <a:solidFill>
                  <a:srgbClr val="1F6898"/>
                </a:solidFill>
                <a:latin typeface="Avenir Next LT Pro"/>
              </a:rPr>
              <a:t>m battery </a:t>
            </a:r>
          </a:p>
          <a:p>
            <a:pPr marL="171450" lvl="0" indent="-171450" defTabSz="685800">
              <a:spcBef>
                <a:spcPts val="750"/>
              </a:spcBef>
              <a:buSzPct val="100000"/>
              <a:buFont typeface="Arial" pitchFamily="34"/>
            </a:pPr>
            <a:r>
              <a:rPr lang="en-US" b="1">
                <a:solidFill>
                  <a:srgbClr val="1F6898"/>
                </a:solidFill>
                <a:latin typeface="Avenir Next LT Pro"/>
              </a:rPr>
              <a:t>PoE Transmitters – Power over Ethernet;</a:t>
            </a:r>
            <a:endParaRPr lang="en-DK" b="1">
              <a:solidFill>
                <a:srgbClr val="1F6898"/>
              </a:solidFill>
              <a:latin typeface="Avenir Next LT Pro"/>
            </a:endParaRPr>
          </a:p>
          <a:p>
            <a:pPr lvl="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100">
                <a:solidFill>
                  <a:srgbClr val="1F6898"/>
                </a:solidFill>
                <a:latin typeface="Avenir Next LT Pro"/>
              </a:rPr>
              <a:t>Few days (back up) battery; if disconnected to Ethernet</a:t>
            </a:r>
            <a:endParaRPr lang="en-US" sz="1100">
              <a:solidFill>
                <a:srgbClr val="1F6898"/>
              </a:solidFill>
              <a:latin typeface="Avenir Next LT Pro"/>
            </a:endParaRP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  <a:latin typeface="Avenir Next LT Pro"/>
              </a:rPr>
              <a:t>Sample rate 1 second </a:t>
            </a: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  <a:latin typeface="Avenir Next LT Pro"/>
              </a:rPr>
              <a:t>Transmit rate 2 minutes </a:t>
            </a:r>
            <a:endParaRPr lang="en-DK" sz="1100">
              <a:solidFill>
                <a:srgbClr val="1F6898"/>
              </a:solidFill>
              <a:latin typeface="Avenir Next LT Pro"/>
            </a:endParaRP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100">
                <a:solidFill>
                  <a:srgbClr val="1F6898"/>
                </a:solidFill>
                <a:latin typeface="Avenir Next LT Pro"/>
              </a:rPr>
              <a:t>Log rate 10 second </a:t>
            </a: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>
                <a:solidFill>
                  <a:srgbClr val="1F6898"/>
                </a:solidFill>
                <a:latin typeface="Avenir Next LT Pro"/>
              </a:rPr>
              <a:t>Communication and power via cable </a:t>
            </a:r>
            <a:endParaRPr lang="en-DK" sz="1100">
              <a:solidFill>
                <a:srgbClr val="1F6898"/>
              </a:solidFill>
              <a:latin typeface="Avenir Next LT Pro"/>
            </a:endParaRPr>
          </a:p>
        </p:txBody>
      </p:sp>
      <p:sp>
        <p:nvSpPr>
          <p:cNvPr id="22" name="Rectangle 17">
            <a:extLst>
              <a:ext uri="{FF2B5EF4-FFF2-40B4-BE49-F238E27FC236}">
                <a16:creationId xmlns:a16="http://schemas.microsoft.com/office/drawing/2014/main" id="{28E46D8C-3BC1-0F13-FCEC-0EB4932FFF3A}"/>
              </a:ext>
            </a:extLst>
          </p:cNvPr>
          <p:cNvSpPr/>
          <p:nvPr/>
        </p:nvSpPr>
        <p:spPr>
          <a:xfrm>
            <a:off x="5844255" y="2664670"/>
            <a:ext cx="1112879" cy="1891024"/>
          </a:xfrm>
          <a:prstGeom prst="rect">
            <a:avLst/>
          </a:prstGeom>
          <a:noFill/>
          <a:ln w="12701" cap="flat">
            <a:solidFill>
              <a:srgbClr val="203864"/>
            </a:solidFill>
            <a:prstDash val="solid"/>
            <a:miter/>
          </a:ln>
          <a:effectLst>
            <a:outerShdw dist="38096" dir="2700000" algn="tl">
              <a:srgbClr val="000000">
                <a:alpha val="40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23" name="Picture 2">
            <a:extLst>
              <a:ext uri="{FF2B5EF4-FFF2-40B4-BE49-F238E27FC236}">
                <a16:creationId xmlns:a16="http://schemas.microsoft.com/office/drawing/2014/main" id="{4ECF40B0-208C-CDA0-77B1-363BDEE8106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5927835" y="2724873"/>
            <a:ext cx="935129" cy="54959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4" name="Picture 4">
            <a:extLst>
              <a:ext uri="{FF2B5EF4-FFF2-40B4-BE49-F238E27FC236}">
                <a16:creationId xmlns:a16="http://schemas.microsoft.com/office/drawing/2014/main" id="{D4E0D665-D865-D50B-809B-77883768CD2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5938424" y="3326774"/>
            <a:ext cx="924540" cy="54959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5" name="Picture 4">
            <a:extLst>
              <a:ext uri="{FF2B5EF4-FFF2-40B4-BE49-F238E27FC236}">
                <a16:creationId xmlns:a16="http://schemas.microsoft.com/office/drawing/2014/main" id="{3983FCEE-65D1-A765-96B4-34A2553239B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5941865" y="3940541"/>
            <a:ext cx="924540" cy="5495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6" name="Flowchart: Connector 25">
            <a:extLst>
              <a:ext uri="{FF2B5EF4-FFF2-40B4-BE49-F238E27FC236}">
                <a16:creationId xmlns:a16="http://schemas.microsoft.com/office/drawing/2014/main" id="{F9C65EC1-D5D4-4CA7-F7E9-5FFA137B7E0B}"/>
              </a:ext>
            </a:extLst>
          </p:cNvPr>
          <p:cNvSpPr/>
          <p:nvPr/>
        </p:nvSpPr>
        <p:spPr>
          <a:xfrm>
            <a:off x="6317995" y="4200630"/>
            <a:ext cx="172280" cy="177760"/>
          </a:xfrm>
          <a:prstGeom prst="flowChartConnector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pic>
        <p:nvPicPr>
          <p:cNvPr id="27" name="Picture 20">
            <a:extLst>
              <a:ext uri="{FF2B5EF4-FFF2-40B4-BE49-F238E27FC236}">
                <a16:creationId xmlns:a16="http://schemas.microsoft.com/office/drawing/2014/main" id="{1A44D7EF-3969-C532-1DDA-9BBBB9591E2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1529" r="41385"/>
          <a:stretch>
            <a:fillRect/>
          </a:stretch>
        </p:blipFill>
        <p:spPr>
          <a:xfrm>
            <a:off x="5821470" y="4728387"/>
            <a:ext cx="506440" cy="157558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8" name="Picture 20">
            <a:extLst>
              <a:ext uri="{FF2B5EF4-FFF2-40B4-BE49-F238E27FC236}">
                <a16:creationId xmlns:a16="http://schemas.microsoft.com/office/drawing/2014/main" id="{5642ABDB-BA33-A716-183D-FF78A89767E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1529" r="41385"/>
          <a:stretch>
            <a:fillRect/>
          </a:stretch>
        </p:blipFill>
        <p:spPr>
          <a:xfrm>
            <a:off x="6356524" y="4750220"/>
            <a:ext cx="506440" cy="157558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5584180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E0B9F34-82F2-7159-0B21-C3994C53F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TrackView</a:t>
            </a:r>
            <a:r>
              <a:rPr lang="en-GB"/>
              <a:t> Pro </a:t>
            </a:r>
            <a:r>
              <a:rPr lang="en-GB">
                <a:solidFill>
                  <a:schemeClr val="accent6"/>
                </a:solidFill>
              </a:rPr>
              <a:t>PoE </a:t>
            </a:r>
            <a:r>
              <a:rPr lang="en-GB"/>
              <a:t>Transmitter</a:t>
            </a:r>
            <a:endParaRPr lang="da-DK"/>
          </a:p>
        </p:txBody>
      </p:sp>
      <p:sp>
        <p:nvSpPr>
          <p:cNvPr id="6" name="Rectangle: Rounded Corners 22">
            <a:extLst>
              <a:ext uri="{FF2B5EF4-FFF2-40B4-BE49-F238E27FC236}">
                <a16:creationId xmlns:a16="http://schemas.microsoft.com/office/drawing/2014/main" id="{2EAD9CF7-CC32-EE5B-F696-E906693299D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1475" y="2736574"/>
            <a:ext cx="3471655" cy="3429276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2095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>
                <a:solidFill>
                  <a:srgbClr val="44546A"/>
                </a:solidFill>
                <a:latin typeface="AvenirNext LT Pro Medium" pitchFamily="34"/>
              </a:rPr>
              <a:t>Live feed with super-fast transmission rate</a:t>
            </a:r>
          </a:p>
          <a:p>
            <a:pPr marL="628650" lvl="1" indent="-17145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>
                <a:solidFill>
                  <a:srgbClr val="44546A"/>
                </a:solidFill>
                <a:latin typeface="AvenirNext LT Pro Medium" pitchFamily="34"/>
              </a:rPr>
              <a:t>Quick update</a:t>
            </a:r>
          </a:p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>
                <a:solidFill>
                  <a:srgbClr val="44546A"/>
                </a:solidFill>
                <a:latin typeface="AvenirNext LT Pro Medium" pitchFamily="34"/>
              </a:rPr>
              <a:t>Battery consumption is not a concern</a:t>
            </a:r>
            <a:r>
              <a:rPr lang="en-DK" sz="1200">
                <a:solidFill>
                  <a:srgbClr val="44546A"/>
                </a:solidFill>
                <a:latin typeface="AvenirNext LT Pro Medium" pitchFamily="34"/>
              </a:rPr>
              <a:t> due to PoE cable </a:t>
            </a:r>
            <a:endParaRPr lang="en-GB" sz="1200">
              <a:solidFill>
                <a:srgbClr val="44546A"/>
              </a:solidFill>
              <a:latin typeface="AvenirNext LT Pro Medium" pitchFamily="34"/>
            </a:endParaRPr>
          </a:p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>
                <a:solidFill>
                  <a:srgbClr val="44546A"/>
                </a:solidFill>
                <a:latin typeface="AvenirNext LT Pro Medium" pitchFamily="34"/>
              </a:rPr>
              <a:t>Access Point (Rx) </a:t>
            </a:r>
            <a:r>
              <a:rPr lang="en-GB" sz="1200" b="1">
                <a:solidFill>
                  <a:srgbClr val="44546A"/>
                </a:solidFill>
                <a:latin typeface="AvenirNext LT Pro Medium" pitchFamily="34"/>
              </a:rPr>
              <a:t>not</a:t>
            </a:r>
            <a:r>
              <a:rPr lang="en-GB" sz="1200">
                <a:solidFill>
                  <a:srgbClr val="44546A"/>
                </a:solidFill>
                <a:latin typeface="AvenirNext LT Pro Medium" pitchFamily="34"/>
              </a:rPr>
              <a:t> required</a:t>
            </a:r>
          </a:p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>
                <a:solidFill>
                  <a:srgbClr val="44546A"/>
                </a:solidFill>
                <a:latin typeface="AvenirNext LT Pro Medium" pitchFamily="34"/>
              </a:rPr>
              <a:t>2x AA batteries </a:t>
            </a:r>
            <a:r>
              <a:rPr lang="en-GB" sz="1200" b="1">
                <a:solidFill>
                  <a:srgbClr val="44546A"/>
                </a:solidFill>
                <a:latin typeface="AvenirNext LT Pro Medium" pitchFamily="34"/>
              </a:rPr>
              <a:t>back up </a:t>
            </a:r>
            <a:r>
              <a:rPr lang="en-GB" sz="1200">
                <a:solidFill>
                  <a:srgbClr val="44546A"/>
                </a:solidFill>
                <a:latin typeface="AvenirNext LT Pro Medium" pitchFamily="34"/>
              </a:rPr>
              <a:t>if PoE failure</a:t>
            </a:r>
            <a:endParaRPr lang="en-DK" sz="1200">
              <a:solidFill>
                <a:srgbClr val="44546A"/>
              </a:solidFill>
              <a:latin typeface="AvenirNext LT Pro Medium" pitchFamily="34"/>
            </a:endParaRPr>
          </a:p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kern="0">
                <a:solidFill>
                  <a:srgbClr val="44546A"/>
                </a:solidFill>
                <a:latin typeface="AvenirNext LT Pro Medium" pitchFamily="34"/>
              </a:rPr>
              <a:t>24V DC power output (for powering custom sensors) </a:t>
            </a:r>
            <a:endParaRPr lang="en-GB" sz="1200">
              <a:solidFill>
                <a:srgbClr val="44546A"/>
              </a:solidFill>
              <a:latin typeface="AvenirNext LT Pro Medium" pitchFamily="34"/>
            </a:endParaRPr>
          </a:p>
          <a:p>
            <a:endParaRPr lang="da-DK"/>
          </a:p>
        </p:txBody>
      </p:sp>
      <p:sp>
        <p:nvSpPr>
          <p:cNvPr id="7" name="Rectangle: Rounded Corners 22">
            <a:extLst>
              <a:ext uri="{FF2B5EF4-FFF2-40B4-BE49-F238E27FC236}">
                <a16:creationId xmlns:a16="http://schemas.microsoft.com/office/drawing/2014/main" id="{62C888B3-A6FA-A339-22FF-83AE18B868A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083826" y="2736574"/>
            <a:ext cx="3773212" cy="3429276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2095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>
                <a:solidFill>
                  <a:srgbClr val="44546A"/>
                </a:solidFill>
                <a:latin typeface="AvenirNext LT Pro Medium" pitchFamily="34"/>
              </a:rPr>
              <a:t>More costly for initial setup:</a:t>
            </a:r>
          </a:p>
          <a:p>
            <a:pPr marL="628650" lvl="1" indent="-17145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>
                <a:solidFill>
                  <a:srgbClr val="44546A"/>
                </a:solidFill>
                <a:latin typeface="AvenirNext LT Pro Medium" pitchFamily="34"/>
              </a:rPr>
              <a:t>Ethernet connection required</a:t>
            </a:r>
          </a:p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>
                <a:solidFill>
                  <a:srgbClr val="44546A"/>
                </a:solidFill>
                <a:latin typeface="AvenirNext LT Pro Medium" pitchFamily="34"/>
              </a:rPr>
              <a:t>More costly to relocate </a:t>
            </a:r>
          </a:p>
          <a:p>
            <a:endParaRPr lang="da-DK"/>
          </a:p>
        </p:txBody>
      </p:sp>
      <p:pic>
        <p:nvPicPr>
          <p:cNvPr id="8" name="Picture 123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32DB42F7-61E8-B0D7-2948-9C958D8D427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303382" y="1670126"/>
            <a:ext cx="1700391" cy="230144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14">
            <a:extLst>
              <a:ext uri="{FF2B5EF4-FFF2-40B4-BE49-F238E27FC236}">
                <a16:creationId xmlns:a16="http://schemas.microsoft.com/office/drawing/2014/main" id="{C0198491-8FBF-0FC3-EE28-B714A4BFF1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422652" y="4730616"/>
            <a:ext cx="1483954" cy="58899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120">
            <a:extLst>
              <a:ext uri="{FF2B5EF4-FFF2-40B4-BE49-F238E27FC236}">
                <a16:creationId xmlns:a16="http://schemas.microsoft.com/office/drawing/2014/main" id="{A9984031-2D3A-C967-3950-F712940D645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2432" b="19046"/>
          <a:stretch>
            <a:fillRect/>
          </a:stretch>
        </p:blipFill>
        <p:spPr>
          <a:xfrm>
            <a:off x="6096000" y="3917068"/>
            <a:ext cx="119270" cy="81244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AFEF2CA8-9D5B-ADAB-C00D-AFA67BD8E440}"/>
              </a:ext>
            </a:extLst>
          </p:cNvPr>
          <p:cNvSpPr txBox="1"/>
          <p:nvPr/>
        </p:nvSpPr>
        <p:spPr>
          <a:xfrm>
            <a:off x="601212" y="2374326"/>
            <a:ext cx="3012179" cy="36224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171450" marR="0" lvl="0" indent="-171450" algn="ctr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181717"/>
                </a:solidFill>
                <a:uFillTx/>
                <a:latin typeface="AvenirNext LT Pro Medium" pitchFamily="34"/>
              </a:rPr>
              <a:t>Key Benefits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3B7AA4EE-ABA0-C504-D8BB-D52A23372163}"/>
              </a:ext>
            </a:extLst>
          </p:cNvPr>
          <p:cNvSpPr txBox="1"/>
          <p:nvPr/>
        </p:nvSpPr>
        <p:spPr>
          <a:xfrm>
            <a:off x="8464342" y="2251443"/>
            <a:ext cx="3012179" cy="36224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171450" marR="0" lvl="0" indent="-171450" algn="ctr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181717"/>
                </a:solidFill>
                <a:uFillTx/>
                <a:latin typeface="AvenirNext LT Pro Medium" pitchFamily="34"/>
              </a:rPr>
              <a:t>Main Restrictions</a:t>
            </a:r>
          </a:p>
        </p:txBody>
      </p:sp>
    </p:spTree>
    <p:extLst>
      <p:ext uri="{BB962C8B-B14F-4D97-AF65-F5344CB8AC3E}">
        <p14:creationId xmlns:p14="http://schemas.microsoft.com/office/powerpoint/2010/main" val="3334659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E144605-4EDD-7795-2EE4-36E01B87926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Back Lid &amp; Battery con</a:t>
            </a:r>
            <a:r>
              <a:rPr lang="da-DK" err="1"/>
              <a:t>ne</a:t>
            </a:r>
            <a:r>
              <a:rPr lang="en-DK" err="1"/>
              <a:t>ction</a:t>
            </a:r>
            <a:r>
              <a:rPr lang="en-DK"/>
              <a:t>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162E725-7D8B-9FAF-E400-4CD32F0EE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err="1"/>
              <a:t>TrackView</a:t>
            </a:r>
            <a:r>
              <a:rPr lang="en-DK"/>
              <a:t> Pro Transmitter </a:t>
            </a:r>
            <a:endParaRPr lang="da-DK"/>
          </a:p>
        </p:txBody>
      </p:sp>
      <p:pic>
        <p:nvPicPr>
          <p:cNvPr id="6" name="Picture 23">
            <a:extLst>
              <a:ext uri="{FF2B5EF4-FFF2-40B4-BE49-F238E27FC236}">
                <a16:creationId xmlns:a16="http://schemas.microsoft.com/office/drawing/2014/main" id="{7EAF068B-20BD-4381-7605-A3015589C92E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586546" y="2020349"/>
            <a:ext cx="1258087" cy="20569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24">
            <a:extLst>
              <a:ext uri="{FF2B5EF4-FFF2-40B4-BE49-F238E27FC236}">
                <a16:creationId xmlns:a16="http://schemas.microsoft.com/office/drawing/2014/main" id="{B3DC7B36-24EE-CC7B-EBA2-746B7C4FEF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546" y="4257957"/>
            <a:ext cx="1328393" cy="199263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91">
            <a:extLst>
              <a:ext uri="{FF2B5EF4-FFF2-40B4-BE49-F238E27FC236}">
                <a16:creationId xmlns:a16="http://schemas.microsoft.com/office/drawing/2014/main" id="{E4E230C0-4802-0D2F-4431-80F680D9BED9}"/>
              </a:ext>
            </a:extLst>
          </p:cNvPr>
          <p:cNvSpPr txBox="1"/>
          <p:nvPr/>
        </p:nvSpPr>
        <p:spPr>
          <a:xfrm>
            <a:off x="2059703" y="2827680"/>
            <a:ext cx="1026139" cy="2308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Back lid</a:t>
            </a:r>
          </a:p>
        </p:txBody>
      </p:sp>
      <p:cxnSp>
        <p:nvCxnSpPr>
          <p:cNvPr id="9" name="Straight Connector 14">
            <a:extLst>
              <a:ext uri="{FF2B5EF4-FFF2-40B4-BE49-F238E27FC236}">
                <a16:creationId xmlns:a16="http://schemas.microsoft.com/office/drawing/2014/main" id="{206AA29A-EACE-3DA1-B6F6-A932EC7F8228}"/>
              </a:ext>
            </a:extLst>
          </p:cNvPr>
          <p:cNvCxnSpPr/>
          <p:nvPr/>
        </p:nvCxnSpPr>
        <p:spPr>
          <a:xfrm>
            <a:off x="1672531" y="2943096"/>
            <a:ext cx="497698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0" name="TextBox 91">
            <a:extLst>
              <a:ext uri="{FF2B5EF4-FFF2-40B4-BE49-F238E27FC236}">
                <a16:creationId xmlns:a16="http://schemas.microsoft.com/office/drawing/2014/main" id="{10919207-8EA1-ACE7-6DB8-595B6ADD3A96}"/>
              </a:ext>
            </a:extLst>
          </p:cNvPr>
          <p:cNvSpPr txBox="1"/>
          <p:nvPr/>
        </p:nvSpPr>
        <p:spPr>
          <a:xfrm>
            <a:off x="2321743" y="5768111"/>
            <a:ext cx="2601439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Increased transmission rate &amp; data pts will reduce batteries lifetime</a:t>
            </a:r>
          </a:p>
        </p:txBody>
      </p:sp>
      <p:pic>
        <p:nvPicPr>
          <p:cNvPr id="11" name="Picture 8" descr="Icon&#10;&#10;Description automatically generated">
            <a:extLst>
              <a:ext uri="{FF2B5EF4-FFF2-40B4-BE49-F238E27FC236}">
                <a16:creationId xmlns:a16="http://schemas.microsoft.com/office/drawing/2014/main" id="{AA4716DF-C908-AE9A-5312-B6DCE45CEC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0493" y="5774187"/>
            <a:ext cx="322499" cy="29562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TextBox 91">
            <a:extLst>
              <a:ext uri="{FF2B5EF4-FFF2-40B4-BE49-F238E27FC236}">
                <a16:creationId xmlns:a16="http://schemas.microsoft.com/office/drawing/2014/main" id="{FB568037-D76F-6437-E349-B04F29F9D252}"/>
              </a:ext>
            </a:extLst>
          </p:cNvPr>
          <p:cNvSpPr txBox="1"/>
          <p:nvPr/>
        </p:nvSpPr>
        <p:spPr>
          <a:xfrm>
            <a:off x="2510036" y="4454944"/>
            <a:ext cx="1896312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USB Connection</a:t>
            </a:r>
            <a:b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</a:b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 </a:t>
            </a: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(Firmware update)</a:t>
            </a:r>
            <a:endParaRPr lang="en-GB" sz="900" b="0" i="1" u="none" strike="noStrike" kern="1200" cap="none" spc="0" baseline="0">
              <a:solidFill>
                <a:srgbClr val="000000"/>
              </a:solidFill>
              <a:uFillTx/>
              <a:latin typeface="Tahoma" pitchFamily="34"/>
              <a:cs typeface="Arial" pitchFamily="34"/>
            </a:endParaRPr>
          </a:p>
        </p:txBody>
      </p:sp>
      <p:cxnSp>
        <p:nvCxnSpPr>
          <p:cNvPr id="13" name="Connector: Elbow 22">
            <a:extLst>
              <a:ext uri="{FF2B5EF4-FFF2-40B4-BE49-F238E27FC236}">
                <a16:creationId xmlns:a16="http://schemas.microsoft.com/office/drawing/2014/main" id="{3FB4D1C1-FE93-B974-5E9E-0E898B8804A9}"/>
              </a:ext>
            </a:extLst>
          </p:cNvPr>
          <p:cNvCxnSpPr>
            <a:cxnSpLocks/>
          </p:cNvCxnSpPr>
          <p:nvPr/>
        </p:nvCxnSpPr>
        <p:spPr>
          <a:xfrm flipV="1">
            <a:off x="1060174" y="4568899"/>
            <a:ext cx="1280061" cy="135880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5" name="TextBox 91">
            <a:extLst>
              <a:ext uri="{FF2B5EF4-FFF2-40B4-BE49-F238E27FC236}">
                <a16:creationId xmlns:a16="http://schemas.microsoft.com/office/drawing/2014/main" id="{C4B283AB-7651-360D-B3E9-B221B6177538}"/>
              </a:ext>
            </a:extLst>
          </p:cNvPr>
          <p:cNvSpPr txBox="1"/>
          <p:nvPr/>
        </p:nvSpPr>
        <p:spPr>
          <a:xfrm>
            <a:off x="2429501" y="4876368"/>
            <a:ext cx="1969135" cy="59247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Batteries (x2)</a:t>
            </a:r>
            <a:b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</a:b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Recommend Lithium, long lasting particularly at lower temperatures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750" b="0" i="0" u="none" strike="noStrike" kern="1200" cap="none" spc="0" baseline="0">
              <a:solidFill>
                <a:srgbClr val="000000"/>
              </a:solidFill>
              <a:uFillTx/>
              <a:latin typeface="Tahoma" pitchFamily="34"/>
              <a:cs typeface="Arial" pitchFamily="34"/>
            </a:endParaRPr>
          </a:p>
        </p:txBody>
      </p:sp>
      <p:cxnSp>
        <p:nvCxnSpPr>
          <p:cNvPr id="16" name="Straight Connector 44">
            <a:extLst>
              <a:ext uri="{FF2B5EF4-FFF2-40B4-BE49-F238E27FC236}">
                <a16:creationId xmlns:a16="http://schemas.microsoft.com/office/drawing/2014/main" id="{62895AA4-81C1-31D6-3A8E-0E9EF2A25F45}"/>
              </a:ext>
            </a:extLst>
          </p:cNvPr>
          <p:cNvCxnSpPr>
            <a:cxnSpLocks/>
          </p:cNvCxnSpPr>
          <p:nvPr/>
        </p:nvCxnSpPr>
        <p:spPr>
          <a:xfrm>
            <a:off x="1684773" y="5036990"/>
            <a:ext cx="655462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pic>
        <p:nvPicPr>
          <p:cNvPr id="18" name="Picture 33">
            <a:extLst>
              <a:ext uri="{FF2B5EF4-FFF2-40B4-BE49-F238E27FC236}">
                <a16:creationId xmlns:a16="http://schemas.microsoft.com/office/drawing/2014/main" id="{A74AB6F5-1BD5-6AA8-85D9-B5A21926E7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124" y="1663519"/>
            <a:ext cx="1026139" cy="209668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9" name="Picture 31">
            <a:extLst>
              <a:ext uri="{FF2B5EF4-FFF2-40B4-BE49-F238E27FC236}">
                <a16:creationId xmlns:a16="http://schemas.microsoft.com/office/drawing/2014/main" id="{6EBCB5AD-3E7F-D132-7CE7-EF24F5916C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69157" y="1646380"/>
            <a:ext cx="1139852" cy="209668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0" name="TextBox 91">
            <a:extLst>
              <a:ext uri="{FF2B5EF4-FFF2-40B4-BE49-F238E27FC236}">
                <a16:creationId xmlns:a16="http://schemas.microsoft.com/office/drawing/2014/main" id="{95791063-1491-CC6B-D7DD-5188891D0427}"/>
              </a:ext>
            </a:extLst>
          </p:cNvPr>
          <p:cNvSpPr txBox="1"/>
          <p:nvPr/>
        </p:nvSpPr>
        <p:spPr>
          <a:xfrm>
            <a:off x="9097903" y="2478157"/>
            <a:ext cx="1536967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Screw or magnet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locations</a:t>
            </a:r>
          </a:p>
        </p:txBody>
      </p:sp>
      <p:cxnSp>
        <p:nvCxnSpPr>
          <p:cNvPr id="21" name="Straight Connector 56">
            <a:extLst>
              <a:ext uri="{FF2B5EF4-FFF2-40B4-BE49-F238E27FC236}">
                <a16:creationId xmlns:a16="http://schemas.microsoft.com/office/drawing/2014/main" id="{EE9F958D-DF68-CD86-6C9A-0E08D1F683FD}"/>
              </a:ext>
            </a:extLst>
          </p:cNvPr>
          <p:cNvCxnSpPr/>
          <p:nvPr/>
        </p:nvCxnSpPr>
        <p:spPr>
          <a:xfrm>
            <a:off x="8709009" y="2595931"/>
            <a:ext cx="578733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pic>
        <p:nvPicPr>
          <p:cNvPr id="22" name="Picture 35">
            <a:extLst>
              <a:ext uri="{FF2B5EF4-FFF2-40B4-BE49-F238E27FC236}">
                <a16:creationId xmlns:a16="http://schemas.microsoft.com/office/drawing/2014/main" id="{C551443E-DC55-20D8-979E-D0B9A95DFC8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37931" y="4026972"/>
            <a:ext cx="1389313" cy="206979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3" name="Picture 34">
            <a:extLst>
              <a:ext uri="{FF2B5EF4-FFF2-40B4-BE49-F238E27FC236}">
                <a16:creationId xmlns:a16="http://schemas.microsoft.com/office/drawing/2014/main" id="{12DDB7F1-499E-1EA6-0598-AA052DD9FFE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2176" y="3888816"/>
            <a:ext cx="1258087" cy="216182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4" name="Picture 36">
            <a:extLst>
              <a:ext uri="{FF2B5EF4-FFF2-40B4-BE49-F238E27FC236}">
                <a16:creationId xmlns:a16="http://schemas.microsoft.com/office/drawing/2014/main" id="{8B60411E-CF0D-37DF-00C3-19C5BD26BBB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303971" y="4061405"/>
            <a:ext cx="601356" cy="2025051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783425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A8FD81C-6147-2DFC-A380-79DEFAC5208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60363" y="936625"/>
            <a:ext cx="11496675" cy="358775"/>
          </a:xfrm>
        </p:spPr>
        <p:txBody>
          <a:bodyPr anchor="ctr"/>
          <a:lstStyle/>
          <a:p>
            <a:pPr lvl="0"/>
            <a:r>
              <a:rPr lang="en-GB" err="1"/>
              <a:t>TrackView</a:t>
            </a:r>
            <a:r>
              <a:rPr lang="en-GB"/>
              <a:t> Pro Transmitter</a:t>
            </a:r>
          </a:p>
        </p:txBody>
      </p:sp>
      <p:pic>
        <p:nvPicPr>
          <p:cNvPr id="7" name="Picture 37">
            <a:extLst>
              <a:ext uri="{FF2B5EF4-FFF2-40B4-BE49-F238E27FC236}">
                <a16:creationId xmlns:a16="http://schemas.microsoft.com/office/drawing/2014/main" id="{6766BDEB-3EE0-9E82-85D3-525281D5C817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rcRect/>
          <a:stretch>
            <a:fillRect/>
          </a:stretch>
        </p:blipFill>
        <p:spPr>
          <a:xfrm>
            <a:off x="916776" y="2071601"/>
            <a:ext cx="3092134" cy="207825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36">
            <a:extLst>
              <a:ext uri="{FF2B5EF4-FFF2-40B4-BE49-F238E27FC236}">
                <a16:creationId xmlns:a16="http://schemas.microsoft.com/office/drawing/2014/main" id="{A1474F99-DA52-F358-74F4-441EF0F8D3C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916775" y="4124626"/>
            <a:ext cx="2979363" cy="187954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33">
            <a:extLst>
              <a:ext uri="{FF2B5EF4-FFF2-40B4-BE49-F238E27FC236}">
                <a16:creationId xmlns:a16="http://schemas.microsoft.com/office/drawing/2014/main" id="{D89E2DDF-877B-0152-9868-836089EA4D3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860" b="18767"/>
          <a:stretch>
            <a:fillRect/>
          </a:stretch>
        </p:blipFill>
        <p:spPr>
          <a:xfrm>
            <a:off x="6180870" y="2345612"/>
            <a:ext cx="3092135" cy="130302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39">
            <a:extLst>
              <a:ext uri="{FF2B5EF4-FFF2-40B4-BE49-F238E27FC236}">
                <a16:creationId xmlns:a16="http://schemas.microsoft.com/office/drawing/2014/main" id="{6E660959-D937-7123-3D14-06049173568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6079" b="8824"/>
          <a:stretch>
            <a:fillRect/>
          </a:stretch>
        </p:blipFill>
        <p:spPr>
          <a:xfrm>
            <a:off x="6180869" y="4281372"/>
            <a:ext cx="3092135" cy="134707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Box 91">
            <a:extLst>
              <a:ext uri="{FF2B5EF4-FFF2-40B4-BE49-F238E27FC236}">
                <a16:creationId xmlns:a16="http://schemas.microsoft.com/office/drawing/2014/main" id="{6739C65D-4ADD-AD46-A0FD-077D431F00C9}"/>
              </a:ext>
            </a:extLst>
          </p:cNvPr>
          <p:cNvSpPr txBox="1"/>
          <p:nvPr/>
        </p:nvSpPr>
        <p:spPr>
          <a:xfrm>
            <a:off x="9016190" y="3383305"/>
            <a:ext cx="1231367" cy="3877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>
                <a:solidFill>
                  <a:srgbClr val="000000"/>
                </a:solidFill>
                <a:latin typeface="Tahoma" pitchFamily="34"/>
                <a:cs typeface="Arial" pitchFamily="34"/>
              </a:rPr>
              <a:t>Latch in locked position</a:t>
            </a:r>
          </a:p>
        </p:txBody>
      </p:sp>
      <p:sp>
        <p:nvSpPr>
          <p:cNvPr id="12" name="TextBox 91">
            <a:extLst>
              <a:ext uri="{FF2B5EF4-FFF2-40B4-BE49-F238E27FC236}">
                <a16:creationId xmlns:a16="http://schemas.microsoft.com/office/drawing/2014/main" id="{FB15E53E-B808-1BE6-2335-59621C18BD08}"/>
              </a:ext>
            </a:extLst>
          </p:cNvPr>
          <p:cNvSpPr txBox="1"/>
          <p:nvPr/>
        </p:nvSpPr>
        <p:spPr>
          <a:xfrm>
            <a:off x="9157327" y="5240650"/>
            <a:ext cx="1231367" cy="3877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>
                <a:solidFill>
                  <a:srgbClr val="000000"/>
                </a:solidFill>
                <a:latin typeface="Tahoma" pitchFamily="34"/>
                <a:cs typeface="Arial" pitchFamily="34"/>
              </a:rPr>
              <a:t>Latch in </a:t>
            </a:r>
            <a:r>
              <a:rPr lang="en-GB" sz="900">
                <a:solidFill>
                  <a:srgbClr val="D01E1E"/>
                </a:solidFill>
                <a:latin typeface="Tahoma" pitchFamily="34"/>
                <a:cs typeface="Arial" pitchFamily="34"/>
              </a:rPr>
              <a:t>un</a:t>
            </a:r>
            <a:r>
              <a:rPr lang="en-GB" sz="900">
                <a:solidFill>
                  <a:srgbClr val="000000"/>
                </a:solidFill>
                <a:latin typeface="Tahoma" pitchFamily="34"/>
                <a:cs typeface="Arial" pitchFamily="34"/>
              </a:rPr>
              <a:t>locked position</a:t>
            </a:r>
          </a:p>
        </p:txBody>
      </p:sp>
      <p:sp>
        <p:nvSpPr>
          <p:cNvPr id="13" name="TextBox 91">
            <a:extLst>
              <a:ext uri="{FF2B5EF4-FFF2-40B4-BE49-F238E27FC236}">
                <a16:creationId xmlns:a16="http://schemas.microsoft.com/office/drawing/2014/main" id="{2CACFEDD-CD51-6B82-1750-E39BC7FB488D}"/>
              </a:ext>
            </a:extLst>
          </p:cNvPr>
          <p:cNvSpPr txBox="1"/>
          <p:nvPr/>
        </p:nvSpPr>
        <p:spPr>
          <a:xfrm>
            <a:off x="4076957" y="5117849"/>
            <a:ext cx="1231367" cy="3877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>
                <a:solidFill>
                  <a:srgbClr val="000000"/>
                </a:solidFill>
                <a:latin typeface="Tahoma" pitchFamily="34"/>
                <a:cs typeface="Arial" pitchFamily="34"/>
              </a:rPr>
              <a:t>Notched SMART connector</a:t>
            </a:r>
          </a:p>
        </p:txBody>
      </p:sp>
      <p:sp>
        <p:nvSpPr>
          <p:cNvPr id="14" name="TextBox 91">
            <a:extLst>
              <a:ext uri="{FF2B5EF4-FFF2-40B4-BE49-F238E27FC236}">
                <a16:creationId xmlns:a16="http://schemas.microsoft.com/office/drawing/2014/main" id="{7BF5FD18-33FF-7FC3-22D0-49453923ED6F}"/>
              </a:ext>
            </a:extLst>
          </p:cNvPr>
          <p:cNvSpPr txBox="1"/>
          <p:nvPr/>
        </p:nvSpPr>
        <p:spPr>
          <a:xfrm>
            <a:off x="4076956" y="3319611"/>
            <a:ext cx="1231367" cy="3877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>
                <a:solidFill>
                  <a:srgbClr val="000000"/>
                </a:solidFill>
                <a:latin typeface="Tahoma" pitchFamily="34"/>
                <a:cs typeface="Arial" pitchFamily="34"/>
              </a:rPr>
              <a:t>Transmitter</a:t>
            </a:r>
          </a:p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>
                <a:solidFill>
                  <a:srgbClr val="000000"/>
                </a:solidFill>
                <a:latin typeface="Tahoma" pitchFamily="34"/>
                <a:cs typeface="Arial" pitchFamily="34"/>
              </a:rPr>
              <a:t>Back plate</a:t>
            </a:r>
          </a:p>
        </p:txBody>
      </p:sp>
      <p:sp>
        <p:nvSpPr>
          <p:cNvPr id="15" name="TextBox 91">
            <a:extLst>
              <a:ext uri="{FF2B5EF4-FFF2-40B4-BE49-F238E27FC236}">
                <a16:creationId xmlns:a16="http://schemas.microsoft.com/office/drawing/2014/main" id="{337D69E0-7EA0-A69D-FC2C-A5634E6655AB}"/>
              </a:ext>
            </a:extLst>
          </p:cNvPr>
          <p:cNvSpPr txBox="1"/>
          <p:nvPr/>
        </p:nvSpPr>
        <p:spPr>
          <a:xfrm>
            <a:off x="4133159" y="5754868"/>
            <a:ext cx="1231367" cy="2492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>
                <a:solidFill>
                  <a:srgbClr val="000000"/>
                </a:solidFill>
                <a:latin typeface="Tahoma" pitchFamily="34"/>
                <a:cs typeface="Arial" pitchFamily="34"/>
              </a:rPr>
              <a:t>Hidden latch</a:t>
            </a:r>
          </a:p>
        </p:txBody>
      </p:sp>
      <p:sp>
        <p:nvSpPr>
          <p:cNvPr id="16" name="TextBox 91">
            <a:extLst>
              <a:ext uri="{FF2B5EF4-FFF2-40B4-BE49-F238E27FC236}">
                <a16:creationId xmlns:a16="http://schemas.microsoft.com/office/drawing/2014/main" id="{0A47C98B-3383-3809-C381-799724AD21C8}"/>
              </a:ext>
            </a:extLst>
          </p:cNvPr>
          <p:cNvSpPr txBox="1"/>
          <p:nvPr/>
        </p:nvSpPr>
        <p:spPr>
          <a:xfrm>
            <a:off x="8914185" y="2223141"/>
            <a:ext cx="1231367" cy="3877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>
                <a:solidFill>
                  <a:srgbClr val="000000"/>
                </a:solidFill>
                <a:latin typeface="Tahoma" pitchFamily="34"/>
                <a:cs typeface="Arial" pitchFamily="34"/>
              </a:rPr>
              <a:t>Notched SMART connector</a:t>
            </a:r>
          </a:p>
        </p:txBody>
      </p:sp>
      <p:cxnSp>
        <p:nvCxnSpPr>
          <p:cNvPr id="17" name="Straight Connector 14">
            <a:extLst>
              <a:ext uri="{FF2B5EF4-FFF2-40B4-BE49-F238E27FC236}">
                <a16:creationId xmlns:a16="http://schemas.microsoft.com/office/drawing/2014/main" id="{1490CC6C-1577-F2B7-40B4-A24D5A99BDB1}"/>
              </a:ext>
            </a:extLst>
          </p:cNvPr>
          <p:cNvCxnSpPr/>
          <p:nvPr/>
        </p:nvCxnSpPr>
        <p:spPr>
          <a:xfrm>
            <a:off x="3882962" y="3558061"/>
            <a:ext cx="404545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18" name="Connector: Elbow 62">
            <a:extLst>
              <a:ext uri="{FF2B5EF4-FFF2-40B4-BE49-F238E27FC236}">
                <a16:creationId xmlns:a16="http://schemas.microsoft.com/office/drawing/2014/main" id="{FEE90130-0615-1B37-B807-F0B205ED74A8}"/>
              </a:ext>
            </a:extLst>
          </p:cNvPr>
          <p:cNvCxnSpPr/>
          <p:nvPr/>
        </p:nvCxnSpPr>
        <p:spPr>
          <a:xfrm flipV="1">
            <a:off x="3036172" y="5251037"/>
            <a:ext cx="1209026" cy="252814"/>
          </a:xfrm>
          <a:prstGeom prst="bentConnector3">
            <a:avLst/>
          </a:prstGeom>
          <a:noFill/>
          <a:ln w="6345" cap="flat">
            <a:solidFill>
              <a:srgbClr val="FFFFFF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19" name="Connector: Elbow 22">
            <a:extLst>
              <a:ext uri="{FF2B5EF4-FFF2-40B4-BE49-F238E27FC236}">
                <a16:creationId xmlns:a16="http://schemas.microsoft.com/office/drawing/2014/main" id="{4067D44A-20F3-0BFF-FC54-650D103D7E5E}"/>
              </a:ext>
            </a:extLst>
          </p:cNvPr>
          <p:cNvCxnSpPr/>
          <p:nvPr/>
        </p:nvCxnSpPr>
        <p:spPr>
          <a:xfrm>
            <a:off x="2882398" y="5735692"/>
            <a:ext cx="1126512" cy="214277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20" name="Straight Connector 49">
            <a:extLst>
              <a:ext uri="{FF2B5EF4-FFF2-40B4-BE49-F238E27FC236}">
                <a16:creationId xmlns:a16="http://schemas.microsoft.com/office/drawing/2014/main" id="{32DE625E-5069-896A-F852-A9E703A62C65}"/>
              </a:ext>
            </a:extLst>
          </p:cNvPr>
          <p:cNvCxnSpPr>
            <a:cxnSpLocks/>
          </p:cNvCxnSpPr>
          <p:nvPr/>
        </p:nvCxnSpPr>
        <p:spPr>
          <a:xfrm>
            <a:off x="8284311" y="3524173"/>
            <a:ext cx="62987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22" name="Connector: Elbow 63">
            <a:extLst>
              <a:ext uri="{FF2B5EF4-FFF2-40B4-BE49-F238E27FC236}">
                <a16:creationId xmlns:a16="http://schemas.microsoft.com/office/drawing/2014/main" id="{ED2677E9-3CEF-C9D8-A86F-FE71099943DC}"/>
              </a:ext>
            </a:extLst>
          </p:cNvPr>
          <p:cNvCxnSpPr>
            <a:cxnSpLocks/>
          </p:cNvCxnSpPr>
          <p:nvPr/>
        </p:nvCxnSpPr>
        <p:spPr>
          <a:xfrm flipV="1">
            <a:off x="7520937" y="2353721"/>
            <a:ext cx="1393248" cy="757007"/>
          </a:xfrm>
          <a:prstGeom prst="bentConnector3">
            <a:avLst/>
          </a:prstGeom>
          <a:noFill/>
          <a:ln w="6345" cap="flat">
            <a:solidFill>
              <a:srgbClr val="FFFFFF"/>
            </a:solidFill>
            <a:prstDash val="solid"/>
            <a:miter/>
            <a:headEnd type="arrow"/>
            <a:tailEnd type="arrow"/>
          </a:ln>
        </p:spPr>
      </p:cxnSp>
    </p:spTree>
    <p:extLst>
      <p:ext uri="{BB962C8B-B14F-4D97-AF65-F5344CB8AC3E}">
        <p14:creationId xmlns:p14="http://schemas.microsoft.com/office/powerpoint/2010/main" val="407174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0"/>
                            </p:stCondLst>
                            <p:childTnLst>
                              <p:par>
                                <p:cTn id="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A7E63-1C20-F8ED-4153-41DEB68C5E9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70759" y="370356"/>
            <a:ext cx="5684722" cy="493776"/>
          </a:xfrm>
        </p:spPr>
        <p:txBody>
          <a:bodyPr/>
          <a:lstStyle/>
          <a:p>
            <a:pPr lvl="0"/>
            <a:r>
              <a:rPr lang="en-DK">
                <a:solidFill>
                  <a:schemeClr val="accent1"/>
                </a:solidFill>
                <a:latin typeface="+mn-lt"/>
              </a:rPr>
              <a:t>Transmitter </a:t>
            </a:r>
            <a:endParaRPr lang="en-GB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4C1F1B-9AE2-8914-F733-481DA27210A5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728870" y="1410084"/>
            <a:ext cx="4031626" cy="283954"/>
          </a:xfrm>
          <a:prstGeom prst="rect">
            <a:avLst/>
          </a:prstGeom>
          <a:noFill/>
          <a:ln>
            <a:noFill/>
          </a:ln>
        </p:spPr>
        <p:txBody>
          <a:bodyPr vert="horz" wrap="square" lIns="109728" tIns="54864" rIns="109728" bIns="54864" numCol="1" anchor="t" anchorCtr="0" compatLnSpc="1">
            <a:prstTxWarp prst="textNoShape">
              <a:avLst/>
            </a:prstTxWarp>
            <a:noAutofit/>
          </a:bodyPr>
          <a:lstStyle/>
          <a:p>
            <a:pPr marL="205740" indent="-205740" defTabSz="822960">
              <a:spcBef>
                <a:spcPts val="900"/>
              </a:spcBef>
            </a:pPr>
            <a:r>
              <a:rPr lang="en-GB" sz="1404">
                <a:latin typeface="Avenir Next LT Pro Demi" pitchFamily="34"/>
              </a:rPr>
              <a:t>Display</a:t>
            </a:r>
            <a:r>
              <a:rPr lang="en-GB" sz="1400">
                <a:latin typeface="Avenir Next LT Pro Demi" pitchFamily="34"/>
              </a:rPr>
              <a:t> Information</a:t>
            </a:r>
          </a:p>
        </p:txBody>
      </p:sp>
      <p:pic>
        <p:nvPicPr>
          <p:cNvPr id="4" name="Picture 39">
            <a:extLst>
              <a:ext uri="{FF2B5EF4-FFF2-40B4-BE49-F238E27FC236}">
                <a16:creationId xmlns:a16="http://schemas.microsoft.com/office/drawing/2014/main" id="{368830D4-0DC6-4D9F-EA6D-9C386A78FC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8" r="508"/>
          <a:stretch>
            <a:fillRect/>
          </a:stretch>
        </p:blipFill>
        <p:spPr>
          <a:xfrm>
            <a:off x="4712978" y="1607284"/>
            <a:ext cx="2211568" cy="4365616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5" name="Straight Connector 11">
            <a:extLst>
              <a:ext uri="{FF2B5EF4-FFF2-40B4-BE49-F238E27FC236}">
                <a16:creationId xmlns:a16="http://schemas.microsoft.com/office/drawing/2014/main" id="{A8EE3D7B-CE66-3040-C6C6-BC6C39079F26}"/>
              </a:ext>
            </a:extLst>
          </p:cNvPr>
          <p:cNvCxnSpPr/>
          <p:nvPr/>
        </p:nvCxnSpPr>
        <p:spPr>
          <a:xfrm flipH="1">
            <a:off x="4202039" y="5431338"/>
            <a:ext cx="842405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6" name="TextBox 91">
            <a:extLst>
              <a:ext uri="{FF2B5EF4-FFF2-40B4-BE49-F238E27FC236}">
                <a16:creationId xmlns:a16="http://schemas.microsoft.com/office/drawing/2014/main" id="{802BD490-21D7-6F4B-9510-6410B5B139AE}"/>
              </a:ext>
            </a:extLst>
          </p:cNvPr>
          <p:cNvSpPr txBox="1"/>
          <p:nvPr/>
        </p:nvSpPr>
        <p:spPr>
          <a:xfrm>
            <a:off x="2212649" y="5292828"/>
            <a:ext cx="1946958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algn="r"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Detachable SMART sensor</a:t>
            </a:r>
          </a:p>
        </p:txBody>
      </p:sp>
      <p:cxnSp>
        <p:nvCxnSpPr>
          <p:cNvPr id="7" name="Straight Connector 13">
            <a:extLst>
              <a:ext uri="{FF2B5EF4-FFF2-40B4-BE49-F238E27FC236}">
                <a16:creationId xmlns:a16="http://schemas.microsoft.com/office/drawing/2014/main" id="{F3413EF9-B642-FEDE-0EE7-F7DA593E348E}"/>
              </a:ext>
            </a:extLst>
          </p:cNvPr>
          <p:cNvCxnSpPr/>
          <p:nvPr/>
        </p:nvCxnSpPr>
        <p:spPr>
          <a:xfrm flipH="1">
            <a:off x="4202040" y="3699841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8" name="TextBox 91">
            <a:extLst>
              <a:ext uri="{FF2B5EF4-FFF2-40B4-BE49-F238E27FC236}">
                <a16:creationId xmlns:a16="http://schemas.microsoft.com/office/drawing/2014/main" id="{579E4FCC-0138-5B81-06EA-7D78744C0763}"/>
              </a:ext>
            </a:extLst>
          </p:cNvPr>
          <p:cNvSpPr txBox="1"/>
          <p:nvPr/>
        </p:nvSpPr>
        <p:spPr>
          <a:xfrm>
            <a:off x="1555773" y="3500949"/>
            <a:ext cx="2603834" cy="4247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algn="r"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Alarm Status LED</a:t>
            </a:r>
          </a:p>
          <a:p>
            <a:pPr algn="r"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60" i="1">
                <a:solidFill>
                  <a:srgbClr val="1F6898"/>
                </a:solidFill>
                <a:latin typeface="Tahoma" pitchFamily="34"/>
                <a:cs typeface="Arial" pitchFamily="34"/>
              </a:rPr>
              <a:t>Blinks red when alarm activated </a:t>
            </a:r>
          </a:p>
        </p:txBody>
      </p:sp>
      <p:cxnSp>
        <p:nvCxnSpPr>
          <p:cNvPr id="9" name="Straight Connector 16">
            <a:extLst>
              <a:ext uri="{FF2B5EF4-FFF2-40B4-BE49-F238E27FC236}">
                <a16:creationId xmlns:a16="http://schemas.microsoft.com/office/drawing/2014/main" id="{C3D3B133-068D-FC08-1E20-36240DE93E78}"/>
              </a:ext>
            </a:extLst>
          </p:cNvPr>
          <p:cNvCxnSpPr/>
          <p:nvPr/>
        </p:nvCxnSpPr>
        <p:spPr>
          <a:xfrm flipH="1">
            <a:off x="4202040" y="3074063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0" name="TextBox 91">
            <a:extLst>
              <a:ext uri="{FF2B5EF4-FFF2-40B4-BE49-F238E27FC236}">
                <a16:creationId xmlns:a16="http://schemas.microsoft.com/office/drawing/2014/main" id="{685BD44B-B386-69CE-4A97-CFD53A15CBF2}"/>
              </a:ext>
            </a:extLst>
          </p:cNvPr>
          <p:cNvSpPr txBox="1"/>
          <p:nvPr/>
        </p:nvSpPr>
        <p:spPr>
          <a:xfrm>
            <a:off x="1555773" y="2935564"/>
            <a:ext cx="2603834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algn="r"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Live measurement values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cxnSp>
        <p:nvCxnSpPr>
          <p:cNvPr id="11" name="Straight Connector 18">
            <a:extLst>
              <a:ext uri="{FF2B5EF4-FFF2-40B4-BE49-F238E27FC236}">
                <a16:creationId xmlns:a16="http://schemas.microsoft.com/office/drawing/2014/main" id="{7871A699-63A7-5C13-CD3E-C631431C9439}"/>
              </a:ext>
            </a:extLst>
          </p:cNvPr>
          <p:cNvCxnSpPr/>
          <p:nvPr/>
        </p:nvCxnSpPr>
        <p:spPr>
          <a:xfrm flipH="1">
            <a:off x="4202040" y="2558220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2" name="TextBox 91">
            <a:extLst>
              <a:ext uri="{FF2B5EF4-FFF2-40B4-BE49-F238E27FC236}">
                <a16:creationId xmlns:a16="http://schemas.microsoft.com/office/drawing/2014/main" id="{4EE1DB43-79A2-071A-F08A-DDC9618E60FE}"/>
              </a:ext>
            </a:extLst>
          </p:cNvPr>
          <p:cNvSpPr txBox="1"/>
          <p:nvPr/>
        </p:nvSpPr>
        <p:spPr>
          <a:xfrm>
            <a:off x="1555773" y="2419721"/>
            <a:ext cx="2603834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algn="r"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Signal strength to access point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cxnSp>
        <p:nvCxnSpPr>
          <p:cNvPr id="13" name="Straight Connector 20">
            <a:extLst>
              <a:ext uri="{FF2B5EF4-FFF2-40B4-BE49-F238E27FC236}">
                <a16:creationId xmlns:a16="http://schemas.microsoft.com/office/drawing/2014/main" id="{93E2194B-2C97-C41F-B193-F2E18C49FAE5}"/>
              </a:ext>
            </a:extLst>
          </p:cNvPr>
          <p:cNvCxnSpPr/>
          <p:nvPr/>
        </p:nvCxnSpPr>
        <p:spPr>
          <a:xfrm flipH="1">
            <a:off x="6749638" y="2558220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4" name="TextBox 91">
            <a:extLst>
              <a:ext uri="{FF2B5EF4-FFF2-40B4-BE49-F238E27FC236}">
                <a16:creationId xmlns:a16="http://schemas.microsoft.com/office/drawing/2014/main" id="{AAABA7E2-40DE-D6FF-A27D-E7231F436366}"/>
              </a:ext>
            </a:extLst>
          </p:cNvPr>
          <p:cNvSpPr txBox="1"/>
          <p:nvPr/>
        </p:nvSpPr>
        <p:spPr>
          <a:xfrm>
            <a:off x="7523045" y="2419721"/>
            <a:ext cx="1946958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Battery level indicator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cxnSp>
        <p:nvCxnSpPr>
          <p:cNvPr id="15" name="Straight Connector 24">
            <a:extLst>
              <a:ext uri="{FF2B5EF4-FFF2-40B4-BE49-F238E27FC236}">
                <a16:creationId xmlns:a16="http://schemas.microsoft.com/office/drawing/2014/main" id="{899BDD4F-5658-E11D-638D-7F673116FB48}"/>
              </a:ext>
            </a:extLst>
          </p:cNvPr>
          <p:cNvCxnSpPr/>
          <p:nvPr/>
        </p:nvCxnSpPr>
        <p:spPr>
          <a:xfrm flipH="1">
            <a:off x="6749638" y="3856280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6" name="TextBox 91">
            <a:extLst>
              <a:ext uri="{FF2B5EF4-FFF2-40B4-BE49-F238E27FC236}">
                <a16:creationId xmlns:a16="http://schemas.microsoft.com/office/drawing/2014/main" id="{ECDEFB50-6192-3013-B461-0BDA4500D47E}"/>
              </a:ext>
            </a:extLst>
          </p:cNvPr>
          <p:cNvSpPr txBox="1"/>
          <p:nvPr/>
        </p:nvSpPr>
        <p:spPr>
          <a:xfrm>
            <a:off x="7523045" y="3634675"/>
            <a:ext cx="1206283" cy="4431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Buzzer disabler/ Page scroller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cxnSp>
        <p:nvCxnSpPr>
          <p:cNvPr id="17" name="Connector: Elbow 27">
            <a:extLst>
              <a:ext uri="{FF2B5EF4-FFF2-40B4-BE49-F238E27FC236}">
                <a16:creationId xmlns:a16="http://schemas.microsoft.com/office/drawing/2014/main" id="{0496084C-5AE8-8589-4735-0020A5C53C7F}"/>
              </a:ext>
            </a:extLst>
          </p:cNvPr>
          <p:cNvCxnSpPr/>
          <p:nvPr/>
        </p:nvCxnSpPr>
        <p:spPr>
          <a:xfrm flipV="1">
            <a:off x="5834155" y="2011259"/>
            <a:ext cx="1604750" cy="408462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8" name="TextBox 91">
            <a:extLst>
              <a:ext uri="{FF2B5EF4-FFF2-40B4-BE49-F238E27FC236}">
                <a16:creationId xmlns:a16="http://schemas.microsoft.com/office/drawing/2014/main" id="{B2D80139-2320-C8D1-2F9D-B234C8CC886A}"/>
              </a:ext>
            </a:extLst>
          </p:cNvPr>
          <p:cNvSpPr txBox="1"/>
          <p:nvPr/>
        </p:nvSpPr>
        <p:spPr>
          <a:xfrm>
            <a:off x="7435482" y="1784352"/>
            <a:ext cx="1841520" cy="4431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Communication status with access point</a:t>
            </a:r>
          </a:p>
        </p:txBody>
      </p:sp>
      <p:grpSp>
        <p:nvGrpSpPr>
          <p:cNvPr id="19" name="Graphic 320">
            <a:extLst>
              <a:ext uri="{FF2B5EF4-FFF2-40B4-BE49-F238E27FC236}">
                <a16:creationId xmlns:a16="http://schemas.microsoft.com/office/drawing/2014/main" id="{21CC3C79-AD8C-0917-BF89-55A5627D5E67}"/>
              </a:ext>
            </a:extLst>
          </p:cNvPr>
          <p:cNvGrpSpPr/>
          <p:nvPr/>
        </p:nvGrpSpPr>
        <p:grpSpPr>
          <a:xfrm>
            <a:off x="6406255" y="2902942"/>
            <a:ext cx="142932" cy="151566"/>
            <a:chOff x="4830546" y="2419118"/>
            <a:chExt cx="119110" cy="126305"/>
          </a:xfrm>
        </p:grpSpPr>
        <p:sp>
          <p:nvSpPr>
            <p:cNvPr id="20" name="Freeform 254">
              <a:extLst>
                <a:ext uri="{FF2B5EF4-FFF2-40B4-BE49-F238E27FC236}">
                  <a16:creationId xmlns:a16="http://schemas.microsoft.com/office/drawing/2014/main" id="{A7AC111D-3E97-CE42-3BBD-3FE431F68357}"/>
                </a:ext>
              </a:extLst>
            </p:cNvPr>
            <p:cNvSpPr/>
            <p:nvPr/>
          </p:nvSpPr>
          <p:spPr>
            <a:xfrm>
              <a:off x="4876970" y="2533454"/>
              <a:ext cx="24286" cy="1196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576"/>
                <a:gd name="f7" fmla="val 32811"/>
                <a:gd name="f8" fmla="val 59519"/>
                <a:gd name="f9" fmla="val 1"/>
                <a:gd name="f10" fmla="val 7033"/>
                <a:gd name="f11" fmla="val 3189"/>
                <a:gd name="f12" fmla="+- 0 0 39"/>
                <a:gd name="f13" fmla="val 40"/>
                <a:gd name="f14" fmla="val 3044"/>
                <a:gd name="f15" fmla="val 6888"/>
                <a:gd name="f16" fmla="+- 0 0 8"/>
                <a:gd name="f17" fmla="val 7649"/>
                <a:gd name="f18" fmla="val 109"/>
                <a:gd name="f19" fmla="val 8406"/>
                <a:gd name="f20" fmla="val 346"/>
                <a:gd name="f21" fmla="val 9129"/>
                <a:gd name="f22" fmla="val 6467"/>
                <a:gd name="f23" fmla="val 27322"/>
                <a:gd name="f24" fmla="val 26177"/>
                <a:gd name="f25" fmla="val 37108"/>
                <a:gd name="f26" fmla="val 44370"/>
                <a:gd name="f27" fmla="val 30988"/>
                <a:gd name="f28" fmla="val 54674"/>
                <a:gd name="f29" fmla="val 27521"/>
                <a:gd name="f30" fmla="val 62762"/>
                <a:gd name="f31" fmla="val 19433"/>
                <a:gd name="f32" fmla="val 66229"/>
                <a:gd name="f33" fmla="val 67426"/>
                <a:gd name="f34" fmla="val 5476"/>
                <a:gd name="f35" fmla="val 65436"/>
                <a:gd name="f36" fmla="val 1544"/>
                <a:gd name="f37" fmla="val 61783"/>
                <a:gd name="f38" fmla="val 61053"/>
                <a:gd name="f39" fmla="val 107"/>
                <a:gd name="f40" fmla="val 60288"/>
                <a:gd name="f41" fmla="+- 0 0 10"/>
                <a:gd name="f42" fmla="+- 0 0 -90"/>
                <a:gd name="f43" fmla="*/ f3 1 66576"/>
                <a:gd name="f44" fmla="*/ f4 1 32811"/>
                <a:gd name="f45" fmla="+- f7 0 f5"/>
                <a:gd name="f46" fmla="+- f6 0 f5"/>
                <a:gd name="f47" fmla="*/ f42 f0 1"/>
                <a:gd name="f48" fmla="*/ f46 1 66576"/>
                <a:gd name="f49" fmla="*/ f45 1 32811"/>
                <a:gd name="f50" fmla="*/ 59519 f46 1"/>
                <a:gd name="f51" fmla="*/ 1 f45 1"/>
                <a:gd name="f52" fmla="*/ 7033 f46 1"/>
                <a:gd name="f53" fmla="*/ 0 f46 1"/>
                <a:gd name="f54" fmla="*/ 6888 f45 1"/>
                <a:gd name="f55" fmla="*/ 346 f46 1"/>
                <a:gd name="f56" fmla="*/ 9129 f45 1"/>
                <a:gd name="f57" fmla="*/ 44370 f46 1"/>
                <a:gd name="f58" fmla="*/ 30988 f45 1"/>
                <a:gd name="f59" fmla="*/ 66229 f46 1"/>
                <a:gd name="f60" fmla="*/ 61783 f46 1"/>
                <a:gd name="f61" fmla="*/ 346 f45 1"/>
                <a:gd name="f62" fmla="*/ f47 1 f2"/>
                <a:gd name="f63" fmla="*/ f50 1 66576"/>
                <a:gd name="f64" fmla="*/ f51 1 32811"/>
                <a:gd name="f65" fmla="*/ f52 1 66576"/>
                <a:gd name="f66" fmla="*/ f53 1 66576"/>
                <a:gd name="f67" fmla="*/ f54 1 32811"/>
                <a:gd name="f68" fmla="*/ f55 1 66576"/>
                <a:gd name="f69" fmla="*/ f56 1 32811"/>
                <a:gd name="f70" fmla="*/ f57 1 66576"/>
                <a:gd name="f71" fmla="*/ f58 1 32811"/>
                <a:gd name="f72" fmla="*/ f59 1 66576"/>
                <a:gd name="f73" fmla="*/ f60 1 66576"/>
                <a:gd name="f74" fmla="*/ f61 1 32811"/>
                <a:gd name="f75" fmla="*/ f5 1 f48"/>
                <a:gd name="f76" fmla="*/ f6 1 f48"/>
                <a:gd name="f77" fmla="*/ f5 1 f49"/>
                <a:gd name="f78" fmla="*/ f7 1 f49"/>
                <a:gd name="f79" fmla="+- f62 0 f1"/>
                <a:gd name="f80" fmla="*/ f63 1 f48"/>
                <a:gd name="f81" fmla="*/ f64 1 f49"/>
                <a:gd name="f82" fmla="*/ f65 1 f48"/>
                <a:gd name="f83" fmla="*/ f66 1 f48"/>
                <a:gd name="f84" fmla="*/ f67 1 f49"/>
                <a:gd name="f85" fmla="*/ f68 1 f48"/>
                <a:gd name="f86" fmla="*/ f69 1 f49"/>
                <a:gd name="f87" fmla="*/ f70 1 f48"/>
                <a:gd name="f88" fmla="*/ f71 1 f49"/>
                <a:gd name="f89" fmla="*/ f72 1 f48"/>
                <a:gd name="f90" fmla="*/ f73 1 f48"/>
                <a:gd name="f91" fmla="*/ f74 1 f49"/>
                <a:gd name="f92" fmla="*/ f75 f43 1"/>
                <a:gd name="f93" fmla="*/ f76 f43 1"/>
                <a:gd name="f94" fmla="*/ f78 f44 1"/>
                <a:gd name="f95" fmla="*/ f77 f44 1"/>
                <a:gd name="f96" fmla="*/ f80 f43 1"/>
                <a:gd name="f97" fmla="*/ f81 f44 1"/>
                <a:gd name="f98" fmla="*/ f82 f43 1"/>
                <a:gd name="f99" fmla="*/ f83 f43 1"/>
                <a:gd name="f100" fmla="*/ f84 f44 1"/>
                <a:gd name="f101" fmla="*/ f85 f43 1"/>
                <a:gd name="f102" fmla="*/ f86 f44 1"/>
                <a:gd name="f103" fmla="*/ f87 f43 1"/>
                <a:gd name="f104" fmla="*/ f88 f44 1"/>
                <a:gd name="f105" fmla="*/ f89 f43 1"/>
                <a:gd name="f106" fmla="*/ f90 f43 1"/>
                <a:gd name="f107" fmla="*/ f91 f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96" y="f97"/>
                </a:cxn>
                <a:cxn ang="f79">
                  <a:pos x="f98" y="f97"/>
                </a:cxn>
                <a:cxn ang="f79">
                  <a:pos x="f99" y="f100"/>
                </a:cxn>
                <a:cxn ang="f79">
                  <a:pos x="f101" y="f102"/>
                </a:cxn>
                <a:cxn ang="f79">
                  <a:pos x="f103" y="f104"/>
                </a:cxn>
                <a:cxn ang="f79">
                  <a:pos x="f105" y="f102"/>
                </a:cxn>
                <a:cxn ang="f79">
                  <a:pos x="f106" y="f107"/>
                </a:cxn>
                <a:cxn ang="f79">
                  <a:pos x="f96" y="f97"/>
                </a:cxn>
              </a:cxnLst>
              <a:rect l="f92" t="f95" r="f93" b="f94"/>
              <a:pathLst>
                <a:path w="66576" h="32811">
                  <a:moveTo>
                    <a:pt x="f8" y="f9"/>
                  </a:moveTo>
                  <a:lnTo>
                    <a:pt x="f10" y="f9"/>
                  </a:lnTo>
                  <a:cubicBezTo>
                    <a:pt x="f11" y="f12"/>
                    <a:pt x="f13" y="f14"/>
                    <a:pt x="f5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21"/>
                  </a:cubicBezTo>
                  <a:cubicBezTo>
                    <a:pt x="f33" y="f34"/>
                    <a:pt x="f35" y="f36"/>
                    <a:pt x="f37" y="f20"/>
                  </a:cubicBezTo>
                  <a:cubicBezTo>
                    <a:pt x="f38" y="f39"/>
                    <a:pt x="f40" y="f41"/>
                    <a:pt x="f8" y="f9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  <p:sp>
          <p:nvSpPr>
            <p:cNvPr id="21" name="Freeform 255">
              <a:extLst>
                <a:ext uri="{FF2B5EF4-FFF2-40B4-BE49-F238E27FC236}">
                  <a16:creationId xmlns:a16="http://schemas.microsoft.com/office/drawing/2014/main" id="{03F26EEF-D7EB-52D4-C677-7D16E117CB0D}"/>
                </a:ext>
              </a:extLst>
            </p:cNvPr>
            <p:cNvSpPr/>
            <p:nvPr/>
          </p:nvSpPr>
          <p:spPr>
            <a:xfrm>
              <a:off x="4838099" y="2428372"/>
              <a:ext cx="103098" cy="10178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2625"/>
                <a:gd name="f7" fmla="val 279007"/>
                <a:gd name="f8" fmla="val 258024"/>
                <a:gd name="f9" fmla="val 279001"/>
                <a:gd name="f10" fmla="val 24618"/>
                <a:gd name="f11" fmla="val 15352"/>
                <a:gd name="f12" fmla="val 279169"/>
                <a:gd name="f13" fmla="val 6777"/>
                <a:gd name="f14" fmla="val 274114"/>
                <a:gd name="f15" fmla="val 2437"/>
                <a:gd name="f16" fmla="val 265925"/>
                <a:gd name="f17" fmla="+- 0 0 1386"/>
                <a:gd name="f18" fmla="val 258596"/>
                <a:gd name="f19" fmla="+- 0 0 667"/>
                <a:gd name="f20" fmla="val 249723"/>
                <a:gd name="f21" fmla="val 4285"/>
                <a:gd name="f22" fmla="val 243105"/>
                <a:gd name="f23" fmla="val 35207"/>
                <a:gd name="f24" fmla="val 214146"/>
                <a:gd name="f25" fmla="val 134115"/>
                <a:gd name="f26" fmla="val 35105"/>
                <a:gd name="f27" fmla="val 88315"/>
                <a:gd name="f28" fmla="val 64967"/>
                <a:gd name="f29" fmla="val 47835"/>
                <a:gd name="f30" fmla="val 108757"/>
                <a:gd name="f31" fmla="val 34413"/>
                <a:gd name="f32" fmla="val 30876"/>
                <a:gd name="f33" fmla="val 13824"/>
                <a:gd name="f34" fmla="val 122580"/>
                <a:gd name="f35" fmla="val 139633"/>
                <a:gd name="f36" fmla="val 156685"/>
                <a:gd name="f37" fmla="val 170508"/>
                <a:gd name="f38" fmla="val 34527"/>
                <a:gd name="f39" fmla="val 214140"/>
                <a:gd name="f40" fmla="val 48052"/>
                <a:gd name="f41" fmla="val 243863"/>
                <a:gd name="f42" fmla="val 88435"/>
                <a:gd name="f43" fmla="val 243807"/>
                <a:gd name="f44" fmla="val 214260"/>
                <a:gd name="f45" fmla="val 276303"/>
                <a:gd name="f46" fmla="val 240846"/>
                <a:gd name="f47" fmla="val 276756"/>
                <a:gd name="f48" fmla="val 241197"/>
                <a:gd name="f49" fmla="val 277162"/>
                <a:gd name="f50" fmla="val 241603"/>
                <a:gd name="f51" fmla="val 277513"/>
                <a:gd name="f52" fmla="val 242055"/>
                <a:gd name="f53" fmla="val 283023"/>
                <a:gd name="f54" fmla="val 248542"/>
                <a:gd name="f55" fmla="val 284186"/>
                <a:gd name="f56" fmla="val 257670"/>
                <a:gd name="f57" fmla="val 280480"/>
                <a:gd name="f58" fmla="val 265332"/>
                <a:gd name="f59" fmla="val 276300"/>
                <a:gd name="f60" fmla="val 273877"/>
                <a:gd name="f61" fmla="val 267534"/>
                <a:gd name="f62" fmla="val 279212"/>
                <a:gd name="f63" fmla="val 48397"/>
                <a:gd name="f64" fmla="val 225145"/>
                <a:gd name="f65" fmla="val 16951"/>
                <a:gd name="f66" fmla="val 254424"/>
                <a:gd name="f67" fmla="val 16784"/>
                <a:gd name="f68" fmla="val 255700"/>
                <a:gd name="f69" fmla="val 17007"/>
                <a:gd name="f70" fmla="val 256996"/>
                <a:gd name="f71" fmla="val 17590"/>
                <a:gd name="f72" fmla="val 258143"/>
                <a:gd name="f73" fmla="val 18997"/>
                <a:gd name="f74" fmla="val 260568"/>
                <a:gd name="f75" fmla="val 21635"/>
                <a:gd name="f76" fmla="val 262010"/>
                <a:gd name="f77" fmla="val 24436"/>
                <a:gd name="f78" fmla="val 261886"/>
                <a:gd name="f79" fmla="val 260910"/>
                <a:gd name="f80" fmla="val 262070"/>
                <a:gd name="f81" fmla="val 263639"/>
                <a:gd name="f82" fmla="val 260554"/>
                <a:gd name="f83" fmla="val 265007"/>
                <a:gd name="f84" fmla="val 258006"/>
                <a:gd name="f85" fmla="val 265778"/>
                <a:gd name="f86" fmla="val 256548"/>
                <a:gd name="f87" fmla="val 265654"/>
                <a:gd name="f88" fmla="val 254779"/>
                <a:gd name="f89" fmla="val 264688"/>
                <a:gd name="f90" fmla="val 253442"/>
                <a:gd name="f91" fmla="val 229818"/>
                <a:gd name="f92" fmla="val 224940"/>
                <a:gd name="f93" fmla="val 227838"/>
                <a:gd name="f94" fmla="val 223313"/>
                <a:gd name="f95" fmla="val 226691"/>
                <a:gd name="f96" fmla="val 220885"/>
                <a:gd name="f97" fmla="val 226692"/>
                <a:gd name="f98" fmla="val 218322"/>
                <a:gd name="f99" fmla="val 226728"/>
                <a:gd name="f100" fmla="val 93811"/>
                <a:gd name="f101" fmla="val 199110"/>
                <a:gd name="f102" fmla="val 58746"/>
                <a:gd name="f103" fmla="val 159920"/>
                <a:gd name="f104" fmla="val 49338"/>
                <a:gd name="f105" fmla="val 156086"/>
                <a:gd name="f106" fmla="val 48409"/>
                <a:gd name="f107" fmla="val 153388"/>
                <a:gd name="f108" fmla="val 44975"/>
                <a:gd name="f109" fmla="val 153393"/>
                <a:gd name="f110" fmla="val 41031"/>
                <a:gd name="f111" fmla="val 23276"/>
                <a:gd name="f112" fmla="val 147232"/>
                <a:gd name="f113" fmla="val 17115"/>
                <a:gd name="f114" fmla="val 132033"/>
                <a:gd name="f115" fmla="val 125872"/>
                <a:gd name="f116" fmla="val 40940"/>
                <a:gd name="f117" fmla="val 125866"/>
                <a:gd name="f118" fmla="val 44900"/>
                <a:gd name="f119" fmla="val 123150"/>
                <a:gd name="f120" fmla="val 48342"/>
                <a:gd name="f121" fmla="val 119300"/>
                <a:gd name="f122" fmla="val 49269"/>
                <a:gd name="f123" fmla="val 80160"/>
                <a:gd name="f124" fmla="val 58873"/>
                <a:gd name="f125" fmla="val 52529"/>
                <a:gd name="f126" fmla="val 93815"/>
                <a:gd name="f127" fmla="val 52208"/>
                <a:gd name="f128" fmla="val 218002"/>
                <a:gd name="f129" fmla="val 52199"/>
                <a:gd name="f130" fmla="val 220868"/>
                <a:gd name="f131" fmla="val 50772"/>
                <a:gd name="f132" fmla="val 223543"/>
                <a:gd name="f133" fmla="+- 0 0 -90"/>
                <a:gd name="f134" fmla="*/ f3 1 282625"/>
                <a:gd name="f135" fmla="*/ f4 1 279007"/>
                <a:gd name="f136" fmla="+- f7 0 f5"/>
                <a:gd name="f137" fmla="+- f6 0 f5"/>
                <a:gd name="f138" fmla="*/ f133 f0 1"/>
                <a:gd name="f139" fmla="*/ f137 1 282625"/>
                <a:gd name="f140" fmla="*/ f136 1 279007"/>
                <a:gd name="f141" fmla="*/ 258024 f137 1"/>
                <a:gd name="f142" fmla="*/ 279001 f136 1"/>
                <a:gd name="f143" fmla="*/ 24618 f137 1"/>
                <a:gd name="f144" fmla="*/ 2437 f137 1"/>
                <a:gd name="f145" fmla="*/ 265925 f136 1"/>
                <a:gd name="f146" fmla="*/ 4285 f137 1"/>
                <a:gd name="f147" fmla="*/ 243105 f136 1"/>
                <a:gd name="f148" fmla="*/ 35207 f137 1"/>
                <a:gd name="f149" fmla="*/ 214146 f136 1"/>
                <a:gd name="f150" fmla="*/ 134115 f136 1"/>
                <a:gd name="f151" fmla="*/ 108757 f137 1"/>
                <a:gd name="f152" fmla="*/ 34413 f136 1"/>
                <a:gd name="f153" fmla="*/ 30876 f136 1"/>
                <a:gd name="f154" fmla="*/ 139633 f137 1"/>
                <a:gd name="f155" fmla="*/ 0 f136 1"/>
                <a:gd name="f156" fmla="*/ 170508 f137 1"/>
                <a:gd name="f157" fmla="*/ 34527 f136 1"/>
                <a:gd name="f158" fmla="*/ 243807 f137 1"/>
                <a:gd name="f159" fmla="*/ 214260 f136 1"/>
                <a:gd name="f160" fmla="*/ 276303 f137 1"/>
                <a:gd name="f161" fmla="*/ 240846 f136 1"/>
                <a:gd name="f162" fmla="*/ 277513 f137 1"/>
                <a:gd name="f163" fmla="*/ 242055 f136 1"/>
                <a:gd name="f164" fmla="*/ 280480 f137 1"/>
                <a:gd name="f165" fmla="*/ 265332 f136 1"/>
                <a:gd name="f166" fmla="*/ 48397 f137 1"/>
                <a:gd name="f167" fmla="*/ 225145 f136 1"/>
                <a:gd name="f168" fmla="*/ 16951 f137 1"/>
                <a:gd name="f169" fmla="*/ 254424 f136 1"/>
                <a:gd name="f170" fmla="*/ 17590 f137 1"/>
                <a:gd name="f171" fmla="*/ 258143 f136 1"/>
                <a:gd name="f172" fmla="*/ 24436 f137 1"/>
                <a:gd name="f173" fmla="*/ 261886 f136 1"/>
                <a:gd name="f174" fmla="*/ 265007 f137 1"/>
                <a:gd name="f175" fmla="*/ 258006 f136 1"/>
                <a:gd name="f176" fmla="*/ 264688 f137 1"/>
                <a:gd name="f177" fmla="*/ 253442 f136 1"/>
                <a:gd name="f178" fmla="*/ 229818 f137 1"/>
                <a:gd name="f179" fmla="*/ 224940 f136 1"/>
                <a:gd name="f180" fmla="*/ 226692 f137 1"/>
                <a:gd name="f181" fmla="*/ 218322 f136 1"/>
                <a:gd name="f182" fmla="*/ 159920 f137 1"/>
                <a:gd name="f183" fmla="*/ 49338 f136 1"/>
                <a:gd name="f184" fmla="*/ 153393 f137 1"/>
                <a:gd name="f185" fmla="*/ 41031 f136 1"/>
                <a:gd name="f186" fmla="*/ 17115 f136 1"/>
                <a:gd name="f187" fmla="*/ 125872 f137 1"/>
                <a:gd name="f188" fmla="*/ 40940 f136 1"/>
                <a:gd name="f189" fmla="*/ 119300 f137 1"/>
                <a:gd name="f190" fmla="*/ 49269 f136 1"/>
                <a:gd name="f191" fmla="*/ 52208 f137 1"/>
                <a:gd name="f192" fmla="*/ 218002 f136 1"/>
                <a:gd name="f193" fmla="*/ f138 1 f2"/>
                <a:gd name="f194" fmla="*/ f141 1 282625"/>
                <a:gd name="f195" fmla="*/ f142 1 279007"/>
                <a:gd name="f196" fmla="*/ f143 1 282625"/>
                <a:gd name="f197" fmla="*/ f144 1 282625"/>
                <a:gd name="f198" fmla="*/ f145 1 279007"/>
                <a:gd name="f199" fmla="*/ f146 1 282625"/>
                <a:gd name="f200" fmla="*/ f147 1 279007"/>
                <a:gd name="f201" fmla="*/ f148 1 282625"/>
                <a:gd name="f202" fmla="*/ f149 1 279007"/>
                <a:gd name="f203" fmla="*/ f150 1 279007"/>
                <a:gd name="f204" fmla="*/ f151 1 282625"/>
                <a:gd name="f205" fmla="*/ f152 1 279007"/>
                <a:gd name="f206" fmla="*/ f153 1 279007"/>
                <a:gd name="f207" fmla="*/ f154 1 282625"/>
                <a:gd name="f208" fmla="*/ f155 1 279007"/>
                <a:gd name="f209" fmla="*/ f156 1 282625"/>
                <a:gd name="f210" fmla="*/ f157 1 279007"/>
                <a:gd name="f211" fmla="*/ f158 1 282625"/>
                <a:gd name="f212" fmla="*/ f159 1 279007"/>
                <a:gd name="f213" fmla="*/ f160 1 282625"/>
                <a:gd name="f214" fmla="*/ f161 1 279007"/>
                <a:gd name="f215" fmla="*/ f162 1 282625"/>
                <a:gd name="f216" fmla="*/ f163 1 279007"/>
                <a:gd name="f217" fmla="*/ f164 1 282625"/>
                <a:gd name="f218" fmla="*/ f165 1 279007"/>
                <a:gd name="f219" fmla="*/ f166 1 282625"/>
                <a:gd name="f220" fmla="*/ f167 1 279007"/>
                <a:gd name="f221" fmla="*/ f168 1 282625"/>
                <a:gd name="f222" fmla="*/ f169 1 279007"/>
                <a:gd name="f223" fmla="*/ f170 1 282625"/>
                <a:gd name="f224" fmla="*/ f171 1 279007"/>
                <a:gd name="f225" fmla="*/ f172 1 282625"/>
                <a:gd name="f226" fmla="*/ f173 1 279007"/>
                <a:gd name="f227" fmla="*/ f174 1 282625"/>
                <a:gd name="f228" fmla="*/ f175 1 279007"/>
                <a:gd name="f229" fmla="*/ f176 1 282625"/>
                <a:gd name="f230" fmla="*/ f177 1 279007"/>
                <a:gd name="f231" fmla="*/ f178 1 282625"/>
                <a:gd name="f232" fmla="*/ f179 1 279007"/>
                <a:gd name="f233" fmla="*/ f180 1 282625"/>
                <a:gd name="f234" fmla="*/ f181 1 279007"/>
                <a:gd name="f235" fmla="*/ f182 1 282625"/>
                <a:gd name="f236" fmla="*/ f183 1 279007"/>
                <a:gd name="f237" fmla="*/ f184 1 282625"/>
                <a:gd name="f238" fmla="*/ f185 1 279007"/>
                <a:gd name="f239" fmla="*/ f186 1 279007"/>
                <a:gd name="f240" fmla="*/ f187 1 282625"/>
                <a:gd name="f241" fmla="*/ f188 1 279007"/>
                <a:gd name="f242" fmla="*/ f189 1 282625"/>
                <a:gd name="f243" fmla="*/ f190 1 279007"/>
                <a:gd name="f244" fmla="*/ f191 1 282625"/>
                <a:gd name="f245" fmla="*/ f192 1 279007"/>
                <a:gd name="f246" fmla="*/ f5 1 f139"/>
                <a:gd name="f247" fmla="*/ f6 1 f139"/>
                <a:gd name="f248" fmla="*/ f5 1 f140"/>
                <a:gd name="f249" fmla="*/ f7 1 f140"/>
                <a:gd name="f250" fmla="+- f193 0 f1"/>
                <a:gd name="f251" fmla="*/ f194 1 f139"/>
                <a:gd name="f252" fmla="*/ f195 1 f140"/>
                <a:gd name="f253" fmla="*/ f196 1 f139"/>
                <a:gd name="f254" fmla="*/ f197 1 f139"/>
                <a:gd name="f255" fmla="*/ f198 1 f140"/>
                <a:gd name="f256" fmla="*/ f199 1 f139"/>
                <a:gd name="f257" fmla="*/ f200 1 f140"/>
                <a:gd name="f258" fmla="*/ f201 1 f139"/>
                <a:gd name="f259" fmla="*/ f202 1 f140"/>
                <a:gd name="f260" fmla="*/ f203 1 f140"/>
                <a:gd name="f261" fmla="*/ f204 1 f139"/>
                <a:gd name="f262" fmla="*/ f205 1 f140"/>
                <a:gd name="f263" fmla="*/ f206 1 f140"/>
                <a:gd name="f264" fmla="*/ f207 1 f139"/>
                <a:gd name="f265" fmla="*/ f208 1 f140"/>
                <a:gd name="f266" fmla="*/ f209 1 f139"/>
                <a:gd name="f267" fmla="*/ f210 1 f140"/>
                <a:gd name="f268" fmla="*/ f211 1 f139"/>
                <a:gd name="f269" fmla="*/ f212 1 f140"/>
                <a:gd name="f270" fmla="*/ f213 1 f139"/>
                <a:gd name="f271" fmla="*/ f214 1 f140"/>
                <a:gd name="f272" fmla="*/ f215 1 f139"/>
                <a:gd name="f273" fmla="*/ f216 1 f140"/>
                <a:gd name="f274" fmla="*/ f217 1 f139"/>
                <a:gd name="f275" fmla="*/ f218 1 f140"/>
                <a:gd name="f276" fmla="*/ f219 1 f139"/>
                <a:gd name="f277" fmla="*/ f220 1 f140"/>
                <a:gd name="f278" fmla="*/ f221 1 f139"/>
                <a:gd name="f279" fmla="*/ f222 1 f140"/>
                <a:gd name="f280" fmla="*/ f223 1 f139"/>
                <a:gd name="f281" fmla="*/ f224 1 f140"/>
                <a:gd name="f282" fmla="*/ f225 1 f139"/>
                <a:gd name="f283" fmla="*/ f226 1 f140"/>
                <a:gd name="f284" fmla="*/ f227 1 f139"/>
                <a:gd name="f285" fmla="*/ f228 1 f140"/>
                <a:gd name="f286" fmla="*/ f229 1 f139"/>
                <a:gd name="f287" fmla="*/ f230 1 f140"/>
                <a:gd name="f288" fmla="*/ f231 1 f139"/>
                <a:gd name="f289" fmla="*/ f232 1 f140"/>
                <a:gd name="f290" fmla="*/ f233 1 f139"/>
                <a:gd name="f291" fmla="*/ f234 1 f140"/>
                <a:gd name="f292" fmla="*/ f235 1 f139"/>
                <a:gd name="f293" fmla="*/ f236 1 f140"/>
                <a:gd name="f294" fmla="*/ f237 1 f139"/>
                <a:gd name="f295" fmla="*/ f238 1 f140"/>
                <a:gd name="f296" fmla="*/ f239 1 f140"/>
                <a:gd name="f297" fmla="*/ f240 1 f139"/>
                <a:gd name="f298" fmla="*/ f241 1 f140"/>
                <a:gd name="f299" fmla="*/ f242 1 f139"/>
                <a:gd name="f300" fmla="*/ f243 1 f140"/>
                <a:gd name="f301" fmla="*/ f244 1 f139"/>
                <a:gd name="f302" fmla="*/ f245 1 f140"/>
                <a:gd name="f303" fmla="*/ f246 f134 1"/>
                <a:gd name="f304" fmla="*/ f247 f134 1"/>
                <a:gd name="f305" fmla="*/ f249 f135 1"/>
                <a:gd name="f306" fmla="*/ f248 f135 1"/>
                <a:gd name="f307" fmla="*/ f251 f134 1"/>
                <a:gd name="f308" fmla="*/ f252 f135 1"/>
                <a:gd name="f309" fmla="*/ f253 f134 1"/>
                <a:gd name="f310" fmla="*/ f254 f134 1"/>
                <a:gd name="f311" fmla="*/ f255 f135 1"/>
                <a:gd name="f312" fmla="*/ f256 f134 1"/>
                <a:gd name="f313" fmla="*/ f257 f135 1"/>
                <a:gd name="f314" fmla="*/ f258 f134 1"/>
                <a:gd name="f315" fmla="*/ f259 f135 1"/>
                <a:gd name="f316" fmla="*/ f260 f135 1"/>
                <a:gd name="f317" fmla="*/ f261 f134 1"/>
                <a:gd name="f318" fmla="*/ f262 f135 1"/>
                <a:gd name="f319" fmla="*/ f263 f135 1"/>
                <a:gd name="f320" fmla="*/ f264 f134 1"/>
                <a:gd name="f321" fmla="*/ f265 f135 1"/>
                <a:gd name="f322" fmla="*/ f266 f134 1"/>
                <a:gd name="f323" fmla="*/ f267 f135 1"/>
                <a:gd name="f324" fmla="*/ f268 f134 1"/>
                <a:gd name="f325" fmla="*/ f269 f135 1"/>
                <a:gd name="f326" fmla="*/ f270 f134 1"/>
                <a:gd name="f327" fmla="*/ f271 f135 1"/>
                <a:gd name="f328" fmla="*/ f272 f134 1"/>
                <a:gd name="f329" fmla="*/ f273 f135 1"/>
                <a:gd name="f330" fmla="*/ f274 f134 1"/>
                <a:gd name="f331" fmla="*/ f275 f135 1"/>
                <a:gd name="f332" fmla="*/ f276 f134 1"/>
                <a:gd name="f333" fmla="*/ f277 f135 1"/>
                <a:gd name="f334" fmla="*/ f278 f134 1"/>
                <a:gd name="f335" fmla="*/ f279 f135 1"/>
                <a:gd name="f336" fmla="*/ f280 f134 1"/>
                <a:gd name="f337" fmla="*/ f281 f135 1"/>
                <a:gd name="f338" fmla="*/ f282 f134 1"/>
                <a:gd name="f339" fmla="*/ f283 f135 1"/>
                <a:gd name="f340" fmla="*/ f284 f134 1"/>
                <a:gd name="f341" fmla="*/ f285 f135 1"/>
                <a:gd name="f342" fmla="*/ f286 f134 1"/>
                <a:gd name="f343" fmla="*/ f287 f135 1"/>
                <a:gd name="f344" fmla="*/ f288 f134 1"/>
                <a:gd name="f345" fmla="*/ f289 f135 1"/>
                <a:gd name="f346" fmla="*/ f290 f134 1"/>
                <a:gd name="f347" fmla="*/ f291 f135 1"/>
                <a:gd name="f348" fmla="*/ f292 f134 1"/>
                <a:gd name="f349" fmla="*/ f293 f135 1"/>
                <a:gd name="f350" fmla="*/ f294 f134 1"/>
                <a:gd name="f351" fmla="*/ f295 f135 1"/>
                <a:gd name="f352" fmla="*/ f296 f135 1"/>
                <a:gd name="f353" fmla="*/ f297 f134 1"/>
                <a:gd name="f354" fmla="*/ f298 f135 1"/>
                <a:gd name="f355" fmla="*/ f299 f134 1"/>
                <a:gd name="f356" fmla="*/ f300 f135 1"/>
                <a:gd name="f357" fmla="*/ f301 f134 1"/>
                <a:gd name="f358" fmla="*/ f302 f13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0">
                  <a:pos x="f307" y="f308"/>
                </a:cxn>
                <a:cxn ang="f250">
                  <a:pos x="f309" y="f308"/>
                </a:cxn>
                <a:cxn ang="f250">
                  <a:pos x="f310" y="f311"/>
                </a:cxn>
                <a:cxn ang="f250">
                  <a:pos x="f312" y="f313"/>
                </a:cxn>
                <a:cxn ang="f250">
                  <a:pos x="f314" y="f315"/>
                </a:cxn>
                <a:cxn ang="f250">
                  <a:pos x="f314" y="f316"/>
                </a:cxn>
                <a:cxn ang="f250">
                  <a:pos x="f317" y="f318"/>
                </a:cxn>
                <a:cxn ang="f250">
                  <a:pos x="f317" y="f319"/>
                </a:cxn>
                <a:cxn ang="f250">
                  <a:pos x="f320" y="f321"/>
                </a:cxn>
                <a:cxn ang="f250">
                  <a:pos x="f322" y="f319"/>
                </a:cxn>
                <a:cxn ang="f250">
                  <a:pos x="f322" y="f323"/>
                </a:cxn>
                <a:cxn ang="f250">
                  <a:pos x="f324" y="f316"/>
                </a:cxn>
                <a:cxn ang="f250">
                  <a:pos x="f324" y="f325"/>
                </a:cxn>
                <a:cxn ang="f250">
                  <a:pos x="f326" y="f327"/>
                </a:cxn>
                <a:cxn ang="f250">
                  <a:pos x="f328" y="f329"/>
                </a:cxn>
                <a:cxn ang="f250">
                  <a:pos x="f330" y="f331"/>
                </a:cxn>
                <a:cxn ang="f250">
                  <a:pos x="f307" y="f308"/>
                </a:cxn>
                <a:cxn ang="f250">
                  <a:pos x="f332" y="f333"/>
                </a:cxn>
                <a:cxn ang="f250">
                  <a:pos x="f334" y="f335"/>
                </a:cxn>
                <a:cxn ang="f250">
                  <a:pos x="f336" y="f337"/>
                </a:cxn>
                <a:cxn ang="f250">
                  <a:pos x="f338" y="f339"/>
                </a:cxn>
                <a:cxn ang="f250">
                  <a:pos x="f307" y="f339"/>
                </a:cxn>
                <a:cxn ang="f250">
                  <a:pos x="f340" y="f341"/>
                </a:cxn>
                <a:cxn ang="f250">
                  <a:pos x="f342" y="f343"/>
                </a:cxn>
                <a:cxn ang="f250">
                  <a:pos x="f344" y="f345"/>
                </a:cxn>
                <a:cxn ang="f250">
                  <a:pos x="f346" y="f347"/>
                </a:cxn>
                <a:cxn ang="f250">
                  <a:pos x="f346" y="f316"/>
                </a:cxn>
                <a:cxn ang="f250">
                  <a:pos x="f348" y="f349"/>
                </a:cxn>
                <a:cxn ang="f250">
                  <a:pos x="f350" y="f351"/>
                </a:cxn>
                <a:cxn ang="f250">
                  <a:pos x="f350" y="f319"/>
                </a:cxn>
                <a:cxn ang="f250">
                  <a:pos x="f320" y="f352"/>
                </a:cxn>
                <a:cxn ang="f250">
                  <a:pos x="f353" y="f319"/>
                </a:cxn>
                <a:cxn ang="f250">
                  <a:pos x="f353" y="f354"/>
                </a:cxn>
                <a:cxn ang="f250">
                  <a:pos x="f355" y="f356"/>
                </a:cxn>
                <a:cxn ang="f250">
                  <a:pos x="f357" y="f316"/>
                </a:cxn>
                <a:cxn ang="f250">
                  <a:pos x="f357" y="f358"/>
                </a:cxn>
                <a:cxn ang="f250">
                  <a:pos x="f332" y="f333"/>
                </a:cxn>
              </a:cxnLst>
              <a:rect l="f303" t="f306" r="f304" b="f305"/>
              <a:pathLst>
                <a:path w="282625" h="279007">
                  <a:moveTo>
                    <a:pt x="f8" y="f9"/>
                  </a:moveTo>
                  <a:lnTo>
                    <a:pt x="f10" y="f9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lnTo>
                    <a:pt x="f23" y="f24"/>
                  </a:lnTo>
                  <a:lnTo>
                    <a:pt x="f23" y="f25"/>
                  </a:lnTo>
                  <a:cubicBezTo>
                    <a:pt x="f26" y="f27"/>
                    <a:pt x="f28" y="f29"/>
                    <a:pt x="f30" y="f31"/>
                  </a:cubicBezTo>
                  <a:lnTo>
                    <a:pt x="f30" y="f32"/>
                  </a:lnTo>
                  <a:cubicBezTo>
                    <a:pt x="f30" y="f33"/>
                    <a:pt x="f34" y="f5"/>
                    <a:pt x="f35" y="f5"/>
                  </a:cubicBezTo>
                  <a:cubicBezTo>
                    <a:pt x="f36" y="f5"/>
                    <a:pt x="f37" y="f33"/>
                    <a:pt x="f37" y="f32"/>
                  </a:cubicBezTo>
                  <a:lnTo>
                    <a:pt x="f37" y="f38"/>
                  </a:lnTo>
                  <a:cubicBezTo>
                    <a:pt x="f39" y="f40"/>
                    <a:pt x="f41" y="f42"/>
                    <a:pt x="f43" y="f25"/>
                  </a:cubicBezTo>
                  <a:lnTo>
                    <a:pt x="f43" y="f44"/>
                  </a:lnTo>
                  <a:lnTo>
                    <a:pt x="f45" y="f46"/>
                  </a:ln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8" y="f9"/>
                  </a:cubicBezTo>
                  <a:close/>
                  <a:moveTo>
                    <a:pt x="f63" y="f64"/>
                  </a:moveTo>
                  <a:lnTo>
                    <a:pt x="f65" y="f66"/>
                  </a:ln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lnTo>
                    <a:pt x="f8" y="f78"/>
                  </a:ln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lnTo>
                    <a:pt x="f91" y="f92"/>
                  </a:lnTo>
                  <a:cubicBezTo>
                    <a:pt x="f93" y="f94"/>
                    <a:pt x="f95" y="f96"/>
                    <a:pt x="f97" y="f98"/>
                  </a:cubicBezTo>
                  <a:lnTo>
                    <a:pt x="f97" y="f25"/>
                  </a:ln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lnTo>
                    <a:pt x="f109" y="f32"/>
                  </a:lnTo>
                  <a:cubicBezTo>
                    <a:pt x="f109" y="f111"/>
                    <a:pt x="f112" y="f113"/>
                    <a:pt x="f35" y="f113"/>
                  </a:cubicBezTo>
                  <a:cubicBezTo>
                    <a:pt x="f114" y="f113"/>
                    <a:pt x="f115" y="f111"/>
                    <a:pt x="f115" y="f32"/>
                  </a:cubicBezTo>
                  <a:lnTo>
                    <a:pt x="f115" y="f116"/>
                  </a:ln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25"/>
                  </a:cubicBezTo>
                  <a:lnTo>
                    <a:pt x="f127" y="f128"/>
                  </a:lnTo>
                  <a:cubicBezTo>
                    <a:pt x="f129" y="f130"/>
                    <a:pt x="f131" y="f132"/>
                    <a:pt x="f63" y="f64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  <p:sp>
          <p:nvSpPr>
            <p:cNvPr id="22" name="Freeform 256">
              <a:extLst>
                <a:ext uri="{FF2B5EF4-FFF2-40B4-BE49-F238E27FC236}">
                  <a16:creationId xmlns:a16="http://schemas.microsoft.com/office/drawing/2014/main" id="{D827BBB1-F4A3-38E4-292A-66BDE8D4319B}"/>
                </a:ext>
              </a:extLst>
            </p:cNvPr>
            <p:cNvSpPr/>
            <p:nvPr/>
          </p:nvSpPr>
          <p:spPr>
            <a:xfrm>
              <a:off x="4911480" y="2419456"/>
              <a:ext cx="38176" cy="3818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4644"/>
                <a:gd name="f7" fmla="val 104665"/>
                <a:gd name="f8" fmla="val 104578"/>
                <a:gd name="f9" fmla="val 99265"/>
                <a:gd name="f10" fmla="val 106542"/>
                <a:gd name="f11" fmla="val 46443"/>
                <a:gd name="f12" fmla="val 65314"/>
                <a:gd name="f13" fmla="val 2030"/>
                <a:gd name="f14" fmla="val 12492"/>
                <a:gd name="f15" fmla="val 66"/>
                <a:gd name="f16" fmla="val 10129"/>
                <a:gd name="f17" fmla="+- 0 0 22"/>
                <a:gd name="f18" fmla="val 7763"/>
                <a:gd name="f19" fmla="val 5400"/>
                <a:gd name="f20" fmla="val 65"/>
                <a:gd name="f21" fmla="val 2313"/>
                <a:gd name="f22" fmla="val 172"/>
                <a:gd name="f23" fmla="+- 0 0 104"/>
                <a:gd name="f24" fmla="val 2762"/>
                <a:gd name="f25" fmla="val 3"/>
                <a:gd name="f26" fmla="val 5850"/>
                <a:gd name="f27" fmla="val 111"/>
                <a:gd name="f28" fmla="val 8938"/>
                <a:gd name="f29" fmla="val 2701"/>
                <a:gd name="f30" fmla="val 11354"/>
                <a:gd name="f31" fmla="val 5788"/>
                <a:gd name="f32" fmla="val 11247"/>
                <a:gd name="f33" fmla="val 52386"/>
                <a:gd name="f34" fmla="val 9461"/>
                <a:gd name="f35" fmla="val 91610"/>
                <a:gd name="f36" fmla="val 45788"/>
                <a:gd name="f37" fmla="val 93396"/>
                <a:gd name="f38" fmla="val 92386"/>
                <a:gd name="f39" fmla="val 93479"/>
                <a:gd name="f40" fmla="val 94549"/>
                <a:gd name="f41" fmla="val 96714"/>
                <a:gd name="f42" fmla="val 98877"/>
                <a:gd name="f43" fmla="val 93356"/>
                <a:gd name="f44" fmla="val 100427"/>
                <a:gd name="f45" fmla="val 93949"/>
                <a:gd name="f46" fmla="val 101927"/>
                <a:gd name="f47" fmla="val 95039"/>
                <a:gd name="f48" fmla="val 103031"/>
                <a:gd name="f49" fmla="val 97223"/>
                <a:gd name="f50" fmla="val 105213"/>
                <a:gd name="f51" fmla="val 100763"/>
                <a:gd name="f52" fmla="val 105211"/>
                <a:gd name="f53" fmla="val 102945"/>
                <a:gd name="f54" fmla="val 103026"/>
                <a:gd name="f55" fmla="val 103946"/>
                <a:gd name="f56" fmla="val 102024"/>
                <a:gd name="f57" fmla="val 104529"/>
                <a:gd name="f58" fmla="val 100680"/>
                <a:gd name="f59" fmla="+- 0 0 -90"/>
                <a:gd name="f60" fmla="*/ f3 1 104644"/>
                <a:gd name="f61" fmla="*/ f4 1 104665"/>
                <a:gd name="f62" fmla="+- f7 0 f5"/>
                <a:gd name="f63" fmla="+- f6 0 f5"/>
                <a:gd name="f64" fmla="*/ f59 f0 1"/>
                <a:gd name="f65" fmla="*/ f63 1 104644"/>
                <a:gd name="f66" fmla="*/ f62 1 104665"/>
                <a:gd name="f67" fmla="*/ 104578 f63 1"/>
                <a:gd name="f68" fmla="*/ 99265 f62 1"/>
                <a:gd name="f69" fmla="*/ 12492 f63 1"/>
                <a:gd name="f70" fmla="*/ 66 f62 1"/>
                <a:gd name="f71" fmla="*/ 5400 f63 1"/>
                <a:gd name="f72" fmla="*/ 65 f62 1"/>
                <a:gd name="f73" fmla="*/ 3 f63 1"/>
                <a:gd name="f74" fmla="*/ 5850 f62 1"/>
                <a:gd name="f75" fmla="*/ 5788 f63 1"/>
                <a:gd name="f76" fmla="*/ 11247 f62 1"/>
                <a:gd name="f77" fmla="*/ 93396 f63 1"/>
                <a:gd name="f78" fmla="*/ 92386 f62 1"/>
                <a:gd name="f79" fmla="*/ 98877 f62 1"/>
                <a:gd name="f80" fmla="*/ 95039 f63 1"/>
                <a:gd name="f81" fmla="*/ 103031 f62 1"/>
                <a:gd name="f82" fmla="*/ 102945 f63 1"/>
                <a:gd name="f83" fmla="*/ 103026 f62 1"/>
                <a:gd name="f84" fmla="*/ f64 1 f2"/>
                <a:gd name="f85" fmla="*/ f67 1 104644"/>
                <a:gd name="f86" fmla="*/ f68 1 104665"/>
                <a:gd name="f87" fmla="*/ f69 1 104644"/>
                <a:gd name="f88" fmla="*/ f70 1 104665"/>
                <a:gd name="f89" fmla="*/ f71 1 104644"/>
                <a:gd name="f90" fmla="*/ f72 1 104665"/>
                <a:gd name="f91" fmla="*/ f73 1 104644"/>
                <a:gd name="f92" fmla="*/ f74 1 104665"/>
                <a:gd name="f93" fmla="*/ f75 1 104644"/>
                <a:gd name="f94" fmla="*/ f76 1 104665"/>
                <a:gd name="f95" fmla="*/ f77 1 104644"/>
                <a:gd name="f96" fmla="*/ f78 1 104665"/>
                <a:gd name="f97" fmla="*/ f79 1 104665"/>
                <a:gd name="f98" fmla="*/ f80 1 104644"/>
                <a:gd name="f99" fmla="*/ f81 1 104665"/>
                <a:gd name="f100" fmla="*/ f82 1 104644"/>
                <a:gd name="f101" fmla="*/ f83 1 104665"/>
                <a:gd name="f102" fmla="*/ f5 1 f65"/>
                <a:gd name="f103" fmla="*/ f6 1 f65"/>
                <a:gd name="f104" fmla="*/ f5 1 f66"/>
                <a:gd name="f105" fmla="*/ f7 1 f66"/>
                <a:gd name="f106" fmla="+- f84 0 f1"/>
                <a:gd name="f107" fmla="*/ f85 1 f65"/>
                <a:gd name="f108" fmla="*/ f86 1 f66"/>
                <a:gd name="f109" fmla="*/ f87 1 f65"/>
                <a:gd name="f110" fmla="*/ f88 1 f66"/>
                <a:gd name="f111" fmla="*/ f89 1 f65"/>
                <a:gd name="f112" fmla="*/ f90 1 f66"/>
                <a:gd name="f113" fmla="*/ f91 1 f65"/>
                <a:gd name="f114" fmla="*/ f92 1 f66"/>
                <a:gd name="f115" fmla="*/ f93 1 f65"/>
                <a:gd name="f116" fmla="*/ f94 1 f66"/>
                <a:gd name="f117" fmla="*/ f95 1 f65"/>
                <a:gd name="f118" fmla="*/ f96 1 f66"/>
                <a:gd name="f119" fmla="*/ f97 1 f66"/>
                <a:gd name="f120" fmla="*/ f98 1 f65"/>
                <a:gd name="f121" fmla="*/ f99 1 f66"/>
                <a:gd name="f122" fmla="*/ f100 1 f65"/>
                <a:gd name="f123" fmla="*/ f101 1 f66"/>
                <a:gd name="f124" fmla="*/ f102 f60 1"/>
                <a:gd name="f125" fmla="*/ f103 f60 1"/>
                <a:gd name="f126" fmla="*/ f105 f61 1"/>
                <a:gd name="f127" fmla="*/ f104 f61 1"/>
                <a:gd name="f128" fmla="*/ f107 f60 1"/>
                <a:gd name="f129" fmla="*/ f108 f61 1"/>
                <a:gd name="f130" fmla="*/ f109 f60 1"/>
                <a:gd name="f131" fmla="*/ f110 f61 1"/>
                <a:gd name="f132" fmla="*/ f111 f60 1"/>
                <a:gd name="f133" fmla="*/ f112 f61 1"/>
                <a:gd name="f134" fmla="*/ f113 f60 1"/>
                <a:gd name="f135" fmla="*/ f114 f61 1"/>
                <a:gd name="f136" fmla="*/ f115 f60 1"/>
                <a:gd name="f137" fmla="*/ f116 f61 1"/>
                <a:gd name="f138" fmla="*/ f117 f60 1"/>
                <a:gd name="f139" fmla="*/ f118 f61 1"/>
                <a:gd name="f140" fmla="*/ f119 f61 1"/>
                <a:gd name="f141" fmla="*/ f120 f60 1"/>
                <a:gd name="f142" fmla="*/ f121 f61 1"/>
                <a:gd name="f143" fmla="*/ f122 f60 1"/>
                <a:gd name="f144" fmla="*/ f123 f6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6">
                  <a:pos x="f128" y="f129"/>
                </a:cxn>
                <a:cxn ang="f106">
                  <a:pos x="f130" y="f131"/>
                </a:cxn>
                <a:cxn ang="f106">
                  <a:pos x="f132" y="f133"/>
                </a:cxn>
                <a:cxn ang="f106">
                  <a:pos x="f134" y="f135"/>
                </a:cxn>
                <a:cxn ang="f106">
                  <a:pos x="f136" y="f137"/>
                </a:cxn>
                <a:cxn ang="f106">
                  <a:pos x="f138" y="f139"/>
                </a:cxn>
                <a:cxn ang="f106">
                  <a:pos x="f138" y="f140"/>
                </a:cxn>
                <a:cxn ang="f106">
                  <a:pos x="f141" y="f142"/>
                </a:cxn>
                <a:cxn ang="f106">
                  <a:pos x="f143" y="f144"/>
                </a:cxn>
                <a:cxn ang="f106">
                  <a:pos x="f128" y="f129"/>
                </a:cxn>
              </a:cxnLst>
              <a:rect l="f124" t="f127" r="f125" b="f126"/>
              <a:pathLst>
                <a:path w="104644" h="104665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7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39" y="f41"/>
                    <a:pt x="f37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8" y="f9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  <p:sp>
          <p:nvSpPr>
            <p:cNvPr id="23" name="Freeform 257">
              <a:extLst>
                <a:ext uri="{FF2B5EF4-FFF2-40B4-BE49-F238E27FC236}">
                  <a16:creationId xmlns:a16="http://schemas.microsoft.com/office/drawing/2014/main" id="{7867DCE0-AF19-4167-6167-D7B1300C700A}"/>
                </a:ext>
              </a:extLst>
            </p:cNvPr>
            <p:cNvSpPr/>
            <p:nvPr/>
          </p:nvSpPr>
          <p:spPr>
            <a:xfrm>
              <a:off x="4910757" y="2430740"/>
              <a:ext cx="27605" cy="2761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5672"/>
                <a:gd name="f7" fmla="val 75691"/>
                <a:gd name="f8" fmla="val 75649"/>
                <a:gd name="f9" fmla="val 70146"/>
                <a:gd name="f10" fmla="val 76580"/>
                <a:gd name="f11" fmla="val 32347"/>
                <a:gd name="f12" fmla="val 46693"/>
                <a:gd name="f13" fmla="val 951"/>
                <a:gd name="f14" fmla="val 8894"/>
                <a:gd name="f15" fmla="val 21"/>
                <a:gd name="f16" fmla="val 7793"/>
                <a:gd name="f17" fmla="+- 0 0 6"/>
                <a:gd name="f18" fmla="val 6692"/>
                <a:gd name="f19" fmla="+- 0 0 7"/>
                <a:gd name="f20" fmla="val 5591"/>
                <a:gd name="f21" fmla="val 19"/>
                <a:gd name="f22" fmla="val 2503"/>
                <a:gd name="f23" fmla="val 2522"/>
                <a:gd name="f24" fmla="val 5610"/>
                <a:gd name="f25" fmla="val 8698"/>
                <a:gd name="f26" fmla="val 11201"/>
                <a:gd name="f27" fmla="val 37251"/>
                <a:gd name="f28" fmla="val 10332"/>
                <a:gd name="f29" fmla="val 63621"/>
                <a:gd name="f30" fmla="val 35293"/>
                <a:gd name="f31" fmla="val 64490"/>
                <a:gd name="f32" fmla="val 66954"/>
                <a:gd name="f33" fmla="val 64519"/>
                <a:gd name="f34" fmla="val 68002"/>
                <a:gd name="f35" fmla="val 69052"/>
                <a:gd name="f36" fmla="val 70100"/>
                <a:gd name="f37" fmla="val 73188"/>
                <a:gd name="f38" fmla="val 66993"/>
                <a:gd name="f39" fmla="val 70081"/>
                <a:gd name="f40" fmla="val 73169"/>
                <a:gd name="f41" fmla="+- 0 0 -90"/>
                <a:gd name="f42" fmla="*/ f3 1 75672"/>
                <a:gd name="f43" fmla="*/ f4 1 75691"/>
                <a:gd name="f44" fmla="+- f7 0 f5"/>
                <a:gd name="f45" fmla="+- f6 0 f5"/>
                <a:gd name="f46" fmla="*/ f41 f0 1"/>
                <a:gd name="f47" fmla="*/ f45 1 75672"/>
                <a:gd name="f48" fmla="*/ f44 1 75691"/>
                <a:gd name="f49" fmla="*/ 75649 f45 1"/>
                <a:gd name="f50" fmla="*/ 70146 f44 1"/>
                <a:gd name="f51" fmla="*/ 8894 f45 1"/>
                <a:gd name="f52" fmla="*/ 21 f44 1"/>
                <a:gd name="f53" fmla="*/ 5591 f45 1"/>
                <a:gd name="f54" fmla="*/ 19 f44 1"/>
                <a:gd name="f55" fmla="*/ 0 f45 1"/>
                <a:gd name="f56" fmla="*/ 5610 f44 1"/>
                <a:gd name="f57" fmla="*/ 11201 f44 1"/>
                <a:gd name="f58" fmla="*/ 64490 f45 1"/>
                <a:gd name="f59" fmla="*/ 66954 f44 1"/>
                <a:gd name="f60" fmla="*/ 70100 f44 1"/>
                <a:gd name="f61" fmla="*/ 70081 f45 1"/>
                <a:gd name="f62" fmla="*/ 75691 f44 1"/>
                <a:gd name="f63" fmla="*/ 75672 f45 1"/>
                <a:gd name="f64" fmla="*/ f46 1 f2"/>
                <a:gd name="f65" fmla="*/ f49 1 75672"/>
                <a:gd name="f66" fmla="*/ f50 1 75691"/>
                <a:gd name="f67" fmla="*/ f51 1 75672"/>
                <a:gd name="f68" fmla="*/ f52 1 75691"/>
                <a:gd name="f69" fmla="*/ f53 1 75672"/>
                <a:gd name="f70" fmla="*/ f54 1 75691"/>
                <a:gd name="f71" fmla="*/ f55 1 75672"/>
                <a:gd name="f72" fmla="*/ f56 1 75691"/>
                <a:gd name="f73" fmla="*/ f57 1 75691"/>
                <a:gd name="f74" fmla="*/ f58 1 75672"/>
                <a:gd name="f75" fmla="*/ f59 1 75691"/>
                <a:gd name="f76" fmla="*/ f60 1 75691"/>
                <a:gd name="f77" fmla="*/ f61 1 75672"/>
                <a:gd name="f78" fmla="*/ f62 1 75691"/>
                <a:gd name="f79" fmla="*/ f63 1 75672"/>
                <a:gd name="f80" fmla="*/ f5 1 f47"/>
                <a:gd name="f81" fmla="*/ f6 1 f47"/>
                <a:gd name="f82" fmla="*/ f5 1 f48"/>
                <a:gd name="f83" fmla="*/ f7 1 f48"/>
                <a:gd name="f84" fmla="+- f64 0 f1"/>
                <a:gd name="f85" fmla="*/ f65 1 f47"/>
                <a:gd name="f86" fmla="*/ f66 1 f48"/>
                <a:gd name="f87" fmla="*/ f67 1 f47"/>
                <a:gd name="f88" fmla="*/ f68 1 f48"/>
                <a:gd name="f89" fmla="*/ f69 1 f47"/>
                <a:gd name="f90" fmla="*/ f70 1 f48"/>
                <a:gd name="f91" fmla="*/ f71 1 f47"/>
                <a:gd name="f92" fmla="*/ f72 1 f48"/>
                <a:gd name="f93" fmla="*/ f73 1 f48"/>
                <a:gd name="f94" fmla="*/ f74 1 f47"/>
                <a:gd name="f95" fmla="*/ f75 1 f48"/>
                <a:gd name="f96" fmla="*/ f76 1 f48"/>
                <a:gd name="f97" fmla="*/ f77 1 f47"/>
                <a:gd name="f98" fmla="*/ f78 1 f48"/>
                <a:gd name="f99" fmla="*/ f79 1 f47"/>
                <a:gd name="f100" fmla="*/ f80 f42 1"/>
                <a:gd name="f101" fmla="*/ f81 f42 1"/>
                <a:gd name="f102" fmla="*/ f83 f43 1"/>
                <a:gd name="f103" fmla="*/ f82 f43 1"/>
                <a:gd name="f104" fmla="*/ f85 f42 1"/>
                <a:gd name="f105" fmla="*/ f86 f43 1"/>
                <a:gd name="f106" fmla="*/ f87 f42 1"/>
                <a:gd name="f107" fmla="*/ f88 f43 1"/>
                <a:gd name="f108" fmla="*/ f89 f42 1"/>
                <a:gd name="f109" fmla="*/ f90 f43 1"/>
                <a:gd name="f110" fmla="*/ f91 f42 1"/>
                <a:gd name="f111" fmla="*/ f92 f43 1"/>
                <a:gd name="f112" fmla="*/ f93 f43 1"/>
                <a:gd name="f113" fmla="*/ f94 f42 1"/>
                <a:gd name="f114" fmla="*/ f95 f43 1"/>
                <a:gd name="f115" fmla="*/ f96 f43 1"/>
                <a:gd name="f116" fmla="*/ f97 f42 1"/>
                <a:gd name="f117" fmla="*/ f98 f43 1"/>
                <a:gd name="f118" fmla="*/ f99 f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04" y="f105"/>
                </a:cxn>
                <a:cxn ang="f84">
                  <a:pos x="f106" y="f107"/>
                </a:cxn>
                <a:cxn ang="f84">
                  <a:pos x="f108" y="f109"/>
                </a:cxn>
                <a:cxn ang="f84">
                  <a:pos x="f110" y="f111"/>
                </a:cxn>
                <a:cxn ang="f84">
                  <a:pos x="f108" y="f112"/>
                </a:cxn>
                <a:cxn ang="f84">
                  <a:pos x="f113" y="f114"/>
                </a:cxn>
                <a:cxn ang="f84">
                  <a:pos x="f113" y="f115"/>
                </a:cxn>
                <a:cxn ang="f84">
                  <a:pos x="f116" y="f117"/>
                </a:cxn>
                <a:cxn ang="f84">
                  <a:pos x="f118" y="f115"/>
                </a:cxn>
              </a:cxnLst>
              <a:rect l="f100" t="f103" r="f101" b="f102"/>
              <a:pathLst>
                <a:path w="75672" h="7569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1"/>
                    <a:pt x="f5" y="f23"/>
                    <a:pt x="f5" y="f24"/>
                  </a:cubicBezTo>
                  <a:cubicBezTo>
                    <a:pt x="f5" y="f25"/>
                    <a:pt x="f22" y="f26"/>
                    <a:pt x="f20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3" y="f35"/>
                    <a:pt x="f31" y="f36"/>
                  </a:cubicBezTo>
                  <a:cubicBezTo>
                    <a:pt x="f31" y="f37"/>
                    <a:pt x="f38" y="f7"/>
                    <a:pt x="f39" y="f7"/>
                  </a:cubicBezTo>
                  <a:cubicBezTo>
                    <a:pt x="f40" y="f7"/>
                    <a:pt x="f6" y="f37"/>
                    <a:pt x="f6" y="f36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  <p:sp>
          <p:nvSpPr>
            <p:cNvPr id="24" name="Freeform 258">
              <a:extLst>
                <a:ext uri="{FF2B5EF4-FFF2-40B4-BE49-F238E27FC236}">
                  <a16:creationId xmlns:a16="http://schemas.microsoft.com/office/drawing/2014/main" id="{263A65F8-B554-E528-780B-DEE4D9F938B5}"/>
                </a:ext>
              </a:extLst>
            </p:cNvPr>
            <p:cNvSpPr/>
            <p:nvPr/>
          </p:nvSpPr>
          <p:spPr>
            <a:xfrm>
              <a:off x="4830546" y="2419118"/>
              <a:ext cx="38176" cy="3817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4648"/>
                <a:gd name="f7" fmla="val 104658"/>
                <a:gd name="f8" fmla="val 5844"/>
                <a:gd name="f9" fmla="val 104654"/>
                <a:gd name="f10" fmla="val 7263"/>
                <a:gd name="f11" fmla="val 104606"/>
                <a:gd name="f12" fmla="val 8610"/>
                <a:gd name="f13" fmla="val 104019"/>
                <a:gd name="f14" fmla="val 9609"/>
                <a:gd name="f15" fmla="val 103011"/>
                <a:gd name="f16" fmla="val 10706"/>
                <a:gd name="f17" fmla="val 101912"/>
                <a:gd name="f18" fmla="val 11300"/>
                <a:gd name="f19" fmla="val 100409"/>
                <a:gd name="f20" fmla="val 11252"/>
                <a:gd name="f21" fmla="val 98858"/>
                <a:gd name="f22" fmla="val 9466"/>
                <a:gd name="f23" fmla="val 52260"/>
                <a:gd name="f24" fmla="val 45794"/>
                <a:gd name="f25" fmla="val 13037"/>
                <a:gd name="f26" fmla="val 92392"/>
                <a:gd name="f27" fmla="val 11250"/>
                <a:gd name="f28" fmla="val 94547"/>
                <a:gd name="f29" fmla="val 11168"/>
                <a:gd name="f30" fmla="val 96704"/>
                <a:gd name="f31" fmla="val 98860"/>
                <a:gd name="f32" fmla="val 101947"/>
                <a:gd name="f33" fmla="val 11358"/>
                <a:gd name="f34" fmla="val 104537"/>
                <a:gd name="f35" fmla="val 8941"/>
                <a:gd name="f36" fmla="val 104645"/>
                <a:gd name="f37" fmla="val 5853"/>
                <a:gd name="f38" fmla="val 104752"/>
                <a:gd name="f39" fmla="val 2766"/>
                <a:gd name="f40" fmla="val 102335"/>
                <a:gd name="f41" fmla="val 176"/>
                <a:gd name="f42" fmla="val 99248"/>
                <a:gd name="f43" fmla="val 68"/>
                <a:gd name="f44" fmla="val 46452"/>
                <a:gd name="f45" fmla="+- 0 0 1911"/>
                <a:gd name="f46" fmla="val 2047"/>
                <a:gd name="f47" fmla="val 39283"/>
                <a:gd name="f48" fmla="val 67"/>
                <a:gd name="f49" fmla="val 92079"/>
                <a:gd name="f50" fmla="+- 0 0 23"/>
                <a:gd name="f51" fmla="val 94498"/>
                <a:gd name="f52" fmla="+- 0 0 22"/>
                <a:gd name="f53" fmla="val 96919"/>
                <a:gd name="f54" fmla="val 71"/>
                <a:gd name="f55" fmla="val 99337"/>
                <a:gd name="f56" fmla="val 206"/>
                <a:gd name="f57" fmla="val 102395"/>
                <a:gd name="f58" fmla="val 2785"/>
                <a:gd name="f59" fmla="val 104770"/>
                <a:gd name="f60" fmla="+- 0 0 -90"/>
                <a:gd name="f61" fmla="*/ f3 1 104648"/>
                <a:gd name="f62" fmla="*/ f4 1 104658"/>
                <a:gd name="f63" fmla="+- f7 0 f5"/>
                <a:gd name="f64" fmla="+- f6 0 f5"/>
                <a:gd name="f65" fmla="*/ f60 f0 1"/>
                <a:gd name="f66" fmla="*/ f64 1 104648"/>
                <a:gd name="f67" fmla="*/ f63 1 104658"/>
                <a:gd name="f68" fmla="*/ 5844 f64 1"/>
                <a:gd name="f69" fmla="*/ 104654 f63 1"/>
                <a:gd name="f70" fmla="*/ 9609 f64 1"/>
                <a:gd name="f71" fmla="*/ 103011 f63 1"/>
                <a:gd name="f72" fmla="*/ 11252 f64 1"/>
                <a:gd name="f73" fmla="*/ 98858 f63 1"/>
                <a:gd name="f74" fmla="*/ 92392 f64 1"/>
                <a:gd name="f75" fmla="*/ 11250 f63 1"/>
                <a:gd name="f76" fmla="*/ 98860 f64 1"/>
                <a:gd name="f77" fmla="*/ 104645 f64 1"/>
                <a:gd name="f78" fmla="*/ 5853 f63 1"/>
                <a:gd name="f79" fmla="*/ 99248 f64 1"/>
                <a:gd name="f80" fmla="*/ 68 f63 1"/>
                <a:gd name="f81" fmla="*/ 67 f64 1"/>
                <a:gd name="f82" fmla="*/ 92079 f63 1"/>
                <a:gd name="f83" fmla="*/ 71 f64 1"/>
                <a:gd name="f84" fmla="*/ 99337 f63 1"/>
                <a:gd name="f85" fmla="*/ f65 1 f2"/>
                <a:gd name="f86" fmla="*/ f68 1 104648"/>
                <a:gd name="f87" fmla="*/ f69 1 104658"/>
                <a:gd name="f88" fmla="*/ f70 1 104648"/>
                <a:gd name="f89" fmla="*/ f71 1 104658"/>
                <a:gd name="f90" fmla="*/ f72 1 104648"/>
                <a:gd name="f91" fmla="*/ f73 1 104658"/>
                <a:gd name="f92" fmla="*/ f74 1 104648"/>
                <a:gd name="f93" fmla="*/ f75 1 104658"/>
                <a:gd name="f94" fmla="*/ f76 1 104648"/>
                <a:gd name="f95" fmla="*/ f77 1 104648"/>
                <a:gd name="f96" fmla="*/ f78 1 104658"/>
                <a:gd name="f97" fmla="*/ f79 1 104648"/>
                <a:gd name="f98" fmla="*/ f80 1 104658"/>
                <a:gd name="f99" fmla="*/ f81 1 104648"/>
                <a:gd name="f100" fmla="*/ f82 1 104658"/>
                <a:gd name="f101" fmla="*/ f83 1 104648"/>
                <a:gd name="f102" fmla="*/ f84 1 104658"/>
                <a:gd name="f103" fmla="*/ f5 1 f66"/>
                <a:gd name="f104" fmla="*/ f6 1 f66"/>
                <a:gd name="f105" fmla="*/ f5 1 f67"/>
                <a:gd name="f106" fmla="*/ f7 1 f67"/>
                <a:gd name="f107" fmla="+- f85 0 f1"/>
                <a:gd name="f108" fmla="*/ f86 1 f66"/>
                <a:gd name="f109" fmla="*/ f87 1 f67"/>
                <a:gd name="f110" fmla="*/ f88 1 f66"/>
                <a:gd name="f111" fmla="*/ f89 1 f67"/>
                <a:gd name="f112" fmla="*/ f90 1 f66"/>
                <a:gd name="f113" fmla="*/ f91 1 f67"/>
                <a:gd name="f114" fmla="*/ f92 1 f66"/>
                <a:gd name="f115" fmla="*/ f93 1 f67"/>
                <a:gd name="f116" fmla="*/ f94 1 f66"/>
                <a:gd name="f117" fmla="*/ f95 1 f66"/>
                <a:gd name="f118" fmla="*/ f96 1 f67"/>
                <a:gd name="f119" fmla="*/ f97 1 f66"/>
                <a:gd name="f120" fmla="*/ f98 1 f67"/>
                <a:gd name="f121" fmla="*/ f99 1 f66"/>
                <a:gd name="f122" fmla="*/ f100 1 f67"/>
                <a:gd name="f123" fmla="*/ f101 1 f66"/>
                <a:gd name="f124" fmla="*/ f102 1 f67"/>
                <a:gd name="f125" fmla="*/ f103 f61 1"/>
                <a:gd name="f126" fmla="*/ f104 f61 1"/>
                <a:gd name="f127" fmla="*/ f106 f62 1"/>
                <a:gd name="f128" fmla="*/ f105 f62 1"/>
                <a:gd name="f129" fmla="*/ f108 f61 1"/>
                <a:gd name="f130" fmla="*/ f109 f62 1"/>
                <a:gd name="f131" fmla="*/ f110 f61 1"/>
                <a:gd name="f132" fmla="*/ f111 f62 1"/>
                <a:gd name="f133" fmla="*/ f112 f61 1"/>
                <a:gd name="f134" fmla="*/ f113 f62 1"/>
                <a:gd name="f135" fmla="*/ f114 f61 1"/>
                <a:gd name="f136" fmla="*/ f115 f62 1"/>
                <a:gd name="f137" fmla="*/ f116 f61 1"/>
                <a:gd name="f138" fmla="*/ f117 f61 1"/>
                <a:gd name="f139" fmla="*/ f118 f62 1"/>
                <a:gd name="f140" fmla="*/ f119 f61 1"/>
                <a:gd name="f141" fmla="*/ f120 f62 1"/>
                <a:gd name="f142" fmla="*/ f121 f61 1"/>
                <a:gd name="f143" fmla="*/ f122 f62 1"/>
                <a:gd name="f144" fmla="*/ f123 f61 1"/>
                <a:gd name="f145" fmla="*/ f124 f6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7">
                  <a:pos x="f129" y="f130"/>
                </a:cxn>
                <a:cxn ang="f107">
                  <a:pos x="f131" y="f132"/>
                </a:cxn>
                <a:cxn ang="f107">
                  <a:pos x="f133" y="f134"/>
                </a:cxn>
                <a:cxn ang="f107">
                  <a:pos x="f135" y="f136"/>
                </a:cxn>
                <a:cxn ang="f107">
                  <a:pos x="f137" y="f136"/>
                </a:cxn>
                <a:cxn ang="f107">
                  <a:pos x="f138" y="f139"/>
                </a:cxn>
                <a:cxn ang="f107">
                  <a:pos x="f140" y="f141"/>
                </a:cxn>
                <a:cxn ang="f107">
                  <a:pos x="f142" y="f143"/>
                </a:cxn>
                <a:cxn ang="f107">
                  <a:pos x="f144" y="f145"/>
                </a:cxn>
                <a:cxn ang="f107">
                  <a:pos x="f129" y="f130"/>
                </a:cxn>
              </a:cxnLst>
              <a:rect l="f125" t="f128" r="f126" b="f127"/>
              <a:pathLst>
                <a:path w="104648" h="104658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29"/>
                    <a:pt x="f31" y="f27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8" y="f9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  <p:sp>
          <p:nvSpPr>
            <p:cNvPr id="25" name="Freeform 259">
              <a:extLst>
                <a:ext uri="{FF2B5EF4-FFF2-40B4-BE49-F238E27FC236}">
                  <a16:creationId xmlns:a16="http://schemas.microsoft.com/office/drawing/2014/main" id="{12DEB017-B40D-DFD4-6B29-4766CEE562C3}"/>
                </a:ext>
              </a:extLst>
            </p:cNvPr>
            <p:cNvSpPr/>
            <p:nvPr/>
          </p:nvSpPr>
          <p:spPr>
            <a:xfrm>
              <a:off x="4841830" y="2430383"/>
              <a:ext cx="27779" cy="2763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6142"/>
                <a:gd name="f7" fmla="val 75739"/>
                <a:gd name="f8" fmla="val 5635"/>
                <a:gd name="f9" fmla="val 75740"/>
                <a:gd name="f10" fmla="val 8735"/>
                <a:gd name="f11" fmla="val 75752"/>
                <a:gd name="f12" fmla="val 11259"/>
                <a:gd name="f13" fmla="val 73249"/>
                <a:gd name="f14" fmla="val 11271"/>
                <a:gd name="f15" fmla="val 70149"/>
                <a:gd name="f16" fmla="val 70133"/>
                <a:gd name="f17" fmla="val 70118"/>
                <a:gd name="f18" fmla="val 70103"/>
                <a:gd name="f19" fmla="val 10415"/>
                <a:gd name="f20" fmla="val 38442"/>
                <a:gd name="f21" fmla="val 35387"/>
                <a:gd name="f22" fmla="val 12082"/>
                <a:gd name="f23" fmla="val 67047"/>
                <a:gd name="f24" fmla="val 11226"/>
                <a:gd name="f25" fmla="val 68088"/>
                <a:gd name="f26" fmla="val 11198"/>
                <a:gd name="f27" fmla="val 69130"/>
                <a:gd name="f28" fmla="val 70170"/>
                <a:gd name="f29" fmla="val 11227"/>
                <a:gd name="f30" fmla="val 73265"/>
                <a:gd name="f31" fmla="val 11424"/>
                <a:gd name="f32" fmla="val 75933"/>
                <a:gd name="f33" fmla="val 9076"/>
                <a:gd name="f34" fmla="val 76131"/>
                <a:gd name="f35" fmla="val 5982"/>
                <a:gd name="f36" fmla="val 76328"/>
                <a:gd name="f37" fmla="val 2888"/>
                <a:gd name="f38" fmla="val 73980"/>
                <a:gd name="f39" fmla="val 219"/>
                <a:gd name="f40" fmla="val 70886"/>
                <a:gd name="f41" fmla="val 22"/>
                <a:gd name="f42" fmla="val 70648"/>
                <a:gd name="f43" fmla="val 7"/>
                <a:gd name="f44" fmla="val 70409"/>
                <a:gd name="f45" fmla="val 32372"/>
                <a:gd name="f46" fmla="+- 0 0 922"/>
                <a:gd name="f47" fmla="val 965"/>
                <a:gd name="f48" fmla="val 28954"/>
                <a:gd name="f49" fmla="val 21"/>
                <a:gd name="f50" fmla="val 66752"/>
                <a:gd name="f51" fmla="+- 0 0 7"/>
                <a:gd name="f52" fmla="val 67884"/>
                <a:gd name="f53" fmla="val 69017"/>
                <a:gd name="f54" fmla="val 73236"/>
                <a:gd name="f55" fmla="val 2524"/>
                <a:gd name="f56" fmla="val 5612"/>
                <a:gd name="f57" fmla="val 5619"/>
                <a:gd name="f58" fmla="val 5627"/>
                <a:gd name="f59" fmla="+- 0 0 -90"/>
                <a:gd name="f60" fmla="*/ f3 1 76142"/>
                <a:gd name="f61" fmla="*/ f4 1 75739"/>
                <a:gd name="f62" fmla="+- f7 0 f5"/>
                <a:gd name="f63" fmla="+- f6 0 f5"/>
                <a:gd name="f64" fmla="*/ f59 f0 1"/>
                <a:gd name="f65" fmla="*/ f63 1 76142"/>
                <a:gd name="f66" fmla="*/ f62 1 75739"/>
                <a:gd name="f67" fmla="*/ 5635 f63 1"/>
                <a:gd name="f68" fmla="*/ 75740 f62 1"/>
                <a:gd name="f69" fmla="*/ 11271 f63 1"/>
                <a:gd name="f70" fmla="*/ 70149 f62 1"/>
                <a:gd name="f71" fmla="*/ 70103 f62 1"/>
                <a:gd name="f72" fmla="*/ 67047 f63 1"/>
                <a:gd name="f73" fmla="*/ 11226 f62 1"/>
                <a:gd name="f74" fmla="*/ 70170 f63 1"/>
                <a:gd name="f75" fmla="*/ 11227 f62 1"/>
                <a:gd name="f76" fmla="*/ 76131 f63 1"/>
                <a:gd name="f77" fmla="*/ 5982 f62 1"/>
                <a:gd name="f78" fmla="*/ 70886 f63 1"/>
                <a:gd name="f79" fmla="*/ 22 f62 1"/>
                <a:gd name="f80" fmla="*/ 21 f63 1"/>
                <a:gd name="f81" fmla="*/ 66752 f62 1"/>
                <a:gd name="f82" fmla="*/ 5612 f63 1"/>
                <a:gd name="f83" fmla="*/ f64 1 f2"/>
                <a:gd name="f84" fmla="*/ f67 1 76142"/>
                <a:gd name="f85" fmla="*/ f68 1 75739"/>
                <a:gd name="f86" fmla="*/ f69 1 76142"/>
                <a:gd name="f87" fmla="*/ f70 1 75739"/>
                <a:gd name="f88" fmla="*/ f71 1 75739"/>
                <a:gd name="f89" fmla="*/ f72 1 76142"/>
                <a:gd name="f90" fmla="*/ f73 1 75739"/>
                <a:gd name="f91" fmla="*/ f74 1 76142"/>
                <a:gd name="f92" fmla="*/ f75 1 75739"/>
                <a:gd name="f93" fmla="*/ f76 1 76142"/>
                <a:gd name="f94" fmla="*/ f77 1 75739"/>
                <a:gd name="f95" fmla="*/ f78 1 76142"/>
                <a:gd name="f96" fmla="*/ f79 1 75739"/>
                <a:gd name="f97" fmla="*/ f80 1 76142"/>
                <a:gd name="f98" fmla="*/ f81 1 75739"/>
                <a:gd name="f99" fmla="*/ f82 1 76142"/>
                <a:gd name="f100" fmla="*/ f5 1 f65"/>
                <a:gd name="f101" fmla="*/ f6 1 f65"/>
                <a:gd name="f102" fmla="*/ f5 1 f66"/>
                <a:gd name="f103" fmla="*/ f7 1 f66"/>
                <a:gd name="f104" fmla="+- f83 0 f1"/>
                <a:gd name="f105" fmla="*/ f84 1 f65"/>
                <a:gd name="f106" fmla="*/ f85 1 f66"/>
                <a:gd name="f107" fmla="*/ f86 1 f65"/>
                <a:gd name="f108" fmla="*/ f87 1 f66"/>
                <a:gd name="f109" fmla="*/ f88 1 f66"/>
                <a:gd name="f110" fmla="*/ f89 1 f65"/>
                <a:gd name="f111" fmla="*/ f90 1 f66"/>
                <a:gd name="f112" fmla="*/ f91 1 f65"/>
                <a:gd name="f113" fmla="*/ f92 1 f66"/>
                <a:gd name="f114" fmla="*/ f93 1 f65"/>
                <a:gd name="f115" fmla="*/ f94 1 f66"/>
                <a:gd name="f116" fmla="*/ f95 1 f65"/>
                <a:gd name="f117" fmla="*/ f96 1 f66"/>
                <a:gd name="f118" fmla="*/ f97 1 f65"/>
                <a:gd name="f119" fmla="*/ f98 1 f66"/>
                <a:gd name="f120" fmla="*/ f99 1 f65"/>
                <a:gd name="f121" fmla="*/ f100 f60 1"/>
                <a:gd name="f122" fmla="*/ f101 f60 1"/>
                <a:gd name="f123" fmla="*/ f103 f61 1"/>
                <a:gd name="f124" fmla="*/ f102 f61 1"/>
                <a:gd name="f125" fmla="*/ f105 f60 1"/>
                <a:gd name="f126" fmla="*/ f106 f61 1"/>
                <a:gd name="f127" fmla="*/ f107 f60 1"/>
                <a:gd name="f128" fmla="*/ f108 f61 1"/>
                <a:gd name="f129" fmla="*/ f109 f61 1"/>
                <a:gd name="f130" fmla="*/ f110 f60 1"/>
                <a:gd name="f131" fmla="*/ f111 f61 1"/>
                <a:gd name="f132" fmla="*/ f112 f60 1"/>
                <a:gd name="f133" fmla="*/ f113 f61 1"/>
                <a:gd name="f134" fmla="*/ f114 f60 1"/>
                <a:gd name="f135" fmla="*/ f115 f61 1"/>
                <a:gd name="f136" fmla="*/ f116 f60 1"/>
                <a:gd name="f137" fmla="*/ f117 f61 1"/>
                <a:gd name="f138" fmla="*/ f118 f60 1"/>
                <a:gd name="f139" fmla="*/ f119 f61 1"/>
                <a:gd name="f140" fmla="*/ f120 f6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4">
                  <a:pos x="f125" y="f126"/>
                </a:cxn>
                <a:cxn ang="f104">
                  <a:pos x="f127" y="f128"/>
                </a:cxn>
                <a:cxn ang="f104">
                  <a:pos x="f127" y="f129"/>
                </a:cxn>
                <a:cxn ang="f104">
                  <a:pos x="f130" y="f131"/>
                </a:cxn>
                <a:cxn ang="f104">
                  <a:pos x="f132" y="f133"/>
                </a:cxn>
                <a:cxn ang="f104">
                  <a:pos x="f134" y="f135"/>
                </a:cxn>
                <a:cxn ang="f104">
                  <a:pos x="f136" y="f137"/>
                </a:cxn>
                <a:cxn ang="f104">
                  <a:pos x="f132" y="f137"/>
                </a:cxn>
                <a:cxn ang="f104">
                  <a:pos x="f138" y="f139"/>
                </a:cxn>
                <a:cxn ang="f104">
                  <a:pos x="f138" y="f128"/>
                </a:cxn>
                <a:cxn ang="f104">
                  <a:pos x="f140" y="f126"/>
                </a:cxn>
                <a:cxn ang="f104">
                  <a:pos x="f125" y="f126"/>
                </a:cxn>
              </a:cxnLst>
              <a:rect l="f121" t="f124" r="f122" b="f123"/>
              <a:pathLst>
                <a:path w="76142" h="75739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4" y="f16"/>
                    <a:pt x="f14" y="f17"/>
                    <a:pt x="f14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6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3"/>
                    <a:pt x="f28" y="f41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1" y="f53"/>
                    <a:pt x="f49" y="f15"/>
                  </a:cubicBezTo>
                  <a:cubicBezTo>
                    <a:pt x="f49" y="f54"/>
                    <a:pt x="f55" y="f9"/>
                    <a:pt x="f56" y="f9"/>
                  </a:cubicBezTo>
                  <a:cubicBezTo>
                    <a:pt x="f57" y="f9"/>
                    <a:pt x="f58" y="f9"/>
                    <a:pt x="f8" y="f9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</p:grpSp>
      <p:sp>
        <p:nvSpPr>
          <p:cNvPr id="26" name="Oval 47">
            <a:extLst>
              <a:ext uri="{FF2B5EF4-FFF2-40B4-BE49-F238E27FC236}">
                <a16:creationId xmlns:a16="http://schemas.microsoft.com/office/drawing/2014/main" id="{82DAF60D-4863-A001-56AD-5BD021D45ED2}"/>
              </a:ext>
            </a:extLst>
          </p:cNvPr>
          <p:cNvSpPr/>
          <p:nvPr/>
        </p:nvSpPr>
        <p:spPr>
          <a:xfrm>
            <a:off x="4945216" y="3667373"/>
            <a:ext cx="108005" cy="10800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D3D8F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venir Next"/>
            </a:endParaRPr>
          </a:p>
        </p:txBody>
      </p:sp>
      <p:cxnSp>
        <p:nvCxnSpPr>
          <p:cNvPr id="27" name="Straight Connector 48">
            <a:extLst>
              <a:ext uri="{FF2B5EF4-FFF2-40B4-BE49-F238E27FC236}">
                <a16:creationId xmlns:a16="http://schemas.microsoft.com/office/drawing/2014/main" id="{DA55662E-E243-78A4-E301-35E1D30435D9}"/>
              </a:ext>
            </a:extLst>
          </p:cNvPr>
          <p:cNvCxnSpPr/>
          <p:nvPr/>
        </p:nvCxnSpPr>
        <p:spPr>
          <a:xfrm flipH="1">
            <a:off x="6749638" y="2965673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28" name="TextBox 91">
            <a:extLst>
              <a:ext uri="{FF2B5EF4-FFF2-40B4-BE49-F238E27FC236}">
                <a16:creationId xmlns:a16="http://schemas.microsoft.com/office/drawing/2014/main" id="{B194A473-6B79-F3F8-0430-A04211C336DD}"/>
              </a:ext>
            </a:extLst>
          </p:cNvPr>
          <p:cNvSpPr txBox="1"/>
          <p:nvPr/>
        </p:nvSpPr>
        <p:spPr>
          <a:xfrm>
            <a:off x="7523046" y="2827175"/>
            <a:ext cx="2670032" cy="4431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Alarm status indicator </a:t>
            </a:r>
            <a:r>
              <a:rPr lang="en-GB" sz="960" i="1">
                <a:solidFill>
                  <a:srgbClr val="1F6898"/>
                </a:solidFill>
                <a:latin typeface="Tahoma" pitchFamily="34"/>
                <a:cs typeface="Arial" pitchFamily="34"/>
              </a:rPr>
              <a:t>(channel specific)</a:t>
            </a:r>
            <a:br>
              <a:rPr lang="en-GB" sz="960" i="1">
                <a:solidFill>
                  <a:srgbClr val="1F6898"/>
                </a:solidFill>
                <a:latin typeface="Tahoma" pitchFamily="34"/>
                <a:cs typeface="Arial" pitchFamily="34"/>
              </a:rPr>
            </a:b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Configured via EMSuite Software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sp>
        <p:nvSpPr>
          <p:cNvPr id="29" name="TextBox 91">
            <a:extLst>
              <a:ext uri="{FF2B5EF4-FFF2-40B4-BE49-F238E27FC236}">
                <a16:creationId xmlns:a16="http://schemas.microsoft.com/office/drawing/2014/main" id="{34B9E974-7350-A066-093C-0B0E09BB43A5}"/>
              </a:ext>
            </a:extLst>
          </p:cNvPr>
          <p:cNvSpPr txBox="1"/>
          <p:nvPr/>
        </p:nvSpPr>
        <p:spPr>
          <a:xfrm>
            <a:off x="7911526" y="4165176"/>
            <a:ext cx="2670032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Buzzer dis/enabled from EMSuite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pic>
        <p:nvPicPr>
          <p:cNvPr id="30" name="Picture 4" descr="Icon&#10;&#10;Description automatically generated">
            <a:extLst>
              <a:ext uri="{FF2B5EF4-FFF2-40B4-BE49-F238E27FC236}">
                <a16:creationId xmlns:a16="http://schemas.microsoft.com/office/drawing/2014/main" id="{553B8BA8-913E-92AE-5C7D-2A270E02C6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347" y="4151077"/>
            <a:ext cx="302179" cy="27699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8998F2D2-D481-1306-A60E-CCAC895A3193}"/>
              </a:ext>
            </a:extLst>
          </p:cNvPr>
          <p:cNvSpPr txBox="1"/>
          <p:nvPr/>
        </p:nvSpPr>
        <p:spPr>
          <a:xfrm>
            <a:off x="728870" y="1033670"/>
            <a:ext cx="14837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B25F6609-FFCC-BD8F-348F-F5DA0EBD76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5170" y="115453"/>
            <a:ext cx="929226" cy="519121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49685-72BC-D0F3-44DD-E62C784055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16987" y="416508"/>
            <a:ext cx="5371218" cy="493776"/>
          </a:xfrm>
        </p:spPr>
        <p:txBody>
          <a:bodyPr/>
          <a:lstStyle/>
          <a:p>
            <a:pPr lvl="0"/>
            <a:br>
              <a:rPr lang="en-DK">
                <a:solidFill>
                  <a:schemeClr val="accent1"/>
                </a:solidFill>
              </a:rPr>
            </a:br>
            <a:br>
              <a:rPr lang="en-DK">
                <a:solidFill>
                  <a:schemeClr val="accent1"/>
                </a:solidFill>
              </a:rPr>
            </a:br>
            <a:br>
              <a:rPr lang="en-DK">
                <a:solidFill>
                  <a:schemeClr val="accent1"/>
                </a:solidFill>
              </a:rPr>
            </a:br>
            <a:br>
              <a:rPr lang="en-DK">
                <a:solidFill>
                  <a:schemeClr val="accent1"/>
                </a:solidFill>
              </a:rPr>
            </a:br>
            <a:br>
              <a:rPr lang="en-DK">
                <a:solidFill>
                  <a:schemeClr val="accent1"/>
                </a:solidFill>
              </a:rPr>
            </a:br>
            <a:br>
              <a:rPr lang="en-DK">
                <a:solidFill>
                  <a:schemeClr val="accent1"/>
                </a:solidFill>
              </a:rPr>
            </a:br>
            <a:r>
              <a:rPr lang="en-DK">
                <a:solidFill>
                  <a:schemeClr val="accent1"/>
                </a:solidFill>
              </a:rPr>
              <a:t>Transmitter </a:t>
            </a:r>
            <a:endParaRPr lang="en-GB">
              <a:solidFill>
                <a:schemeClr val="accent1"/>
              </a:solidFill>
            </a:endParaRPr>
          </a:p>
        </p:txBody>
      </p:sp>
      <p:sp>
        <p:nvSpPr>
          <p:cNvPr id="3" name="TextBox 91">
            <a:extLst>
              <a:ext uri="{FF2B5EF4-FFF2-40B4-BE49-F238E27FC236}">
                <a16:creationId xmlns:a16="http://schemas.microsoft.com/office/drawing/2014/main" id="{4BF42B36-5654-7608-7F46-A620FB214161}"/>
              </a:ext>
            </a:extLst>
          </p:cNvPr>
          <p:cNvSpPr txBox="1"/>
          <p:nvPr/>
        </p:nvSpPr>
        <p:spPr>
          <a:xfrm>
            <a:off x="6437101" y="1670137"/>
            <a:ext cx="3134567" cy="191353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000000"/>
                </a:solidFill>
                <a:latin typeface="+mn-lt"/>
                <a:cs typeface="Arial" pitchFamily="34"/>
              </a:rPr>
              <a:t>Default</a:t>
            </a:r>
            <a:r>
              <a:rPr lang="en-DK" sz="1080" kern="0">
                <a:solidFill>
                  <a:srgbClr val="000000"/>
                </a:solidFill>
                <a:latin typeface="+mn-lt"/>
                <a:cs typeface="Arial" pitchFamily="34"/>
              </a:rPr>
              <a:t> transmit rate: 10 minutes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>
                <a:solidFill>
                  <a:srgbClr val="000000"/>
                </a:solidFill>
                <a:latin typeface="+mn-lt"/>
                <a:cs typeface="Arial" pitchFamily="34"/>
              </a:rPr>
              <a:t>Default sample rate: 2 minutes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 b="1" kern="0">
                <a:solidFill>
                  <a:srgbClr val="000000"/>
                </a:solidFill>
                <a:latin typeface="+mn-lt"/>
                <a:cs typeface="Arial" pitchFamily="34"/>
              </a:rPr>
              <a:t>Configurable in the software </a:t>
            </a:r>
            <a:endParaRPr lang="en-GB" sz="1080" b="1">
              <a:solidFill>
                <a:srgbClr val="000000"/>
              </a:solidFill>
              <a:latin typeface="+mn-lt"/>
              <a:cs typeface="Arial" pitchFamily="34"/>
            </a:endParaRPr>
          </a:p>
          <a:p>
            <a:pPr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80" i="1">
              <a:solidFill>
                <a:srgbClr val="000000"/>
              </a:solidFill>
              <a:latin typeface="Tahoma" pitchFamily="34"/>
              <a:cs typeface="Arial" pitchFamily="34"/>
            </a:endParaRPr>
          </a:p>
          <a:p>
            <a:pPr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 i="1">
                <a:solidFill>
                  <a:srgbClr val="C00000"/>
                </a:solidFill>
                <a:latin typeface="+mn-lt"/>
                <a:cs typeface="Arial" pitchFamily="34"/>
              </a:rPr>
              <a:t>Transmit interval to TVP Access Point overridden when an alarm is triggered</a:t>
            </a:r>
          </a:p>
          <a:p>
            <a:pPr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80" i="1">
              <a:solidFill>
                <a:srgbClr val="C00000"/>
              </a:solidFill>
              <a:latin typeface="+mn-lt"/>
              <a:cs typeface="Arial" pitchFamily="34"/>
            </a:endParaRPr>
          </a:p>
          <a:p>
            <a:pPr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 b="1">
                <a:solidFill>
                  <a:srgbClr val="C00000"/>
                </a:solidFill>
                <a:latin typeface="+mn-lt"/>
                <a:cs typeface="Arial" pitchFamily="34"/>
              </a:rPr>
              <a:t>Alarm originates from the transmitter</a:t>
            </a:r>
          </a:p>
        </p:txBody>
      </p:sp>
      <p:pic>
        <p:nvPicPr>
          <p:cNvPr id="4" name="Picture 20">
            <a:extLst>
              <a:ext uri="{FF2B5EF4-FFF2-40B4-BE49-F238E27FC236}">
                <a16:creationId xmlns:a16="http://schemas.microsoft.com/office/drawing/2014/main" id="{8B8AF178-2659-97B8-F190-626244436A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8" r="508"/>
          <a:stretch>
            <a:fillRect/>
          </a:stretch>
        </p:blipFill>
        <p:spPr>
          <a:xfrm>
            <a:off x="3201814" y="1607284"/>
            <a:ext cx="2211568" cy="436561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12">
            <a:extLst>
              <a:ext uri="{FF2B5EF4-FFF2-40B4-BE49-F238E27FC236}">
                <a16:creationId xmlns:a16="http://schemas.microsoft.com/office/drawing/2014/main" id="{48BF03A2-32C3-EFEE-1B6F-932199F0C5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793" y="5187864"/>
            <a:ext cx="2192596" cy="86550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13">
            <a:extLst>
              <a:ext uri="{FF2B5EF4-FFF2-40B4-BE49-F238E27FC236}">
                <a16:creationId xmlns:a16="http://schemas.microsoft.com/office/drawing/2014/main" id="{13F0AE50-4B2E-A97B-01D8-FEAFA8DFE7CE}"/>
              </a:ext>
            </a:extLst>
          </p:cNvPr>
          <p:cNvSpPr txBox="1"/>
          <p:nvPr/>
        </p:nvSpPr>
        <p:spPr>
          <a:xfrm>
            <a:off x="6437100" y="1372093"/>
            <a:ext cx="2338094" cy="3323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40" b="1" u="sng">
                <a:solidFill>
                  <a:srgbClr val="000000"/>
                </a:solidFill>
                <a:latin typeface="+mn-lt"/>
              </a:rPr>
              <a:t>RF / DC transmitter </a:t>
            </a:r>
            <a:endParaRPr lang="da-DK" sz="1440" b="1" u="sng">
              <a:solidFill>
                <a:srgbClr val="000000"/>
              </a:solidFill>
              <a:latin typeface="+mn-lt"/>
            </a:endParaRPr>
          </a:p>
        </p:txBody>
      </p:sp>
      <p:sp>
        <p:nvSpPr>
          <p:cNvPr id="7" name="TextBox 14">
            <a:extLst>
              <a:ext uri="{FF2B5EF4-FFF2-40B4-BE49-F238E27FC236}">
                <a16:creationId xmlns:a16="http://schemas.microsoft.com/office/drawing/2014/main" id="{5A9B3D99-9A5E-E60C-F677-CD86D90EB305}"/>
              </a:ext>
            </a:extLst>
          </p:cNvPr>
          <p:cNvSpPr txBox="1"/>
          <p:nvPr/>
        </p:nvSpPr>
        <p:spPr>
          <a:xfrm>
            <a:off x="6437100" y="3870018"/>
            <a:ext cx="2532883" cy="12741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>
                <a:solidFill>
                  <a:srgbClr val="000000"/>
                </a:solidFill>
                <a:latin typeface="+mn-lt"/>
                <a:ea typeface="Tahoma" pitchFamily="34"/>
                <a:cs typeface="Tahoma" pitchFamily="34"/>
              </a:rPr>
              <a:t>Default transmit rate: 10 second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>
                <a:solidFill>
                  <a:srgbClr val="000000"/>
                </a:solidFill>
                <a:latin typeface="+mn-lt"/>
                <a:ea typeface="Tahoma" pitchFamily="34"/>
                <a:cs typeface="Tahoma" pitchFamily="34"/>
              </a:rPr>
              <a:t>Default sample rate:  1 second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>
                <a:solidFill>
                  <a:srgbClr val="000000"/>
                </a:solidFill>
                <a:latin typeface="+mn-lt"/>
                <a:ea typeface="Tahoma" pitchFamily="34"/>
                <a:cs typeface="Tahoma" pitchFamily="34"/>
              </a:rPr>
              <a:t>Default Log rate: 10 second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 b="1">
                <a:solidFill>
                  <a:srgbClr val="000000"/>
                </a:solidFill>
                <a:latin typeface="+mn-lt"/>
                <a:cs typeface="Arial" pitchFamily="34"/>
              </a:rPr>
              <a:t>Configurable in the software </a:t>
            </a:r>
            <a:endParaRPr lang="en-GB" sz="1080" b="1">
              <a:solidFill>
                <a:srgbClr val="000000"/>
              </a:solidFill>
              <a:latin typeface="+mn-lt"/>
              <a:cs typeface="Arial" pitchFamily="34"/>
            </a:endParaRPr>
          </a:p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080">
              <a:solidFill>
                <a:srgbClr val="000000"/>
              </a:solidFill>
              <a:latin typeface="Tahoma" pitchFamily="34"/>
              <a:ea typeface="Tahoma" pitchFamily="34"/>
              <a:cs typeface="Tahoma" pitchFamily="34"/>
            </a:endParaRPr>
          </a:p>
        </p:txBody>
      </p:sp>
      <p:sp>
        <p:nvSpPr>
          <p:cNvPr id="8" name="TextBox 15">
            <a:extLst>
              <a:ext uri="{FF2B5EF4-FFF2-40B4-BE49-F238E27FC236}">
                <a16:creationId xmlns:a16="http://schemas.microsoft.com/office/drawing/2014/main" id="{A5825C9B-AA78-FEC1-634A-C7EDC691DD79}"/>
              </a:ext>
            </a:extLst>
          </p:cNvPr>
          <p:cNvSpPr txBox="1"/>
          <p:nvPr/>
        </p:nvSpPr>
        <p:spPr>
          <a:xfrm>
            <a:off x="6437101" y="3583584"/>
            <a:ext cx="2045483" cy="3323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40" b="1" u="sng">
                <a:solidFill>
                  <a:srgbClr val="000000"/>
                </a:solidFill>
                <a:latin typeface="+mn-lt"/>
              </a:rPr>
              <a:t>PoE transmitter </a:t>
            </a:r>
            <a:endParaRPr lang="da-DK" sz="1440" b="1" u="sng">
              <a:solidFill>
                <a:srgbClr val="000000"/>
              </a:solidFill>
              <a:latin typeface="+mn-lt"/>
            </a:endParaRPr>
          </a:p>
        </p:txBody>
      </p:sp>
      <p:pic>
        <p:nvPicPr>
          <p:cNvPr id="9" name="Picture 16">
            <a:extLst>
              <a:ext uri="{FF2B5EF4-FFF2-40B4-BE49-F238E27FC236}">
                <a16:creationId xmlns:a16="http://schemas.microsoft.com/office/drawing/2014/main" id="{DCDBEC80-BC47-FF03-25AD-2196DF83A6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42926" y="5120644"/>
            <a:ext cx="2314207" cy="93272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CCBCB37-9EEF-C972-A932-8A2F6A886B89}"/>
              </a:ext>
            </a:extLst>
          </p:cNvPr>
          <p:cNvSpPr txBox="1"/>
          <p:nvPr/>
        </p:nvSpPr>
        <p:spPr>
          <a:xfrm>
            <a:off x="6265463" y="2543439"/>
            <a:ext cx="3306205" cy="1094539"/>
          </a:xfrm>
          <a:prstGeom prst="rect">
            <a:avLst/>
          </a:prstGeom>
          <a:noFill/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216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34AF55-A361-8D6E-A833-BCE29A4A4EC7}"/>
              </a:ext>
            </a:extLst>
          </p:cNvPr>
          <p:cNvSpPr txBox="1"/>
          <p:nvPr/>
        </p:nvSpPr>
        <p:spPr>
          <a:xfrm>
            <a:off x="8775196" y="3815713"/>
            <a:ext cx="2670043" cy="9533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a-DK" sz="1260" b="1">
                <a:solidFill>
                  <a:srgbClr val="000000"/>
                </a:solidFill>
                <a:latin typeface="+mn-lt"/>
              </a:rPr>
              <a:t>T</a:t>
            </a:r>
            <a:r>
              <a:rPr lang="en-DK" sz="1260" b="1" err="1">
                <a:solidFill>
                  <a:srgbClr val="000000"/>
                </a:solidFill>
                <a:latin typeface="+mn-lt"/>
              </a:rPr>
              <a:t>ransmit</a:t>
            </a:r>
            <a:r>
              <a:rPr lang="en-DK" sz="1260" b="1">
                <a:solidFill>
                  <a:srgbClr val="000000"/>
                </a:solidFill>
                <a:latin typeface="+mn-lt"/>
              </a:rPr>
              <a:t>; </a:t>
            </a:r>
            <a:r>
              <a:rPr lang="en-DK" sz="1260">
                <a:solidFill>
                  <a:srgbClr val="000000"/>
                </a:solidFill>
                <a:latin typeface="+mn-lt"/>
              </a:rPr>
              <a:t>data send to </a:t>
            </a:r>
            <a:r>
              <a:rPr lang="en-DK" sz="1260" err="1">
                <a:solidFill>
                  <a:srgbClr val="000000"/>
                </a:solidFill>
                <a:latin typeface="+mn-lt"/>
              </a:rPr>
              <a:t>EMSuite</a:t>
            </a:r>
            <a:r>
              <a:rPr lang="en-DK" sz="1260">
                <a:solidFill>
                  <a:srgbClr val="000000"/>
                </a:solidFill>
                <a:latin typeface="+mn-lt"/>
              </a:rPr>
              <a:t>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60" b="1">
                <a:solidFill>
                  <a:srgbClr val="000000"/>
                </a:solidFill>
                <a:latin typeface="+mn-lt"/>
              </a:rPr>
              <a:t>Sample; </a:t>
            </a:r>
            <a:r>
              <a:rPr lang="en-DK" sz="1260">
                <a:solidFill>
                  <a:srgbClr val="000000"/>
                </a:solidFill>
                <a:latin typeface="+mn-lt"/>
              </a:rPr>
              <a:t>triggers alarm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60" b="1">
                <a:solidFill>
                  <a:srgbClr val="000000"/>
                </a:solidFill>
                <a:latin typeface="+mn-lt"/>
              </a:rPr>
              <a:t>Log; </a:t>
            </a:r>
            <a:r>
              <a:rPr lang="en-DK" sz="1260">
                <a:solidFill>
                  <a:srgbClr val="000000"/>
                </a:solidFill>
                <a:latin typeface="+mn-lt"/>
              </a:rPr>
              <a:t>data stored </a:t>
            </a:r>
            <a:endParaRPr lang="da-DK" sz="1260">
              <a:solidFill>
                <a:srgbClr val="000000"/>
              </a:solidFill>
              <a:latin typeface="+mn-lt"/>
            </a:endParaRPr>
          </a:p>
        </p:txBody>
      </p:sp>
      <p:pic>
        <p:nvPicPr>
          <p:cNvPr id="12" name="Picture 14">
            <a:extLst>
              <a:ext uri="{FF2B5EF4-FFF2-40B4-BE49-F238E27FC236}">
                <a16:creationId xmlns:a16="http://schemas.microsoft.com/office/drawing/2014/main" id="{09D85884-2537-16A6-3254-5BC1D250AC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6983" y="5187864"/>
            <a:ext cx="2144831" cy="86550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A64F1BAB-8F23-9732-DD20-4E7C8D92BBAA}"/>
              </a:ext>
            </a:extLst>
          </p:cNvPr>
          <p:cNvSpPr/>
          <p:nvPr/>
        </p:nvSpPr>
        <p:spPr>
          <a:xfrm>
            <a:off x="1916987" y="5477282"/>
            <a:ext cx="270050" cy="21943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1"/>
          </a:solidFill>
          <a:ln w="19046" cap="flat">
            <a:noFill/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B3F2EC-3B94-D7A2-D0B2-5F65F42D401A}"/>
              </a:ext>
            </a:extLst>
          </p:cNvPr>
          <p:cNvSpPr txBox="1"/>
          <p:nvPr/>
        </p:nvSpPr>
        <p:spPr>
          <a:xfrm>
            <a:off x="848139" y="1020417"/>
            <a:ext cx="141135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2E8E369-5F1C-8778-58F7-CA5CCE3C0B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456" y="139147"/>
            <a:ext cx="1191222" cy="6654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960BB19-8F19-CCCA-58F5-502CDB4754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1476" y="1566000"/>
            <a:ext cx="11485562" cy="954000"/>
          </a:xfrm>
        </p:spPr>
        <p:txBody>
          <a:bodyPr/>
          <a:lstStyle/>
          <a:p>
            <a:pPr marL="171450" lvl="0" indent="-171450" defTabSz="685800">
              <a:spcBef>
                <a:spcPts val="750"/>
              </a:spcBef>
              <a:buNone/>
            </a:pPr>
            <a:r>
              <a:rPr lang="en-US" sz="1600" b="1" u="sng">
                <a:latin typeface="Calibri" pitchFamily="34"/>
                <a:cs typeface="Calibri" pitchFamily="34"/>
              </a:rPr>
              <a:t>Sample Rate: </a:t>
            </a:r>
            <a:r>
              <a:rPr lang="en-US" sz="1600" b="1">
                <a:latin typeface="Calibri" pitchFamily="34"/>
                <a:cs typeface="Calibri" pitchFamily="34"/>
              </a:rPr>
              <a:t>How frequently a sample is taken</a:t>
            </a:r>
          </a:p>
          <a:p>
            <a:pPr marL="171450" lvl="0" indent="-171450" defTabSz="685800">
              <a:spcBef>
                <a:spcPts val="750"/>
              </a:spcBef>
              <a:buNone/>
            </a:pPr>
            <a:r>
              <a:rPr lang="en-US" sz="1600" b="1" u="sng">
                <a:latin typeface="Calibri" pitchFamily="34"/>
                <a:cs typeface="Calibri" pitchFamily="34"/>
              </a:rPr>
              <a:t>Log Rate: </a:t>
            </a:r>
            <a:r>
              <a:rPr lang="en-US" sz="1600" b="1">
                <a:latin typeface="Calibri" pitchFamily="34"/>
                <a:cs typeface="Calibri" pitchFamily="34"/>
              </a:rPr>
              <a:t>How frequently the data is stored in the transmitter for backup if connection is not available</a:t>
            </a:r>
          </a:p>
          <a:p>
            <a:pPr marL="171450" lvl="0" indent="-171450" defTabSz="685800">
              <a:spcBef>
                <a:spcPts val="750"/>
              </a:spcBef>
              <a:buNone/>
            </a:pPr>
            <a:r>
              <a:rPr lang="en-US" sz="1600" b="1" u="sng">
                <a:latin typeface="Calibri" pitchFamily="34"/>
                <a:cs typeface="Calibri" pitchFamily="34"/>
              </a:rPr>
              <a:t>Transmit Rate: </a:t>
            </a:r>
            <a:r>
              <a:rPr lang="en-US" sz="1600" b="1">
                <a:latin typeface="Calibri" pitchFamily="34"/>
                <a:cs typeface="Calibri" pitchFamily="34"/>
              </a:rPr>
              <a:t>How frequently is data sent to the software</a:t>
            </a:r>
          </a:p>
          <a:p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43F72EC-98FB-8AD1-7980-B412A68C0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Sample vs. Log vs. Transmit Rates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C73EB4-A673-2344-C3D2-3CB7B4C1FA8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59372" y="2897687"/>
            <a:ext cx="3272871" cy="3645850"/>
          </a:xfrm>
        </p:spPr>
        <p:txBody>
          <a:bodyPr/>
          <a:lstStyle/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RF Transmitter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Sample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Min: 1 minute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Max: 2 hours</a:t>
            </a:r>
          </a:p>
          <a:p>
            <a:pPr marL="0" marR="0" lvl="0" indent="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Log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Equal to Sample Rate</a:t>
            </a:r>
          </a:p>
          <a:p>
            <a:pPr marL="0" marR="0" lvl="0" indent="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Transmit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2x to 5x the Sample Rate</a:t>
            </a:r>
          </a:p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81818"/>
                </a:solidFill>
                <a:uFillTx/>
                <a:latin typeface="Calibri" pitchFamily="34"/>
                <a:cs typeface="Calibri" pitchFamily="34"/>
              </a:rPr>
              <a:t>5x is recommended</a:t>
            </a:r>
          </a:p>
          <a:p>
            <a:endParaRPr lang="da-DK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E95DFB9-2355-3DD6-A322-9940CFB583E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420524" y="2897687"/>
            <a:ext cx="5400000" cy="3645850"/>
          </a:xfrm>
        </p:spPr>
        <p:txBody>
          <a:bodyPr/>
          <a:lstStyle/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PoE Transmitter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Sample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Min: 1 second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Max: 2 hours</a:t>
            </a:r>
          </a:p>
          <a:p>
            <a:pPr marL="0" marR="0" lvl="0" indent="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Log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1x to 10x the sample rate</a:t>
            </a:r>
          </a:p>
          <a:p>
            <a:pPr marL="0" marR="0" lvl="0" indent="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Transmit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10x the Sample Rate </a:t>
            </a:r>
          </a:p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181818"/>
                </a:solidFill>
                <a:uFillTx/>
                <a:latin typeface="Calibri" pitchFamily="34"/>
                <a:cs typeface="Calibri" pitchFamily="34"/>
              </a:rPr>
              <a:t>min of 10 seconds</a:t>
            </a:r>
          </a:p>
          <a:p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42243346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FBFC5D0-19D9-E081-0A54-C767AEF00F9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Sample &amp; T</a:t>
            </a:r>
            <a:r>
              <a:rPr lang="da-DK"/>
              <a:t>r</a:t>
            </a:r>
            <a:r>
              <a:rPr lang="en-DK" err="1"/>
              <a:t>ansmit</a:t>
            </a:r>
            <a:r>
              <a:rPr lang="en-DK"/>
              <a:t> rate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943470A-A9C6-574E-8AF4-2CA71DDCD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One year battery life </a:t>
            </a:r>
            <a:endParaRPr lang="da-DK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82B751-CE11-FB29-D90A-D865B93C29AB}"/>
              </a:ext>
            </a:extLst>
          </p:cNvPr>
          <p:cNvSpPr txBox="1"/>
          <p:nvPr/>
        </p:nvSpPr>
        <p:spPr>
          <a:xfrm>
            <a:off x="334962" y="1967948"/>
            <a:ext cx="10694089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>
                <a:solidFill>
                  <a:schemeClr val="accent6"/>
                </a:solidFill>
                <a:uFillTx/>
                <a:latin typeface="Calibri"/>
              </a:rPr>
              <a:t>The table shows required setup for one year battery life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100" b="0" i="0" u="none" strike="noStrike" kern="1200" cap="none" spc="0" baseline="0">
                <a:solidFill>
                  <a:schemeClr val="accent6"/>
                </a:solidFill>
                <a:uFillTx/>
                <a:latin typeface="Calibri"/>
              </a:rPr>
              <a:t>Theoretical calculation for the wireless </a:t>
            </a:r>
            <a:r>
              <a:rPr lang="en-DK" sz="1100" b="1" i="0" u="none" strike="noStrike" kern="1200" cap="none" spc="0" baseline="0">
                <a:solidFill>
                  <a:schemeClr val="accent6"/>
                </a:solidFill>
                <a:uFillTx/>
                <a:latin typeface="Calibri"/>
              </a:rPr>
              <a:t>RF transmitter </a:t>
            </a:r>
            <a:endParaRPr lang="da-DK" sz="1800" b="1" i="0" u="none" strike="noStrike" kern="1200" cap="none" spc="0" baseline="0">
              <a:solidFill>
                <a:schemeClr val="accent6"/>
              </a:solidFill>
              <a:uFillTx/>
              <a:latin typeface="Calibri"/>
            </a:endParaRPr>
          </a:p>
          <a:p>
            <a:endParaRPr lang="da-DK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363A0BB-5B8B-BC2C-501D-A7A477C1F9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4" y="2783556"/>
            <a:ext cx="7505011" cy="266457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8E180D-9268-B626-1C56-5ED110689C7A}"/>
              </a:ext>
            </a:extLst>
          </p:cNvPr>
          <p:cNvSpPr txBox="1"/>
          <p:nvPr/>
        </p:nvSpPr>
        <p:spPr>
          <a:xfrm>
            <a:off x="443947" y="5711687"/>
            <a:ext cx="75050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000">
                <a:latin typeface="+mj-lt"/>
              </a:rPr>
              <a:t>One temperature sensor with 1 minute sample rate &amp; 5 minutes transmit rate – One year battery life </a:t>
            </a:r>
            <a:endParaRPr lang="da-DK" sz="100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316929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5D6507D-BBED-71A5-89DB-4DAD871E2E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09067" y="1646947"/>
            <a:ext cx="3051455" cy="720000"/>
          </a:xfrm>
        </p:spPr>
        <p:txBody>
          <a:bodyPr/>
          <a:lstStyle/>
          <a:p>
            <a:r>
              <a:rPr lang="en-GB" sz="1200" b="0" i="0" u="none" strike="noStrike" kern="1200" cap="none" spc="0" baseline="0">
                <a:solidFill>
                  <a:schemeClr val="tx1"/>
                </a:solidFill>
                <a:uFillTx/>
                <a:latin typeface="AvenirNext LT Pro Medium" pitchFamily="34"/>
              </a:rPr>
              <a:t>Tx radio module is activated </a:t>
            </a:r>
            <a:r>
              <a:rPr lang="en-GB" sz="1200" b="0" i="0" u="none" strike="noStrike" kern="1200" cap="none" spc="0" baseline="0">
                <a:solidFill>
                  <a:schemeClr val="accent6"/>
                </a:solidFill>
                <a:uFillTx/>
                <a:latin typeface="AvenirNext LT Pro Medium" pitchFamily="34"/>
              </a:rPr>
              <a:t>only</a:t>
            </a:r>
            <a:r>
              <a:rPr lang="en-GB" sz="1200" b="0" i="0" u="none" strike="noStrike" kern="1200" cap="none" spc="0" baseline="0">
                <a:solidFill>
                  <a:schemeClr val="tx1"/>
                </a:solidFill>
                <a:uFillTx/>
                <a:latin typeface="AvenirNext LT Pro Medium" pitchFamily="34"/>
              </a:rPr>
              <a:t> for the duration of the 2-way communication</a:t>
            </a:r>
          </a:p>
          <a:p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BBC17A2-C19E-9164-FF13-A9218E075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481" y="692150"/>
            <a:ext cx="11497038" cy="515113"/>
          </a:xfrm>
        </p:spPr>
        <p:txBody>
          <a:bodyPr/>
          <a:lstStyle/>
          <a:p>
            <a:r>
              <a:rPr lang="en-DK" sz="3600" b="1" i="0" u="none" strike="noStrike" kern="1200" cap="none" spc="0" baseline="0">
                <a:solidFill>
                  <a:srgbClr val="2F5597"/>
                </a:solidFill>
                <a:uFillTx/>
                <a:latin typeface="Avenir Next LT Pro Demi" pitchFamily="34"/>
              </a:rPr>
              <a:t>Hardware communication </a:t>
            </a:r>
            <a:br>
              <a:rPr lang="da-DK" sz="3600" b="1" i="0" u="none" strike="noStrike" kern="1200" cap="none" spc="0" baseline="0">
                <a:solidFill>
                  <a:srgbClr val="2F5597"/>
                </a:solidFill>
                <a:uFillTx/>
                <a:latin typeface="Avenir Next LT Pro Demi" pitchFamily="34"/>
              </a:rPr>
            </a:b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6FE773-EF82-F766-2EF5-87E4A377D81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61732" y="5585790"/>
            <a:ext cx="7388087" cy="1030633"/>
          </a:xfrm>
        </p:spPr>
        <p:txBody>
          <a:bodyPr/>
          <a:lstStyle/>
          <a:p>
            <a:r>
              <a:rPr lang="en-DK" sz="1400" b="1" i="0" u="none" strike="noStrike" kern="1200" cap="none" spc="0" baseline="0">
                <a:solidFill>
                  <a:schemeClr val="accent1"/>
                </a:solidFill>
                <a:uFillTx/>
                <a:latin typeface="Calibri"/>
              </a:rPr>
              <a:t>Handshake ensures reliable data and error-free data exchange; </a:t>
            </a:r>
            <a:r>
              <a:rPr lang="en-DK" sz="1400" b="1" i="0" u="none" strike="noStrike" kern="1200" cap="none" spc="0" baseline="0">
                <a:solidFill>
                  <a:schemeClr val="accent5"/>
                </a:solidFill>
                <a:uFillTx/>
                <a:latin typeface="Calibri"/>
              </a:rPr>
              <a:t>achieving FDA 21 CFR Part 11 compliance </a:t>
            </a:r>
            <a:endParaRPr lang="da-DK" sz="1400" b="1" i="0" u="none" strike="noStrike" kern="1200" cap="none" spc="0" baseline="0">
              <a:solidFill>
                <a:schemeClr val="accent5"/>
              </a:solidFill>
              <a:uFillTx/>
              <a:latin typeface="Calibri"/>
            </a:endParaRPr>
          </a:p>
          <a:p>
            <a:endParaRPr lang="da-DK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83BE85-D6FE-9066-3DF4-A949A9F9FD52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236225" y="874643"/>
            <a:ext cx="3746708" cy="4966528"/>
          </a:xfrm>
        </p:spPr>
        <p:txBody>
          <a:bodyPr/>
          <a:lstStyle/>
          <a:p>
            <a:pPr lvl="0">
              <a:lnSpc>
                <a:spcPct val="150000"/>
              </a:lnSpc>
              <a:buSzPct val="100000"/>
              <a:buFont typeface="Arial" pitchFamily="34"/>
            </a:pPr>
            <a:r>
              <a:rPr lang="en-DK" sz="2000" b="1">
                <a:solidFill>
                  <a:srgbClr val="2F5597"/>
                </a:solidFill>
                <a:latin typeface="Avenir Next LT Pro" pitchFamily="34"/>
              </a:rPr>
              <a:t>Handshake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Secures correct data with two-way communication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Communicates 100meters indoors </a:t>
            </a:r>
          </a:p>
          <a:p>
            <a:pPr lvl="0">
              <a:lnSpc>
                <a:spcPct val="150000"/>
              </a:lnSpc>
              <a:buSzPct val="100000"/>
              <a:buFont typeface="Arial" pitchFamily="34"/>
            </a:pPr>
            <a:r>
              <a:rPr lang="en-DK" sz="2000" b="1">
                <a:solidFill>
                  <a:srgbClr val="2F5597"/>
                </a:solidFill>
                <a:latin typeface="Avenir Next LT Pro" pitchFamily="34"/>
              </a:rPr>
              <a:t>Secure Internet Protocol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URL required for configuration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No need of static IP ad</a:t>
            </a:r>
            <a:r>
              <a:rPr lang="da-DK" sz="1200">
                <a:solidFill>
                  <a:srgbClr val="2F5597"/>
                </a:solidFill>
                <a:latin typeface="Avenir Next LT Pro" pitchFamily="34"/>
              </a:rPr>
              <a:t>d</a:t>
            </a:r>
            <a:r>
              <a:rPr lang="en-DK" sz="1200" err="1">
                <a:solidFill>
                  <a:srgbClr val="2F5597"/>
                </a:solidFill>
                <a:latin typeface="Avenir Next LT Pro" pitchFamily="34"/>
              </a:rPr>
              <a:t>ress</a:t>
            </a: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 (DHCP) </a:t>
            </a:r>
          </a:p>
          <a:p>
            <a:pPr lvl="0">
              <a:lnSpc>
                <a:spcPct val="150000"/>
              </a:lnSpc>
              <a:buSzPct val="100000"/>
              <a:buFont typeface="Arial" pitchFamily="34"/>
            </a:pPr>
            <a:r>
              <a:rPr lang="en-DK" sz="2000" b="1">
                <a:solidFill>
                  <a:srgbClr val="2F5597"/>
                </a:solidFill>
                <a:latin typeface="Avenir Next LT Pro" pitchFamily="34"/>
              </a:rPr>
              <a:t>Auto-Discovery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Transmitter; broadcast message to (nearby) AP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Hardware displayed in </a:t>
            </a:r>
            <a:r>
              <a:rPr lang="en-DK" sz="1200" err="1">
                <a:solidFill>
                  <a:srgbClr val="2F5597"/>
                </a:solidFill>
                <a:latin typeface="Avenir Next LT Pro" pitchFamily="34"/>
              </a:rPr>
              <a:t>EMSuite</a:t>
            </a: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 – easy to implement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2000" b="1">
                <a:solidFill>
                  <a:srgbClr val="2F5597"/>
                </a:solidFill>
                <a:latin typeface="Avenir Next LT Pro" pitchFamily="34"/>
              </a:rPr>
              <a:t>Data from Transmitter to AP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Data stored in Transmitter and Access Point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Data stored in transmitter is removed after the handshake (both from AP &amp; </a:t>
            </a:r>
            <a:r>
              <a:rPr lang="en-DK" sz="1200" err="1">
                <a:solidFill>
                  <a:srgbClr val="2F5597"/>
                </a:solidFill>
                <a:latin typeface="Avenir Next LT Pro" pitchFamily="34"/>
              </a:rPr>
              <a:t>EMSuite</a:t>
            </a:r>
            <a:r>
              <a:rPr lang="en-DK" sz="1200">
                <a:solidFill>
                  <a:srgbClr val="2F5597"/>
                </a:solidFill>
                <a:latin typeface="Avenir Next LT Pro" pitchFamily="34"/>
              </a:rPr>
              <a:t>) </a:t>
            </a:r>
            <a:endParaRPr lang="da-DK" sz="1200">
              <a:solidFill>
                <a:srgbClr val="2F5597"/>
              </a:solidFill>
              <a:latin typeface="Avenir Next LT Pro" pitchFamily="34"/>
            </a:endParaRPr>
          </a:p>
          <a:p>
            <a:endParaRPr lang="da-DK"/>
          </a:p>
        </p:txBody>
      </p:sp>
      <p:pic>
        <p:nvPicPr>
          <p:cNvPr id="6" name="Picture 7">
            <a:extLst>
              <a:ext uri="{FF2B5EF4-FFF2-40B4-BE49-F238E27FC236}">
                <a16:creationId xmlns:a16="http://schemas.microsoft.com/office/drawing/2014/main" id="{6786EC3F-335A-D379-1FED-ABF3173530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40417" y="2695791"/>
            <a:ext cx="1458501" cy="196897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8">
            <a:extLst>
              <a:ext uri="{FF2B5EF4-FFF2-40B4-BE49-F238E27FC236}">
                <a16:creationId xmlns:a16="http://schemas.microsoft.com/office/drawing/2014/main" id="{4234A355-655B-4ACA-53D4-C035B20C25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021496" y="2824588"/>
            <a:ext cx="2555683" cy="1900689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8" name="Group 54">
            <a:extLst>
              <a:ext uri="{FF2B5EF4-FFF2-40B4-BE49-F238E27FC236}">
                <a16:creationId xmlns:a16="http://schemas.microsoft.com/office/drawing/2014/main" id="{45217C9E-86B6-65C4-48C0-474977FE6DB6}"/>
              </a:ext>
            </a:extLst>
          </p:cNvPr>
          <p:cNvGrpSpPr/>
          <p:nvPr/>
        </p:nvGrpSpPr>
        <p:grpSpPr>
          <a:xfrm>
            <a:off x="2085924" y="3296203"/>
            <a:ext cx="2945227" cy="377135"/>
            <a:chOff x="1192432" y="2289602"/>
            <a:chExt cx="2945227" cy="377135"/>
          </a:xfrm>
        </p:grpSpPr>
        <p:sp>
          <p:nvSpPr>
            <p:cNvPr id="9" name="Isosceles Triangle 59">
              <a:extLst>
                <a:ext uri="{FF2B5EF4-FFF2-40B4-BE49-F238E27FC236}">
                  <a16:creationId xmlns:a16="http://schemas.microsoft.com/office/drawing/2014/main" id="{F697D7E7-90C4-A264-9B01-F1A970996A61}"/>
                </a:ext>
              </a:extLst>
            </p:cNvPr>
            <p:cNvSpPr/>
            <p:nvPr/>
          </p:nvSpPr>
          <p:spPr>
            <a:xfrm rot="5400013">
              <a:off x="4034016" y="2353715"/>
              <a:ext cx="69869" cy="13741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5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chemeClr val="accent1"/>
            </a:solidFill>
            <a:ln w="12701" cap="flat">
              <a:solidFill>
                <a:schemeClr val="accent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0" name="Freeform: Shape 69">
              <a:extLst>
                <a:ext uri="{FF2B5EF4-FFF2-40B4-BE49-F238E27FC236}">
                  <a16:creationId xmlns:a16="http://schemas.microsoft.com/office/drawing/2014/main" id="{3B2C498A-106A-8845-D386-629C94FB4E8A}"/>
                </a:ext>
              </a:extLst>
            </p:cNvPr>
            <p:cNvSpPr/>
            <p:nvPr/>
          </p:nvSpPr>
          <p:spPr>
            <a:xfrm>
              <a:off x="1192432" y="2289602"/>
              <a:ext cx="2816406" cy="37713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163986"/>
                <a:gd name="f7" fmla="val 1475872"/>
                <a:gd name="f8" fmla="val 733758"/>
                <a:gd name="f9" fmla="val 239233"/>
                <a:gd name="f10" fmla="val 316873"/>
                <a:gd name="f11" fmla="val 478466"/>
                <a:gd name="f12" fmla="+- 0 0 100012"/>
                <a:gd name="f13" fmla="val 717698"/>
                <a:gd name="f14" fmla="val 21376"/>
                <a:gd name="f15" fmla="val 956931"/>
                <a:gd name="f16" fmla="val 142764"/>
                <a:gd name="f17" fmla="val 1195277"/>
                <a:gd name="f18" fmla="val 1462974"/>
                <a:gd name="f19" fmla="val 1435395"/>
                <a:gd name="f20" fmla="val 1462088"/>
                <a:gd name="f21" fmla="val 1675514"/>
                <a:gd name="f22" fmla="val 1461202"/>
                <a:gd name="f23" fmla="val 1917404"/>
                <a:gd name="f24" fmla="val 16060"/>
                <a:gd name="f25" fmla="val 2158409"/>
                <a:gd name="f26" fmla="val 2399414"/>
                <a:gd name="f27" fmla="val 2640418"/>
                <a:gd name="f28" fmla="val 2881423"/>
                <a:gd name="f29" fmla="val 3122428"/>
                <a:gd name="f30" fmla="val 3364318"/>
                <a:gd name="f31" fmla="val 22262"/>
                <a:gd name="f32" fmla="val 3604437"/>
                <a:gd name="f33" fmla="val 3844556"/>
                <a:gd name="f34" fmla="val 20490"/>
                <a:gd name="f35" fmla="val 4083789"/>
                <a:gd name="f36" fmla="val 1457658"/>
                <a:gd name="f37" fmla="val 4322135"/>
                <a:gd name="f38" fmla="val 1456772"/>
                <a:gd name="f39" fmla="val 4560481"/>
                <a:gd name="f40" fmla="val 1455886"/>
                <a:gd name="f41" fmla="val 4796170"/>
                <a:gd name="f42" fmla="val 13402"/>
                <a:gd name="f43" fmla="val 5034516"/>
                <a:gd name="f44" fmla="val 5272862"/>
                <a:gd name="f45" fmla="val 18718"/>
                <a:gd name="f46" fmla="val 5510323"/>
                <a:gd name="f47" fmla="val 1470949"/>
                <a:gd name="f48" fmla="val 5752214"/>
                <a:gd name="f49" fmla="val 1472721"/>
                <a:gd name="f50" fmla="val 5994105"/>
                <a:gd name="f51" fmla="val 1474493"/>
                <a:gd name="f52" fmla="val 6243970"/>
                <a:gd name="f53" fmla="val 27579"/>
                <a:gd name="f54" fmla="val 6485861"/>
                <a:gd name="f55" fmla="val 26693"/>
                <a:gd name="f56" fmla="val 6727752"/>
                <a:gd name="f57" fmla="val 25807"/>
                <a:gd name="f58" fmla="val 6964326"/>
                <a:gd name="f59" fmla="val 1350446"/>
                <a:gd name="f60" fmla="val 7203558"/>
                <a:gd name="f61" fmla="val 1467404"/>
                <a:gd name="f62" fmla="val 7442790"/>
                <a:gd name="f63" fmla="val 1584362"/>
                <a:gd name="f64" fmla="val 7597594"/>
                <a:gd name="f65" fmla="val 450313"/>
                <a:gd name="f66" fmla="val 500924"/>
                <a:gd name="f67" fmla="+- 0 0 -90"/>
                <a:gd name="f68" fmla="*/ f3 1 8163986"/>
                <a:gd name="f69" fmla="*/ f4 1 1475872"/>
                <a:gd name="f70" fmla="+- f7 0 f5"/>
                <a:gd name="f71" fmla="+- f6 0 f5"/>
                <a:gd name="f72" fmla="*/ f67 f0 1"/>
                <a:gd name="f73" fmla="*/ f71 1 8163986"/>
                <a:gd name="f74" fmla="*/ f70 1 1475872"/>
                <a:gd name="f75" fmla="*/ 0 f71 1"/>
                <a:gd name="f76" fmla="*/ 717698 f71 1"/>
                <a:gd name="f77" fmla="*/ 1435395 f71 1"/>
                <a:gd name="f78" fmla="*/ 2158409 f71 1"/>
                <a:gd name="f79" fmla="*/ 2881423 f71 1"/>
                <a:gd name="f80" fmla="*/ 3604437 f71 1"/>
                <a:gd name="f81" fmla="*/ 4322135 f71 1"/>
                <a:gd name="f82" fmla="*/ 5034516 f71 1"/>
                <a:gd name="f83" fmla="*/ 5752214 f71 1"/>
                <a:gd name="f84" fmla="*/ 6485861 f71 1"/>
                <a:gd name="f85" fmla="*/ 7203558 f71 1"/>
                <a:gd name="f86" fmla="*/ 8163986 f71 1"/>
                <a:gd name="f87" fmla="*/ 733758 f70 1"/>
                <a:gd name="f88" fmla="*/ 21376 f70 1"/>
                <a:gd name="f89" fmla="*/ 1462088 f70 1"/>
                <a:gd name="f90" fmla="*/ 16060 f70 1"/>
                <a:gd name="f91" fmla="*/ 1456772 f70 1"/>
                <a:gd name="f92" fmla="*/ 1472721 f70 1"/>
                <a:gd name="f93" fmla="*/ 26693 f70 1"/>
                <a:gd name="f94" fmla="*/ 1467404 f70 1"/>
                <a:gd name="f95" fmla="*/ 500924 f70 1"/>
                <a:gd name="f96" fmla="*/ f72 1 f2"/>
                <a:gd name="f97" fmla="*/ f75 1 8163986"/>
                <a:gd name="f98" fmla="*/ f76 1 8163986"/>
                <a:gd name="f99" fmla="*/ f77 1 8163986"/>
                <a:gd name="f100" fmla="*/ f78 1 8163986"/>
                <a:gd name="f101" fmla="*/ f79 1 8163986"/>
                <a:gd name="f102" fmla="*/ f80 1 8163986"/>
                <a:gd name="f103" fmla="*/ f81 1 8163986"/>
                <a:gd name="f104" fmla="*/ f82 1 8163986"/>
                <a:gd name="f105" fmla="*/ f83 1 8163986"/>
                <a:gd name="f106" fmla="*/ f84 1 8163986"/>
                <a:gd name="f107" fmla="*/ f85 1 8163986"/>
                <a:gd name="f108" fmla="*/ f86 1 8163986"/>
                <a:gd name="f109" fmla="*/ f87 1 1475872"/>
                <a:gd name="f110" fmla="*/ f88 1 1475872"/>
                <a:gd name="f111" fmla="*/ f89 1 1475872"/>
                <a:gd name="f112" fmla="*/ f90 1 1475872"/>
                <a:gd name="f113" fmla="*/ f91 1 1475872"/>
                <a:gd name="f114" fmla="*/ f92 1 1475872"/>
                <a:gd name="f115" fmla="*/ f93 1 1475872"/>
                <a:gd name="f116" fmla="*/ f94 1 1475872"/>
                <a:gd name="f117" fmla="*/ f95 1 1475872"/>
                <a:gd name="f118" fmla="*/ f5 1 f73"/>
                <a:gd name="f119" fmla="*/ f6 1 f73"/>
                <a:gd name="f120" fmla="*/ f5 1 f74"/>
                <a:gd name="f121" fmla="*/ f7 1 f74"/>
                <a:gd name="f122" fmla="+- f96 0 f1"/>
                <a:gd name="f123" fmla="*/ f97 1 f73"/>
                <a:gd name="f124" fmla="*/ f109 1 f74"/>
                <a:gd name="f125" fmla="*/ f98 1 f73"/>
                <a:gd name="f126" fmla="*/ f110 1 f74"/>
                <a:gd name="f127" fmla="*/ f99 1 f73"/>
                <a:gd name="f128" fmla="*/ f111 1 f74"/>
                <a:gd name="f129" fmla="*/ f100 1 f73"/>
                <a:gd name="f130" fmla="*/ f112 1 f74"/>
                <a:gd name="f131" fmla="*/ f101 1 f73"/>
                <a:gd name="f132" fmla="*/ f102 1 f73"/>
                <a:gd name="f133" fmla="*/ f103 1 f73"/>
                <a:gd name="f134" fmla="*/ f113 1 f74"/>
                <a:gd name="f135" fmla="*/ f104 1 f73"/>
                <a:gd name="f136" fmla="*/ f105 1 f73"/>
                <a:gd name="f137" fmla="*/ f114 1 f74"/>
                <a:gd name="f138" fmla="*/ f106 1 f73"/>
                <a:gd name="f139" fmla="*/ f115 1 f74"/>
                <a:gd name="f140" fmla="*/ f107 1 f73"/>
                <a:gd name="f141" fmla="*/ f116 1 f74"/>
                <a:gd name="f142" fmla="*/ f108 1 f73"/>
                <a:gd name="f143" fmla="*/ f117 1 f74"/>
                <a:gd name="f144" fmla="*/ f118 f68 1"/>
                <a:gd name="f145" fmla="*/ f119 f68 1"/>
                <a:gd name="f146" fmla="*/ f121 f69 1"/>
                <a:gd name="f147" fmla="*/ f120 f69 1"/>
                <a:gd name="f148" fmla="*/ f123 f68 1"/>
                <a:gd name="f149" fmla="*/ f124 f69 1"/>
                <a:gd name="f150" fmla="*/ f125 f68 1"/>
                <a:gd name="f151" fmla="*/ f126 f69 1"/>
                <a:gd name="f152" fmla="*/ f127 f68 1"/>
                <a:gd name="f153" fmla="*/ f128 f69 1"/>
                <a:gd name="f154" fmla="*/ f129 f68 1"/>
                <a:gd name="f155" fmla="*/ f130 f69 1"/>
                <a:gd name="f156" fmla="*/ f131 f68 1"/>
                <a:gd name="f157" fmla="*/ f132 f68 1"/>
                <a:gd name="f158" fmla="*/ f133 f68 1"/>
                <a:gd name="f159" fmla="*/ f134 f69 1"/>
                <a:gd name="f160" fmla="*/ f135 f68 1"/>
                <a:gd name="f161" fmla="*/ f136 f68 1"/>
                <a:gd name="f162" fmla="*/ f137 f69 1"/>
                <a:gd name="f163" fmla="*/ f138 f68 1"/>
                <a:gd name="f164" fmla="*/ f139 f69 1"/>
                <a:gd name="f165" fmla="*/ f140 f68 1"/>
                <a:gd name="f166" fmla="*/ f141 f69 1"/>
                <a:gd name="f167" fmla="*/ f142 f68 1"/>
                <a:gd name="f168" fmla="*/ f143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2">
                  <a:pos x="f148" y="f149"/>
                </a:cxn>
                <a:cxn ang="f122">
                  <a:pos x="f150" y="f151"/>
                </a:cxn>
                <a:cxn ang="f122">
                  <a:pos x="f152" y="f153"/>
                </a:cxn>
                <a:cxn ang="f122">
                  <a:pos x="f154" y="f155"/>
                </a:cxn>
                <a:cxn ang="f122">
                  <a:pos x="f156" y="f153"/>
                </a:cxn>
                <a:cxn ang="f122">
                  <a:pos x="f157" y="f151"/>
                </a:cxn>
                <a:cxn ang="f122">
                  <a:pos x="f158" y="f159"/>
                </a:cxn>
                <a:cxn ang="f122">
                  <a:pos x="f160" y="f155"/>
                </a:cxn>
                <a:cxn ang="f122">
                  <a:pos x="f161" y="f162"/>
                </a:cxn>
                <a:cxn ang="f122">
                  <a:pos x="f163" y="f164"/>
                </a:cxn>
                <a:cxn ang="f122">
                  <a:pos x="f165" y="f166"/>
                </a:cxn>
                <a:cxn ang="f122">
                  <a:pos x="f167" y="f168"/>
                </a:cxn>
              </a:cxnLst>
              <a:rect l="f144" t="f147" r="f145" b="f146"/>
              <a:pathLst>
                <a:path w="8163986" h="1475872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4"/>
                  </a:cubicBezTo>
                  <a:cubicBezTo>
                    <a:pt x="f26" y="f24"/>
                    <a:pt x="f27" y="f22"/>
                    <a:pt x="f28" y="f20"/>
                  </a:cubicBezTo>
                  <a:cubicBezTo>
                    <a:pt x="f29" y="f18"/>
                    <a:pt x="f30" y="f31"/>
                    <a:pt x="f32" y="f14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24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" y="f66"/>
                  </a:cubicBezTo>
                </a:path>
              </a:pathLst>
            </a:custGeom>
            <a:noFill/>
            <a:ln w="12701" cap="flat">
              <a:solidFill>
                <a:schemeClr val="accent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grpSp>
        <p:nvGrpSpPr>
          <p:cNvPr id="11" name="Group 70">
            <a:extLst>
              <a:ext uri="{FF2B5EF4-FFF2-40B4-BE49-F238E27FC236}">
                <a16:creationId xmlns:a16="http://schemas.microsoft.com/office/drawing/2014/main" id="{7A7A0494-8EAB-3F1B-4F32-DB49EE621FE3}"/>
              </a:ext>
            </a:extLst>
          </p:cNvPr>
          <p:cNvGrpSpPr/>
          <p:nvPr/>
        </p:nvGrpSpPr>
        <p:grpSpPr>
          <a:xfrm>
            <a:off x="2031478" y="4025570"/>
            <a:ext cx="3069037" cy="377135"/>
            <a:chOff x="1118055" y="2857500"/>
            <a:chExt cx="3069037" cy="377135"/>
          </a:xfrm>
        </p:grpSpPr>
        <p:sp>
          <p:nvSpPr>
            <p:cNvPr id="12" name="Isosceles Triangle 71">
              <a:extLst>
                <a:ext uri="{FF2B5EF4-FFF2-40B4-BE49-F238E27FC236}">
                  <a16:creationId xmlns:a16="http://schemas.microsoft.com/office/drawing/2014/main" id="{433FA017-395F-2E38-D91E-1CE22912CC69}"/>
                </a:ext>
              </a:extLst>
            </p:cNvPr>
            <p:cNvSpPr/>
            <p:nvPr/>
          </p:nvSpPr>
          <p:spPr>
            <a:xfrm rot="16199987" flipH="1">
              <a:off x="1154713" y="2918308"/>
              <a:ext cx="69869" cy="14318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5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chemeClr val="accent6"/>
            </a:solidFill>
            <a:ln w="12701" cap="flat">
              <a:solidFill>
                <a:schemeClr val="accent6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3" name="Freeform: Shape 72">
              <a:extLst>
                <a:ext uri="{FF2B5EF4-FFF2-40B4-BE49-F238E27FC236}">
                  <a16:creationId xmlns:a16="http://schemas.microsoft.com/office/drawing/2014/main" id="{C9C75401-57EA-580E-D722-D90AE6B9CCC9}"/>
                </a:ext>
              </a:extLst>
            </p:cNvPr>
            <p:cNvSpPr/>
            <p:nvPr/>
          </p:nvSpPr>
          <p:spPr>
            <a:xfrm flipH="1">
              <a:off x="1252307" y="2857500"/>
              <a:ext cx="2934785" cy="37713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163986"/>
                <a:gd name="f7" fmla="val 1475872"/>
                <a:gd name="f8" fmla="val 733758"/>
                <a:gd name="f9" fmla="val 239233"/>
                <a:gd name="f10" fmla="val 316873"/>
                <a:gd name="f11" fmla="val 478466"/>
                <a:gd name="f12" fmla="+- 0 0 100012"/>
                <a:gd name="f13" fmla="val 717698"/>
                <a:gd name="f14" fmla="val 21376"/>
                <a:gd name="f15" fmla="val 956931"/>
                <a:gd name="f16" fmla="val 142764"/>
                <a:gd name="f17" fmla="val 1195277"/>
                <a:gd name="f18" fmla="val 1462974"/>
                <a:gd name="f19" fmla="val 1435395"/>
                <a:gd name="f20" fmla="val 1462088"/>
                <a:gd name="f21" fmla="val 1675514"/>
                <a:gd name="f22" fmla="val 1461202"/>
                <a:gd name="f23" fmla="val 1917404"/>
                <a:gd name="f24" fmla="val 16060"/>
                <a:gd name="f25" fmla="val 2158409"/>
                <a:gd name="f26" fmla="val 2399414"/>
                <a:gd name="f27" fmla="val 2640418"/>
                <a:gd name="f28" fmla="val 2881423"/>
                <a:gd name="f29" fmla="val 3122428"/>
                <a:gd name="f30" fmla="val 3364318"/>
                <a:gd name="f31" fmla="val 22262"/>
                <a:gd name="f32" fmla="val 3604437"/>
                <a:gd name="f33" fmla="val 3844556"/>
                <a:gd name="f34" fmla="val 20490"/>
                <a:gd name="f35" fmla="val 4083789"/>
                <a:gd name="f36" fmla="val 1457658"/>
                <a:gd name="f37" fmla="val 4322135"/>
                <a:gd name="f38" fmla="val 1456772"/>
                <a:gd name="f39" fmla="val 4560481"/>
                <a:gd name="f40" fmla="val 1455886"/>
                <a:gd name="f41" fmla="val 4796170"/>
                <a:gd name="f42" fmla="val 13402"/>
                <a:gd name="f43" fmla="val 5034516"/>
                <a:gd name="f44" fmla="val 5272862"/>
                <a:gd name="f45" fmla="val 18718"/>
                <a:gd name="f46" fmla="val 5510323"/>
                <a:gd name="f47" fmla="val 1470949"/>
                <a:gd name="f48" fmla="val 5752214"/>
                <a:gd name="f49" fmla="val 1472721"/>
                <a:gd name="f50" fmla="val 5994105"/>
                <a:gd name="f51" fmla="val 1474493"/>
                <a:gd name="f52" fmla="val 6243970"/>
                <a:gd name="f53" fmla="val 27579"/>
                <a:gd name="f54" fmla="val 6485861"/>
                <a:gd name="f55" fmla="val 26693"/>
                <a:gd name="f56" fmla="val 6727752"/>
                <a:gd name="f57" fmla="val 25807"/>
                <a:gd name="f58" fmla="val 6964326"/>
                <a:gd name="f59" fmla="val 1350446"/>
                <a:gd name="f60" fmla="val 7203558"/>
                <a:gd name="f61" fmla="val 1467404"/>
                <a:gd name="f62" fmla="val 7442790"/>
                <a:gd name="f63" fmla="val 1584362"/>
                <a:gd name="f64" fmla="val 7597594"/>
                <a:gd name="f65" fmla="val 450313"/>
                <a:gd name="f66" fmla="val 500924"/>
                <a:gd name="f67" fmla="+- 0 0 -90"/>
                <a:gd name="f68" fmla="*/ f3 1 8163986"/>
                <a:gd name="f69" fmla="*/ f4 1 1475872"/>
                <a:gd name="f70" fmla="+- f7 0 f5"/>
                <a:gd name="f71" fmla="+- f6 0 f5"/>
                <a:gd name="f72" fmla="*/ f67 f0 1"/>
                <a:gd name="f73" fmla="*/ f71 1 8163986"/>
                <a:gd name="f74" fmla="*/ f70 1 1475872"/>
                <a:gd name="f75" fmla="*/ 0 f71 1"/>
                <a:gd name="f76" fmla="*/ 717698 f71 1"/>
                <a:gd name="f77" fmla="*/ 1435395 f71 1"/>
                <a:gd name="f78" fmla="*/ 2158409 f71 1"/>
                <a:gd name="f79" fmla="*/ 2881423 f71 1"/>
                <a:gd name="f80" fmla="*/ 3604437 f71 1"/>
                <a:gd name="f81" fmla="*/ 4322135 f71 1"/>
                <a:gd name="f82" fmla="*/ 5034516 f71 1"/>
                <a:gd name="f83" fmla="*/ 5752214 f71 1"/>
                <a:gd name="f84" fmla="*/ 6485861 f71 1"/>
                <a:gd name="f85" fmla="*/ 7203558 f71 1"/>
                <a:gd name="f86" fmla="*/ 8163986 f71 1"/>
                <a:gd name="f87" fmla="*/ 733758 f70 1"/>
                <a:gd name="f88" fmla="*/ 21376 f70 1"/>
                <a:gd name="f89" fmla="*/ 1462088 f70 1"/>
                <a:gd name="f90" fmla="*/ 16060 f70 1"/>
                <a:gd name="f91" fmla="*/ 1456772 f70 1"/>
                <a:gd name="f92" fmla="*/ 1472721 f70 1"/>
                <a:gd name="f93" fmla="*/ 26693 f70 1"/>
                <a:gd name="f94" fmla="*/ 1467404 f70 1"/>
                <a:gd name="f95" fmla="*/ 500924 f70 1"/>
                <a:gd name="f96" fmla="*/ f72 1 f2"/>
                <a:gd name="f97" fmla="*/ f75 1 8163986"/>
                <a:gd name="f98" fmla="*/ f76 1 8163986"/>
                <a:gd name="f99" fmla="*/ f77 1 8163986"/>
                <a:gd name="f100" fmla="*/ f78 1 8163986"/>
                <a:gd name="f101" fmla="*/ f79 1 8163986"/>
                <a:gd name="f102" fmla="*/ f80 1 8163986"/>
                <a:gd name="f103" fmla="*/ f81 1 8163986"/>
                <a:gd name="f104" fmla="*/ f82 1 8163986"/>
                <a:gd name="f105" fmla="*/ f83 1 8163986"/>
                <a:gd name="f106" fmla="*/ f84 1 8163986"/>
                <a:gd name="f107" fmla="*/ f85 1 8163986"/>
                <a:gd name="f108" fmla="*/ f86 1 8163986"/>
                <a:gd name="f109" fmla="*/ f87 1 1475872"/>
                <a:gd name="f110" fmla="*/ f88 1 1475872"/>
                <a:gd name="f111" fmla="*/ f89 1 1475872"/>
                <a:gd name="f112" fmla="*/ f90 1 1475872"/>
                <a:gd name="f113" fmla="*/ f91 1 1475872"/>
                <a:gd name="f114" fmla="*/ f92 1 1475872"/>
                <a:gd name="f115" fmla="*/ f93 1 1475872"/>
                <a:gd name="f116" fmla="*/ f94 1 1475872"/>
                <a:gd name="f117" fmla="*/ f95 1 1475872"/>
                <a:gd name="f118" fmla="*/ f5 1 f73"/>
                <a:gd name="f119" fmla="*/ f6 1 f73"/>
                <a:gd name="f120" fmla="*/ f5 1 f74"/>
                <a:gd name="f121" fmla="*/ f7 1 f74"/>
                <a:gd name="f122" fmla="+- f96 0 f1"/>
                <a:gd name="f123" fmla="*/ f97 1 f73"/>
                <a:gd name="f124" fmla="*/ f109 1 f74"/>
                <a:gd name="f125" fmla="*/ f98 1 f73"/>
                <a:gd name="f126" fmla="*/ f110 1 f74"/>
                <a:gd name="f127" fmla="*/ f99 1 f73"/>
                <a:gd name="f128" fmla="*/ f111 1 f74"/>
                <a:gd name="f129" fmla="*/ f100 1 f73"/>
                <a:gd name="f130" fmla="*/ f112 1 f74"/>
                <a:gd name="f131" fmla="*/ f101 1 f73"/>
                <a:gd name="f132" fmla="*/ f102 1 f73"/>
                <a:gd name="f133" fmla="*/ f103 1 f73"/>
                <a:gd name="f134" fmla="*/ f113 1 f74"/>
                <a:gd name="f135" fmla="*/ f104 1 f73"/>
                <a:gd name="f136" fmla="*/ f105 1 f73"/>
                <a:gd name="f137" fmla="*/ f114 1 f74"/>
                <a:gd name="f138" fmla="*/ f106 1 f73"/>
                <a:gd name="f139" fmla="*/ f115 1 f74"/>
                <a:gd name="f140" fmla="*/ f107 1 f73"/>
                <a:gd name="f141" fmla="*/ f116 1 f74"/>
                <a:gd name="f142" fmla="*/ f108 1 f73"/>
                <a:gd name="f143" fmla="*/ f117 1 f74"/>
                <a:gd name="f144" fmla="*/ f118 f68 1"/>
                <a:gd name="f145" fmla="*/ f119 f68 1"/>
                <a:gd name="f146" fmla="*/ f121 f69 1"/>
                <a:gd name="f147" fmla="*/ f120 f69 1"/>
                <a:gd name="f148" fmla="*/ f123 f68 1"/>
                <a:gd name="f149" fmla="*/ f124 f69 1"/>
                <a:gd name="f150" fmla="*/ f125 f68 1"/>
                <a:gd name="f151" fmla="*/ f126 f69 1"/>
                <a:gd name="f152" fmla="*/ f127 f68 1"/>
                <a:gd name="f153" fmla="*/ f128 f69 1"/>
                <a:gd name="f154" fmla="*/ f129 f68 1"/>
                <a:gd name="f155" fmla="*/ f130 f69 1"/>
                <a:gd name="f156" fmla="*/ f131 f68 1"/>
                <a:gd name="f157" fmla="*/ f132 f68 1"/>
                <a:gd name="f158" fmla="*/ f133 f68 1"/>
                <a:gd name="f159" fmla="*/ f134 f69 1"/>
                <a:gd name="f160" fmla="*/ f135 f68 1"/>
                <a:gd name="f161" fmla="*/ f136 f68 1"/>
                <a:gd name="f162" fmla="*/ f137 f69 1"/>
                <a:gd name="f163" fmla="*/ f138 f68 1"/>
                <a:gd name="f164" fmla="*/ f139 f69 1"/>
                <a:gd name="f165" fmla="*/ f140 f68 1"/>
                <a:gd name="f166" fmla="*/ f141 f69 1"/>
                <a:gd name="f167" fmla="*/ f142 f68 1"/>
                <a:gd name="f168" fmla="*/ f143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2">
                  <a:pos x="f148" y="f149"/>
                </a:cxn>
                <a:cxn ang="f122">
                  <a:pos x="f150" y="f151"/>
                </a:cxn>
                <a:cxn ang="f122">
                  <a:pos x="f152" y="f153"/>
                </a:cxn>
                <a:cxn ang="f122">
                  <a:pos x="f154" y="f155"/>
                </a:cxn>
                <a:cxn ang="f122">
                  <a:pos x="f156" y="f153"/>
                </a:cxn>
                <a:cxn ang="f122">
                  <a:pos x="f157" y="f151"/>
                </a:cxn>
                <a:cxn ang="f122">
                  <a:pos x="f158" y="f159"/>
                </a:cxn>
                <a:cxn ang="f122">
                  <a:pos x="f160" y="f155"/>
                </a:cxn>
                <a:cxn ang="f122">
                  <a:pos x="f161" y="f162"/>
                </a:cxn>
                <a:cxn ang="f122">
                  <a:pos x="f163" y="f164"/>
                </a:cxn>
                <a:cxn ang="f122">
                  <a:pos x="f165" y="f166"/>
                </a:cxn>
                <a:cxn ang="f122">
                  <a:pos x="f167" y="f168"/>
                </a:cxn>
              </a:cxnLst>
              <a:rect l="f144" t="f147" r="f145" b="f146"/>
              <a:pathLst>
                <a:path w="8163986" h="1475872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4"/>
                  </a:cubicBezTo>
                  <a:cubicBezTo>
                    <a:pt x="f26" y="f24"/>
                    <a:pt x="f27" y="f22"/>
                    <a:pt x="f28" y="f20"/>
                  </a:cubicBezTo>
                  <a:cubicBezTo>
                    <a:pt x="f29" y="f18"/>
                    <a:pt x="f30" y="f31"/>
                    <a:pt x="f32" y="f14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24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" y="f66"/>
                  </a:cubicBezTo>
                </a:path>
              </a:pathLst>
            </a:custGeom>
            <a:noFill/>
            <a:ln w="12701" cap="flat">
              <a:solidFill>
                <a:schemeClr val="accent6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3A4DC879-6B18-BC34-9700-111AC50C5117}"/>
              </a:ext>
            </a:extLst>
          </p:cNvPr>
          <p:cNvSpPr txBox="1"/>
          <p:nvPr/>
        </p:nvSpPr>
        <p:spPr>
          <a:xfrm>
            <a:off x="2881634" y="2628283"/>
            <a:ext cx="1224985" cy="289444"/>
          </a:xfrm>
          <a:prstGeom prst="rect">
            <a:avLst/>
          </a:prstGeom>
          <a:solidFill>
            <a:srgbClr val="F3F3F3"/>
          </a:soli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181717"/>
                </a:solidFill>
                <a:uFillTx/>
                <a:latin typeface="Calibri"/>
              </a:rPr>
              <a:t>Radio Link</a:t>
            </a:r>
          </a:p>
        </p:txBody>
      </p:sp>
      <p:sp>
        <p:nvSpPr>
          <p:cNvPr id="15" name="TextBox 109">
            <a:extLst>
              <a:ext uri="{FF2B5EF4-FFF2-40B4-BE49-F238E27FC236}">
                <a16:creationId xmlns:a16="http://schemas.microsoft.com/office/drawing/2014/main" id="{5D95058A-38D4-9BAE-FE00-F6AF65478004}"/>
              </a:ext>
            </a:extLst>
          </p:cNvPr>
          <p:cNvSpPr txBox="1"/>
          <p:nvPr/>
        </p:nvSpPr>
        <p:spPr>
          <a:xfrm>
            <a:off x="2891318" y="5108064"/>
            <a:ext cx="1215301" cy="367872"/>
          </a:xfrm>
          <a:prstGeom prst="rect">
            <a:avLst/>
          </a:prstGeom>
          <a:solidFill>
            <a:srgbClr val="F3F3F3"/>
          </a:soli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181717"/>
                </a:solidFill>
                <a:uFillTx/>
                <a:latin typeface="Calibri"/>
              </a:rPr>
              <a:t>Handshake</a:t>
            </a:r>
          </a:p>
        </p:txBody>
      </p:sp>
      <p:pic>
        <p:nvPicPr>
          <p:cNvPr id="16" name="Graphic 4107" descr="Handshake outline">
            <a:extLst>
              <a:ext uri="{FF2B5EF4-FFF2-40B4-BE49-F238E27FC236}">
                <a16:creationId xmlns:a16="http://schemas.microsoft.com/office/drawing/2014/main" id="{12E18DC9-44C9-6DBE-EF5A-08C818FD3C7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167999" y="4572034"/>
            <a:ext cx="642567" cy="64256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7" name="Graphic 84" descr="Lock outline">
            <a:extLst>
              <a:ext uri="{FF2B5EF4-FFF2-40B4-BE49-F238E27FC236}">
                <a16:creationId xmlns:a16="http://schemas.microsoft.com/office/drawing/2014/main" id="{A8459486-33FC-48F4-05AD-8E401281BE0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260522" y="4421836"/>
            <a:ext cx="457520" cy="416545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18" name="Group 54">
            <a:extLst>
              <a:ext uri="{FF2B5EF4-FFF2-40B4-BE49-F238E27FC236}">
                <a16:creationId xmlns:a16="http://schemas.microsoft.com/office/drawing/2014/main" id="{E010CE95-3EED-E235-3DF5-ACC22B5D00C5}"/>
              </a:ext>
            </a:extLst>
          </p:cNvPr>
          <p:cNvGrpSpPr/>
          <p:nvPr/>
        </p:nvGrpSpPr>
        <p:grpSpPr>
          <a:xfrm>
            <a:off x="6183409" y="1626815"/>
            <a:ext cx="377135" cy="1157448"/>
            <a:chOff x="4800828" y="1099200"/>
            <a:chExt cx="377135" cy="1157448"/>
          </a:xfrm>
          <a:noFill/>
        </p:grpSpPr>
        <p:sp>
          <p:nvSpPr>
            <p:cNvPr id="19" name="Isosceles Triangle 59">
              <a:extLst>
                <a:ext uri="{FF2B5EF4-FFF2-40B4-BE49-F238E27FC236}">
                  <a16:creationId xmlns:a16="http://schemas.microsoft.com/office/drawing/2014/main" id="{4040D033-0F33-A037-9C41-F56A033E5904}"/>
                </a:ext>
              </a:extLst>
            </p:cNvPr>
            <p:cNvSpPr/>
            <p:nvPr/>
          </p:nvSpPr>
          <p:spPr>
            <a:xfrm>
              <a:off x="4898724" y="1099200"/>
              <a:ext cx="69869" cy="54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5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chemeClr val="accent1"/>
            </a:solidFill>
            <a:ln w="12701" cap="flat">
              <a:solidFill>
                <a:schemeClr val="accent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20" name="Freeform: Shape 69">
              <a:extLst>
                <a:ext uri="{FF2B5EF4-FFF2-40B4-BE49-F238E27FC236}">
                  <a16:creationId xmlns:a16="http://schemas.microsoft.com/office/drawing/2014/main" id="{F77B55BD-CEAF-D4E6-FD18-22FC5B9991BE}"/>
                </a:ext>
              </a:extLst>
            </p:cNvPr>
            <p:cNvSpPr/>
            <p:nvPr/>
          </p:nvSpPr>
          <p:spPr>
            <a:xfrm rot="16200004">
              <a:off x="4435983" y="1514667"/>
              <a:ext cx="1106826" cy="37713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163986"/>
                <a:gd name="f7" fmla="val 1475872"/>
                <a:gd name="f8" fmla="val 733758"/>
                <a:gd name="f9" fmla="val 239233"/>
                <a:gd name="f10" fmla="val 316873"/>
                <a:gd name="f11" fmla="val 478466"/>
                <a:gd name="f12" fmla="+- 0 0 100012"/>
                <a:gd name="f13" fmla="val 717698"/>
                <a:gd name="f14" fmla="val 21376"/>
                <a:gd name="f15" fmla="val 956931"/>
                <a:gd name="f16" fmla="val 142764"/>
                <a:gd name="f17" fmla="val 1195277"/>
                <a:gd name="f18" fmla="val 1462974"/>
                <a:gd name="f19" fmla="val 1435395"/>
                <a:gd name="f20" fmla="val 1462088"/>
                <a:gd name="f21" fmla="val 1675514"/>
                <a:gd name="f22" fmla="val 1461202"/>
                <a:gd name="f23" fmla="val 1917404"/>
                <a:gd name="f24" fmla="val 16060"/>
                <a:gd name="f25" fmla="val 2158409"/>
                <a:gd name="f26" fmla="val 2399414"/>
                <a:gd name="f27" fmla="val 2640418"/>
                <a:gd name="f28" fmla="val 2881423"/>
                <a:gd name="f29" fmla="val 3122428"/>
                <a:gd name="f30" fmla="val 3364318"/>
                <a:gd name="f31" fmla="val 22262"/>
                <a:gd name="f32" fmla="val 3604437"/>
                <a:gd name="f33" fmla="val 3844556"/>
                <a:gd name="f34" fmla="val 20490"/>
                <a:gd name="f35" fmla="val 4083789"/>
                <a:gd name="f36" fmla="val 1457658"/>
                <a:gd name="f37" fmla="val 4322135"/>
                <a:gd name="f38" fmla="val 1456772"/>
                <a:gd name="f39" fmla="val 4560481"/>
                <a:gd name="f40" fmla="val 1455886"/>
                <a:gd name="f41" fmla="val 4796170"/>
                <a:gd name="f42" fmla="val 13402"/>
                <a:gd name="f43" fmla="val 5034516"/>
                <a:gd name="f44" fmla="val 5272862"/>
                <a:gd name="f45" fmla="val 18718"/>
                <a:gd name="f46" fmla="val 5510323"/>
                <a:gd name="f47" fmla="val 1470949"/>
                <a:gd name="f48" fmla="val 5752214"/>
                <a:gd name="f49" fmla="val 1472721"/>
                <a:gd name="f50" fmla="val 5994105"/>
                <a:gd name="f51" fmla="val 1474493"/>
                <a:gd name="f52" fmla="val 6243970"/>
                <a:gd name="f53" fmla="val 27579"/>
                <a:gd name="f54" fmla="val 6485861"/>
                <a:gd name="f55" fmla="val 26693"/>
                <a:gd name="f56" fmla="val 6727752"/>
                <a:gd name="f57" fmla="val 25807"/>
                <a:gd name="f58" fmla="val 6964326"/>
                <a:gd name="f59" fmla="val 1350446"/>
                <a:gd name="f60" fmla="val 7203558"/>
                <a:gd name="f61" fmla="val 1467404"/>
                <a:gd name="f62" fmla="val 7442790"/>
                <a:gd name="f63" fmla="val 1584362"/>
                <a:gd name="f64" fmla="val 7597594"/>
                <a:gd name="f65" fmla="val 450313"/>
                <a:gd name="f66" fmla="val 500924"/>
                <a:gd name="f67" fmla="+- 0 0 -90"/>
                <a:gd name="f68" fmla="*/ f3 1 8163986"/>
                <a:gd name="f69" fmla="*/ f4 1 1475872"/>
                <a:gd name="f70" fmla="+- f7 0 f5"/>
                <a:gd name="f71" fmla="+- f6 0 f5"/>
                <a:gd name="f72" fmla="*/ f67 f0 1"/>
                <a:gd name="f73" fmla="*/ f71 1 8163986"/>
                <a:gd name="f74" fmla="*/ f70 1 1475872"/>
                <a:gd name="f75" fmla="*/ 0 f71 1"/>
                <a:gd name="f76" fmla="*/ 717698 f71 1"/>
                <a:gd name="f77" fmla="*/ 1435395 f71 1"/>
                <a:gd name="f78" fmla="*/ 2158409 f71 1"/>
                <a:gd name="f79" fmla="*/ 2881423 f71 1"/>
                <a:gd name="f80" fmla="*/ 3604437 f71 1"/>
                <a:gd name="f81" fmla="*/ 4322135 f71 1"/>
                <a:gd name="f82" fmla="*/ 5034516 f71 1"/>
                <a:gd name="f83" fmla="*/ 5752214 f71 1"/>
                <a:gd name="f84" fmla="*/ 6485861 f71 1"/>
                <a:gd name="f85" fmla="*/ 7203558 f71 1"/>
                <a:gd name="f86" fmla="*/ 8163986 f71 1"/>
                <a:gd name="f87" fmla="*/ 733758 f70 1"/>
                <a:gd name="f88" fmla="*/ 21376 f70 1"/>
                <a:gd name="f89" fmla="*/ 1462088 f70 1"/>
                <a:gd name="f90" fmla="*/ 16060 f70 1"/>
                <a:gd name="f91" fmla="*/ 1456772 f70 1"/>
                <a:gd name="f92" fmla="*/ 1472721 f70 1"/>
                <a:gd name="f93" fmla="*/ 26693 f70 1"/>
                <a:gd name="f94" fmla="*/ 1467404 f70 1"/>
                <a:gd name="f95" fmla="*/ 500924 f70 1"/>
                <a:gd name="f96" fmla="*/ f72 1 f2"/>
                <a:gd name="f97" fmla="*/ f75 1 8163986"/>
                <a:gd name="f98" fmla="*/ f76 1 8163986"/>
                <a:gd name="f99" fmla="*/ f77 1 8163986"/>
                <a:gd name="f100" fmla="*/ f78 1 8163986"/>
                <a:gd name="f101" fmla="*/ f79 1 8163986"/>
                <a:gd name="f102" fmla="*/ f80 1 8163986"/>
                <a:gd name="f103" fmla="*/ f81 1 8163986"/>
                <a:gd name="f104" fmla="*/ f82 1 8163986"/>
                <a:gd name="f105" fmla="*/ f83 1 8163986"/>
                <a:gd name="f106" fmla="*/ f84 1 8163986"/>
                <a:gd name="f107" fmla="*/ f85 1 8163986"/>
                <a:gd name="f108" fmla="*/ f86 1 8163986"/>
                <a:gd name="f109" fmla="*/ f87 1 1475872"/>
                <a:gd name="f110" fmla="*/ f88 1 1475872"/>
                <a:gd name="f111" fmla="*/ f89 1 1475872"/>
                <a:gd name="f112" fmla="*/ f90 1 1475872"/>
                <a:gd name="f113" fmla="*/ f91 1 1475872"/>
                <a:gd name="f114" fmla="*/ f92 1 1475872"/>
                <a:gd name="f115" fmla="*/ f93 1 1475872"/>
                <a:gd name="f116" fmla="*/ f94 1 1475872"/>
                <a:gd name="f117" fmla="*/ f95 1 1475872"/>
                <a:gd name="f118" fmla="*/ f5 1 f73"/>
                <a:gd name="f119" fmla="*/ f6 1 f73"/>
                <a:gd name="f120" fmla="*/ f5 1 f74"/>
                <a:gd name="f121" fmla="*/ f7 1 f74"/>
                <a:gd name="f122" fmla="+- f96 0 f1"/>
                <a:gd name="f123" fmla="*/ f97 1 f73"/>
                <a:gd name="f124" fmla="*/ f109 1 f74"/>
                <a:gd name="f125" fmla="*/ f98 1 f73"/>
                <a:gd name="f126" fmla="*/ f110 1 f74"/>
                <a:gd name="f127" fmla="*/ f99 1 f73"/>
                <a:gd name="f128" fmla="*/ f111 1 f74"/>
                <a:gd name="f129" fmla="*/ f100 1 f73"/>
                <a:gd name="f130" fmla="*/ f112 1 f74"/>
                <a:gd name="f131" fmla="*/ f101 1 f73"/>
                <a:gd name="f132" fmla="*/ f102 1 f73"/>
                <a:gd name="f133" fmla="*/ f103 1 f73"/>
                <a:gd name="f134" fmla="*/ f113 1 f74"/>
                <a:gd name="f135" fmla="*/ f104 1 f73"/>
                <a:gd name="f136" fmla="*/ f105 1 f73"/>
                <a:gd name="f137" fmla="*/ f114 1 f74"/>
                <a:gd name="f138" fmla="*/ f106 1 f73"/>
                <a:gd name="f139" fmla="*/ f115 1 f74"/>
                <a:gd name="f140" fmla="*/ f107 1 f73"/>
                <a:gd name="f141" fmla="*/ f116 1 f74"/>
                <a:gd name="f142" fmla="*/ f108 1 f73"/>
                <a:gd name="f143" fmla="*/ f117 1 f74"/>
                <a:gd name="f144" fmla="*/ f118 f68 1"/>
                <a:gd name="f145" fmla="*/ f119 f68 1"/>
                <a:gd name="f146" fmla="*/ f121 f69 1"/>
                <a:gd name="f147" fmla="*/ f120 f69 1"/>
                <a:gd name="f148" fmla="*/ f123 f68 1"/>
                <a:gd name="f149" fmla="*/ f124 f69 1"/>
                <a:gd name="f150" fmla="*/ f125 f68 1"/>
                <a:gd name="f151" fmla="*/ f126 f69 1"/>
                <a:gd name="f152" fmla="*/ f127 f68 1"/>
                <a:gd name="f153" fmla="*/ f128 f69 1"/>
                <a:gd name="f154" fmla="*/ f129 f68 1"/>
                <a:gd name="f155" fmla="*/ f130 f69 1"/>
                <a:gd name="f156" fmla="*/ f131 f68 1"/>
                <a:gd name="f157" fmla="*/ f132 f68 1"/>
                <a:gd name="f158" fmla="*/ f133 f68 1"/>
                <a:gd name="f159" fmla="*/ f134 f69 1"/>
                <a:gd name="f160" fmla="*/ f135 f68 1"/>
                <a:gd name="f161" fmla="*/ f136 f68 1"/>
                <a:gd name="f162" fmla="*/ f137 f69 1"/>
                <a:gd name="f163" fmla="*/ f138 f68 1"/>
                <a:gd name="f164" fmla="*/ f139 f69 1"/>
                <a:gd name="f165" fmla="*/ f140 f68 1"/>
                <a:gd name="f166" fmla="*/ f141 f69 1"/>
                <a:gd name="f167" fmla="*/ f142 f68 1"/>
                <a:gd name="f168" fmla="*/ f143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2">
                  <a:pos x="f148" y="f149"/>
                </a:cxn>
                <a:cxn ang="f122">
                  <a:pos x="f150" y="f151"/>
                </a:cxn>
                <a:cxn ang="f122">
                  <a:pos x="f152" y="f153"/>
                </a:cxn>
                <a:cxn ang="f122">
                  <a:pos x="f154" y="f155"/>
                </a:cxn>
                <a:cxn ang="f122">
                  <a:pos x="f156" y="f153"/>
                </a:cxn>
                <a:cxn ang="f122">
                  <a:pos x="f157" y="f151"/>
                </a:cxn>
                <a:cxn ang="f122">
                  <a:pos x="f158" y="f159"/>
                </a:cxn>
                <a:cxn ang="f122">
                  <a:pos x="f160" y="f155"/>
                </a:cxn>
                <a:cxn ang="f122">
                  <a:pos x="f161" y="f162"/>
                </a:cxn>
                <a:cxn ang="f122">
                  <a:pos x="f163" y="f164"/>
                </a:cxn>
                <a:cxn ang="f122">
                  <a:pos x="f165" y="f166"/>
                </a:cxn>
                <a:cxn ang="f122">
                  <a:pos x="f167" y="f168"/>
                </a:cxn>
              </a:cxnLst>
              <a:rect l="f144" t="f147" r="f145" b="f146"/>
              <a:pathLst>
                <a:path w="8163986" h="1475872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4"/>
                  </a:cubicBezTo>
                  <a:cubicBezTo>
                    <a:pt x="f26" y="f24"/>
                    <a:pt x="f27" y="f22"/>
                    <a:pt x="f28" y="f20"/>
                  </a:cubicBezTo>
                  <a:cubicBezTo>
                    <a:pt x="f29" y="f18"/>
                    <a:pt x="f30" y="f31"/>
                    <a:pt x="f32" y="f14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24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" y="f66"/>
                  </a:cubicBezTo>
                </a:path>
              </a:pathLst>
            </a:custGeom>
            <a:grpFill/>
            <a:ln w="12701" cap="flat">
              <a:solidFill>
                <a:schemeClr val="accent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sp>
        <p:nvSpPr>
          <p:cNvPr id="21" name="TextBox 27">
            <a:extLst>
              <a:ext uri="{FF2B5EF4-FFF2-40B4-BE49-F238E27FC236}">
                <a16:creationId xmlns:a16="http://schemas.microsoft.com/office/drawing/2014/main" id="{5BE3503F-11A9-642A-9F8F-BB028B7FCA6C}"/>
              </a:ext>
            </a:extLst>
          </p:cNvPr>
          <p:cNvSpPr txBox="1"/>
          <p:nvPr/>
        </p:nvSpPr>
        <p:spPr>
          <a:xfrm>
            <a:off x="5970104" y="1369948"/>
            <a:ext cx="156418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 err="1">
                <a:solidFill>
                  <a:srgbClr val="163E64"/>
                </a:solidFill>
                <a:uFillTx/>
                <a:latin typeface="Aptos"/>
              </a:rPr>
              <a:t>EMSuite</a:t>
            </a:r>
            <a:r>
              <a:rPr lang="en-DK" sz="1200" b="1" i="0" u="none" strike="noStrike" kern="1200" cap="none" spc="0" baseline="0">
                <a:solidFill>
                  <a:srgbClr val="163E64"/>
                </a:solidFill>
                <a:uFillTx/>
                <a:latin typeface="Aptos"/>
              </a:rPr>
              <a:t> </a:t>
            </a:r>
            <a:endParaRPr lang="da-DK" sz="1200" b="1" i="0" u="none" strike="noStrike" kern="1200" cap="none" spc="0" baseline="0">
              <a:solidFill>
                <a:srgbClr val="163E64"/>
              </a:solidFill>
              <a:uFillTx/>
              <a:latin typeface="Aptos"/>
            </a:endParaRP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60B065FF-5CED-F447-FDAF-FB5960EFB899}"/>
              </a:ext>
            </a:extLst>
          </p:cNvPr>
          <p:cNvSpPr txBox="1"/>
          <p:nvPr/>
        </p:nvSpPr>
        <p:spPr>
          <a:xfrm>
            <a:off x="5009090" y="4786357"/>
            <a:ext cx="2620716" cy="3771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171450" marR="0" lvl="0" indent="0" algn="l" defTabSz="685800" rtl="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181717"/>
                </a:solidFill>
                <a:uFillTx/>
                <a:latin typeface="AvenirNext LT Pro Medium" pitchFamily="34"/>
              </a:rPr>
              <a:t>Rx radio module is </a:t>
            </a:r>
            <a:r>
              <a:rPr lang="en-GB" sz="1200" b="0" i="0" u="none" strike="noStrike" kern="1200" cap="none" spc="0" baseline="0">
                <a:solidFill>
                  <a:schemeClr val="accent6"/>
                </a:solidFill>
                <a:uFillTx/>
                <a:latin typeface="AvenirNext LT Pro Medium" pitchFamily="34"/>
              </a:rPr>
              <a:t>always</a:t>
            </a:r>
            <a:r>
              <a:rPr lang="en-GB" sz="1200" b="0" i="0" u="none" strike="noStrike" kern="1200" cap="none" spc="0" baseline="0">
                <a:solidFill>
                  <a:srgbClr val="181717"/>
                </a:solidFill>
                <a:uFillTx/>
                <a:latin typeface="AvenirNext LT Pro Medium" pitchFamily="34"/>
              </a:rPr>
              <a:t> activated</a:t>
            </a:r>
          </a:p>
        </p:txBody>
      </p:sp>
    </p:spTree>
    <p:extLst>
      <p:ext uri="{BB962C8B-B14F-4D97-AF65-F5344CB8AC3E}">
        <p14:creationId xmlns:p14="http://schemas.microsoft.com/office/powerpoint/2010/main" val="36323311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233">
            <a:extLst>
              <a:ext uri="{FF2B5EF4-FFF2-40B4-BE49-F238E27FC236}">
                <a16:creationId xmlns:a16="http://schemas.microsoft.com/office/drawing/2014/main" id="{175577EC-4A2C-EAA7-ED5F-20128470DA67}"/>
              </a:ext>
            </a:extLst>
          </p:cNvPr>
          <p:cNvSpPr/>
          <p:nvPr/>
        </p:nvSpPr>
        <p:spPr>
          <a:xfrm>
            <a:off x="5484124" y="4418812"/>
            <a:ext cx="51835" cy="79267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4473C5"/>
          </a:solidFill>
          <a:ln w="12701" cap="flat">
            <a:solidFill>
              <a:srgbClr val="4473C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3" name="Rectangle: Rounded Corners 13">
            <a:extLst>
              <a:ext uri="{FF2B5EF4-FFF2-40B4-BE49-F238E27FC236}">
                <a16:creationId xmlns:a16="http://schemas.microsoft.com/office/drawing/2014/main" id="{49818CD3-B851-6D1D-A16F-4999226B7B98}"/>
              </a:ext>
            </a:extLst>
          </p:cNvPr>
          <p:cNvSpPr/>
          <p:nvPr/>
        </p:nvSpPr>
        <p:spPr>
          <a:xfrm>
            <a:off x="6630342" y="4418812"/>
            <a:ext cx="51835" cy="79267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4473C5"/>
          </a:solidFill>
          <a:ln w="12701" cap="flat">
            <a:solidFill>
              <a:srgbClr val="4473C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" name="Rectangle: Rounded Corners 16">
            <a:extLst>
              <a:ext uri="{FF2B5EF4-FFF2-40B4-BE49-F238E27FC236}">
                <a16:creationId xmlns:a16="http://schemas.microsoft.com/office/drawing/2014/main" id="{29D17717-B653-E5AC-F3C1-756877DB3B2F}"/>
              </a:ext>
            </a:extLst>
          </p:cNvPr>
          <p:cNvSpPr/>
          <p:nvPr/>
        </p:nvSpPr>
        <p:spPr>
          <a:xfrm>
            <a:off x="6275833" y="4418812"/>
            <a:ext cx="51835" cy="79267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4473C5"/>
          </a:solidFill>
          <a:ln w="12701" cap="flat">
            <a:solidFill>
              <a:srgbClr val="4473C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5" name="Rectangle: Rounded Corners 10">
            <a:extLst>
              <a:ext uri="{FF2B5EF4-FFF2-40B4-BE49-F238E27FC236}">
                <a16:creationId xmlns:a16="http://schemas.microsoft.com/office/drawing/2014/main" id="{6019C72A-C98F-9069-D47B-C9C69A3FDF3F}"/>
              </a:ext>
            </a:extLst>
          </p:cNvPr>
          <p:cNvSpPr/>
          <p:nvPr/>
        </p:nvSpPr>
        <p:spPr>
          <a:xfrm>
            <a:off x="5849825" y="4429104"/>
            <a:ext cx="51835" cy="79267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4473C5"/>
          </a:solidFill>
          <a:ln w="12701" cap="flat">
            <a:solidFill>
              <a:srgbClr val="4473C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1CCCD0E-FB19-F474-D81E-403298FB30B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42001" y="603504"/>
            <a:ext cx="8589442" cy="493776"/>
          </a:xfrm>
        </p:spPr>
        <p:txBody>
          <a:bodyPr anchor="ctr"/>
          <a:lstStyle/>
          <a:p>
            <a:pPr lvl="0"/>
            <a:r>
              <a:rPr lang="en-GB" err="1">
                <a:solidFill>
                  <a:schemeClr val="tx2"/>
                </a:solidFill>
                <a:latin typeface="+mj-lt"/>
              </a:rPr>
              <a:t>TrackView</a:t>
            </a:r>
            <a:r>
              <a:rPr lang="en-GB">
                <a:solidFill>
                  <a:schemeClr val="tx2"/>
                </a:solidFill>
                <a:latin typeface="+mj-lt"/>
              </a:rPr>
              <a:t> Pro Transmitter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051A253-FE1F-86F5-C60D-37A5C299ACF1}"/>
              </a:ext>
            </a:extLst>
          </p:cNvPr>
          <p:cNvSpPr/>
          <p:nvPr/>
        </p:nvSpPr>
        <p:spPr>
          <a:xfrm>
            <a:off x="5222564" y="1710858"/>
            <a:ext cx="1746869" cy="1978340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chemeClr val="accent1"/>
          </a:solidFill>
          <a:ln w="12701" cap="flat">
            <a:solidFill>
              <a:srgbClr val="4473C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680" b="1">
                <a:solidFill>
                  <a:srgbClr val="FFFFFF"/>
                </a:solidFill>
                <a:latin typeface="Calibri"/>
              </a:rPr>
              <a:t>Transmitter</a:t>
            </a:r>
            <a:br>
              <a:rPr lang="en-GB" sz="1680" b="1">
                <a:solidFill>
                  <a:srgbClr val="FFFFFF"/>
                </a:solidFill>
                <a:latin typeface="Calibri"/>
              </a:rPr>
            </a:br>
            <a:r>
              <a:rPr lang="en-GB" sz="1680" b="1">
                <a:solidFill>
                  <a:srgbClr val="FFFFFF"/>
                </a:solidFill>
                <a:latin typeface="Calibri"/>
              </a:rPr>
              <a:t>484899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50FA8F1-E00B-95E6-54BF-20F7CB00463C}"/>
              </a:ext>
            </a:extLst>
          </p:cNvPr>
          <p:cNvSpPr/>
          <p:nvPr/>
        </p:nvSpPr>
        <p:spPr>
          <a:xfrm>
            <a:off x="5325709" y="3701345"/>
            <a:ext cx="714065" cy="721769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A5A5A5"/>
          </a:solidFill>
          <a:ln w="12701" cap="flat">
            <a:solidFill>
              <a:srgbClr val="A5A5A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 b="1">
                <a:solidFill>
                  <a:srgbClr val="FFFFFF"/>
                </a:solidFill>
                <a:latin typeface="Calibri"/>
              </a:rPr>
              <a:t>Smart Sensor 122233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A8E7902-FD47-09EA-1668-9E49B01A209F}"/>
              </a:ext>
            </a:extLst>
          </p:cNvPr>
          <p:cNvSpPr/>
          <p:nvPr/>
        </p:nvSpPr>
        <p:spPr>
          <a:xfrm>
            <a:off x="6121500" y="3701345"/>
            <a:ext cx="714065" cy="721769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A5A5A5"/>
          </a:solidFill>
          <a:ln w="12701" cap="flat">
            <a:solidFill>
              <a:srgbClr val="A5A5A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 b="1">
                <a:solidFill>
                  <a:srgbClr val="FFFFFF"/>
                </a:solidFill>
                <a:latin typeface="Calibri"/>
              </a:rPr>
              <a:t>Smart Sensor 122234</a:t>
            </a:r>
          </a:p>
        </p:txBody>
      </p:sp>
      <p:sp>
        <p:nvSpPr>
          <p:cNvPr id="10" name="TextBox 91">
            <a:extLst>
              <a:ext uri="{FF2B5EF4-FFF2-40B4-BE49-F238E27FC236}">
                <a16:creationId xmlns:a16="http://schemas.microsoft.com/office/drawing/2014/main" id="{B8027566-13CD-1B23-96D5-2F692E8DCE4F}"/>
              </a:ext>
            </a:extLst>
          </p:cNvPr>
          <p:cNvSpPr txBox="1"/>
          <p:nvPr/>
        </p:nvSpPr>
        <p:spPr>
          <a:xfrm>
            <a:off x="3259465" y="5661515"/>
            <a:ext cx="1504183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000000"/>
                </a:solidFill>
                <a:latin typeface="Tahoma" pitchFamily="34"/>
                <a:cs typeface="Arial" pitchFamily="34"/>
              </a:rPr>
              <a:t>Channel 484899-1</a:t>
            </a:r>
          </a:p>
        </p:txBody>
      </p:sp>
      <p:cxnSp>
        <p:nvCxnSpPr>
          <p:cNvPr id="11" name="Connector: Elbow 20">
            <a:extLst>
              <a:ext uri="{FF2B5EF4-FFF2-40B4-BE49-F238E27FC236}">
                <a16:creationId xmlns:a16="http://schemas.microsoft.com/office/drawing/2014/main" id="{9626FE10-A2BF-EAD0-C4AF-DE2EC8F3C942}"/>
              </a:ext>
            </a:extLst>
          </p:cNvPr>
          <p:cNvCxnSpPr/>
          <p:nvPr/>
        </p:nvCxnSpPr>
        <p:spPr>
          <a:xfrm rot="10799975" flipV="1">
            <a:off x="4566315" y="5285015"/>
            <a:ext cx="1271759" cy="794584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2" name="TextBox 91">
            <a:extLst>
              <a:ext uri="{FF2B5EF4-FFF2-40B4-BE49-F238E27FC236}">
                <a16:creationId xmlns:a16="http://schemas.microsoft.com/office/drawing/2014/main" id="{CE791D63-973C-4D6B-F7B1-A0BC4D98FCED}"/>
              </a:ext>
            </a:extLst>
          </p:cNvPr>
          <p:cNvSpPr txBox="1"/>
          <p:nvPr/>
        </p:nvSpPr>
        <p:spPr>
          <a:xfrm>
            <a:off x="3237036" y="5941102"/>
            <a:ext cx="1504183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000000"/>
                </a:solidFill>
                <a:latin typeface="Tahoma" pitchFamily="34"/>
                <a:cs typeface="Arial" pitchFamily="34"/>
              </a:rPr>
              <a:t>Channel 484899-2</a:t>
            </a:r>
          </a:p>
        </p:txBody>
      </p:sp>
      <p:cxnSp>
        <p:nvCxnSpPr>
          <p:cNvPr id="13" name="Connector: Elbow 52">
            <a:extLst>
              <a:ext uri="{FF2B5EF4-FFF2-40B4-BE49-F238E27FC236}">
                <a16:creationId xmlns:a16="http://schemas.microsoft.com/office/drawing/2014/main" id="{326C87EB-64D4-34AE-D4F7-738E6D396096}"/>
              </a:ext>
            </a:extLst>
          </p:cNvPr>
          <p:cNvCxnSpPr/>
          <p:nvPr/>
        </p:nvCxnSpPr>
        <p:spPr>
          <a:xfrm>
            <a:off x="6630342" y="5288802"/>
            <a:ext cx="1000159" cy="598028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14" name="Connector: Elbow 53">
            <a:extLst>
              <a:ext uri="{FF2B5EF4-FFF2-40B4-BE49-F238E27FC236}">
                <a16:creationId xmlns:a16="http://schemas.microsoft.com/office/drawing/2014/main" id="{EBD94D48-ECFB-DD81-1D86-3F28851995DC}"/>
              </a:ext>
            </a:extLst>
          </p:cNvPr>
          <p:cNvCxnSpPr/>
          <p:nvPr/>
        </p:nvCxnSpPr>
        <p:spPr>
          <a:xfrm rot="10799991" flipH="1" flipV="1">
            <a:off x="6353686" y="5290568"/>
            <a:ext cx="1196594" cy="862417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5" name="TextBox 91">
            <a:extLst>
              <a:ext uri="{FF2B5EF4-FFF2-40B4-BE49-F238E27FC236}">
                <a16:creationId xmlns:a16="http://schemas.microsoft.com/office/drawing/2014/main" id="{36EBEEB6-EDAC-7FD7-3A6B-D908961423A2}"/>
              </a:ext>
            </a:extLst>
          </p:cNvPr>
          <p:cNvSpPr txBox="1"/>
          <p:nvPr/>
        </p:nvSpPr>
        <p:spPr>
          <a:xfrm>
            <a:off x="7501287" y="5731917"/>
            <a:ext cx="1504183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000000"/>
                </a:solidFill>
                <a:latin typeface="Tahoma" pitchFamily="34"/>
                <a:cs typeface="Arial" pitchFamily="34"/>
              </a:rPr>
              <a:t>Channel 484899-6</a:t>
            </a:r>
          </a:p>
        </p:txBody>
      </p:sp>
      <p:sp>
        <p:nvSpPr>
          <p:cNvPr id="16" name="TextBox 91">
            <a:extLst>
              <a:ext uri="{FF2B5EF4-FFF2-40B4-BE49-F238E27FC236}">
                <a16:creationId xmlns:a16="http://schemas.microsoft.com/office/drawing/2014/main" id="{C0492974-0766-8189-0C0B-70680F75E50F}"/>
              </a:ext>
            </a:extLst>
          </p:cNvPr>
          <p:cNvSpPr txBox="1"/>
          <p:nvPr/>
        </p:nvSpPr>
        <p:spPr>
          <a:xfrm>
            <a:off x="7501287" y="6021378"/>
            <a:ext cx="1504183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000000"/>
                </a:solidFill>
                <a:latin typeface="Tahoma" pitchFamily="34"/>
                <a:cs typeface="Arial" pitchFamily="34"/>
              </a:rPr>
              <a:t>Channel 484899-5</a:t>
            </a:r>
          </a:p>
        </p:txBody>
      </p:sp>
      <p:sp>
        <p:nvSpPr>
          <p:cNvPr id="17" name="Rounded Rectangle 2">
            <a:extLst>
              <a:ext uri="{FF2B5EF4-FFF2-40B4-BE49-F238E27FC236}">
                <a16:creationId xmlns:a16="http://schemas.microsoft.com/office/drawing/2014/main" id="{D55304E5-5202-FA9A-356B-13C10FC5AF61}"/>
              </a:ext>
            </a:extLst>
          </p:cNvPr>
          <p:cNvSpPr/>
          <p:nvPr/>
        </p:nvSpPr>
        <p:spPr>
          <a:xfrm>
            <a:off x="711998" y="2002359"/>
            <a:ext cx="4407028" cy="49071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8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8" name="Oval 77">
            <a:extLst>
              <a:ext uri="{FF2B5EF4-FFF2-40B4-BE49-F238E27FC236}">
                <a16:creationId xmlns:a16="http://schemas.microsoft.com/office/drawing/2014/main" id="{F045CE8F-1644-BF18-0956-1EB99DA5E734}"/>
              </a:ext>
            </a:extLst>
          </p:cNvPr>
          <p:cNvSpPr/>
          <p:nvPr/>
        </p:nvSpPr>
        <p:spPr>
          <a:xfrm>
            <a:off x="711998" y="2002360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5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9" name="Rounded Rectangle 11">
            <a:extLst>
              <a:ext uri="{FF2B5EF4-FFF2-40B4-BE49-F238E27FC236}">
                <a16:creationId xmlns:a16="http://schemas.microsoft.com/office/drawing/2014/main" id="{9875C34B-A7AC-076D-F1C1-7237811351AA}"/>
              </a:ext>
            </a:extLst>
          </p:cNvPr>
          <p:cNvSpPr/>
          <p:nvPr/>
        </p:nvSpPr>
        <p:spPr>
          <a:xfrm>
            <a:off x="696131" y="2810112"/>
            <a:ext cx="4407028" cy="49071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8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0" name="Oval 79">
            <a:extLst>
              <a:ext uri="{FF2B5EF4-FFF2-40B4-BE49-F238E27FC236}">
                <a16:creationId xmlns:a16="http://schemas.microsoft.com/office/drawing/2014/main" id="{97059AF4-2AC5-D55E-F748-5973CAC143C1}"/>
              </a:ext>
            </a:extLst>
          </p:cNvPr>
          <p:cNvSpPr/>
          <p:nvPr/>
        </p:nvSpPr>
        <p:spPr>
          <a:xfrm>
            <a:off x="696132" y="2810113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1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1" name="TextBox 80">
            <a:extLst>
              <a:ext uri="{FF2B5EF4-FFF2-40B4-BE49-F238E27FC236}">
                <a16:creationId xmlns:a16="http://schemas.microsoft.com/office/drawing/2014/main" id="{32209B87-AAEA-B783-72DF-532EEFEF03A3}"/>
              </a:ext>
            </a:extLst>
          </p:cNvPr>
          <p:cNvSpPr txBox="1"/>
          <p:nvPr/>
        </p:nvSpPr>
        <p:spPr>
          <a:xfrm>
            <a:off x="1377477" y="2146147"/>
            <a:ext cx="3763988" cy="2215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000000"/>
                </a:solidFill>
                <a:latin typeface="Calibri"/>
              </a:rPr>
              <a:t>Each transmitter may host up to 2 smart sensors</a:t>
            </a:r>
          </a:p>
        </p:txBody>
      </p:sp>
      <p:sp>
        <p:nvSpPr>
          <p:cNvPr id="22" name="TextBox 81">
            <a:extLst>
              <a:ext uri="{FF2B5EF4-FFF2-40B4-BE49-F238E27FC236}">
                <a16:creationId xmlns:a16="http://schemas.microsoft.com/office/drawing/2014/main" id="{03D295DB-3ED9-4664-0C73-442D10F51E24}"/>
              </a:ext>
            </a:extLst>
          </p:cNvPr>
          <p:cNvSpPr txBox="1"/>
          <p:nvPr/>
        </p:nvSpPr>
        <p:spPr>
          <a:xfrm>
            <a:off x="1355048" y="2953910"/>
            <a:ext cx="3763988" cy="2215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Each smart sensor contains 1-</a:t>
            </a:r>
            <a:r>
              <a:rPr lang="en-DK" sz="1440">
                <a:solidFill>
                  <a:srgbClr val="000000"/>
                </a:solidFill>
                <a:latin typeface="Calibri"/>
              </a:rPr>
              <a:t>2</a:t>
            </a:r>
            <a:r>
              <a:rPr lang="en-US" sz="1440">
                <a:solidFill>
                  <a:srgbClr val="000000"/>
                </a:solidFill>
                <a:latin typeface="Calibri"/>
              </a:rPr>
              <a:t> sensor channels</a:t>
            </a:r>
          </a:p>
        </p:txBody>
      </p:sp>
      <p:grpSp>
        <p:nvGrpSpPr>
          <p:cNvPr id="23" name="Group 106">
            <a:extLst>
              <a:ext uri="{FF2B5EF4-FFF2-40B4-BE49-F238E27FC236}">
                <a16:creationId xmlns:a16="http://schemas.microsoft.com/office/drawing/2014/main" id="{A6F0816C-789D-B7A4-858F-A82188EC6AA5}"/>
              </a:ext>
            </a:extLst>
          </p:cNvPr>
          <p:cNvGrpSpPr/>
          <p:nvPr/>
        </p:nvGrpSpPr>
        <p:grpSpPr>
          <a:xfrm>
            <a:off x="860153" y="2099074"/>
            <a:ext cx="196171" cy="299053"/>
            <a:chOff x="208794" y="1749228"/>
            <a:chExt cx="163476" cy="249211"/>
          </a:xfrm>
        </p:grpSpPr>
        <p:sp>
          <p:nvSpPr>
            <p:cNvPr id="24" name="Rectangle 107">
              <a:extLst>
                <a:ext uri="{FF2B5EF4-FFF2-40B4-BE49-F238E27FC236}">
                  <a16:creationId xmlns:a16="http://schemas.microsoft.com/office/drawing/2014/main" id="{29C61DE8-18FD-9938-2520-D75226097EDB}"/>
                </a:ext>
              </a:extLst>
            </p:cNvPr>
            <p:cNvSpPr/>
            <p:nvPr/>
          </p:nvSpPr>
          <p:spPr>
            <a:xfrm>
              <a:off x="236043" y="1749228"/>
              <a:ext cx="108987" cy="64721"/>
            </a:xfrm>
            <a:prstGeom prst="rect">
              <a:avLst/>
            </a:prstGeom>
            <a:noFill/>
            <a:ln w="15873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sp>
          <p:nvSpPr>
            <p:cNvPr id="25" name="Rectangle 96">
              <a:extLst>
                <a:ext uri="{FF2B5EF4-FFF2-40B4-BE49-F238E27FC236}">
                  <a16:creationId xmlns:a16="http://schemas.microsoft.com/office/drawing/2014/main" id="{019D6FA5-7C6E-54EA-1BEC-B9B008FC027E}"/>
                </a:ext>
              </a:extLst>
            </p:cNvPr>
            <p:cNvSpPr/>
            <p:nvPr/>
          </p:nvSpPr>
          <p:spPr>
            <a:xfrm>
              <a:off x="208794" y="1813712"/>
              <a:ext cx="163476" cy="11979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000"/>
                <a:gd name="f7" fmla="val 158287"/>
                <a:gd name="f8" fmla="val 144000"/>
                <a:gd name="f9" fmla="val 146381"/>
                <a:gd name="f10" fmla="val 163050"/>
                <a:gd name="f11" fmla="val 72000"/>
                <a:gd name="f12" fmla="+- 0 0 -90"/>
                <a:gd name="f13" fmla="*/ f3 1 216000"/>
                <a:gd name="f14" fmla="*/ f4 1 158287"/>
                <a:gd name="f15" fmla="+- f7 0 f5"/>
                <a:gd name="f16" fmla="+- f6 0 f5"/>
                <a:gd name="f17" fmla="*/ f12 f0 1"/>
                <a:gd name="f18" fmla="*/ f16 1 216000"/>
                <a:gd name="f19" fmla="*/ f15 1 158287"/>
                <a:gd name="f20" fmla="*/ 0 f16 1"/>
                <a:gd name="f21" fmla="*/ 216000 f16 1"/>
                <a:gd name="f22" fmla="*/ 0 f15 1"/>
                <a:gd name="f23" fmla="*/ 144000 f15 1"/>
                <a:gd name="f24" fmla="*/ f17 1 f2"/>
                <a:gd name="f25" fmla="*/ f20 1 216000"/>
                <a:gd name="f26" fmla="*/ f21 1 216000"/>
                <a:gd name="f27" fmla="*/ f22 1 158287"/>
                <a:gd name="f28" fmla="*/ f23 1 158287"/>
                <a:gd name="f29" fmla="*/ f5 1 f18"/>
                <a:gd name="f30" fmla="*/ f6 1 f18"/>
                <a:gd name="f31" fmla="*/ f5 1 f19"/>
                <a:gd name="f32" fmla="*/ f7 1 f19"/>
                <a:gd name="f33" fmla="+- f24 0 f1"/>
                <a:gd name="f34" fmla="*/ f25 1 f18"/>
                <a:gd name="f35" fmla="*/ f27 1 f19"/>
                <a:gd name="f36" fmla="*/ f26 1 f18"/>
                <a:gd name="f37" fmla="*/ f28 1 f19"/>
                <a:gd name="f38" fmla="*/ f29 f13 1"/>
                <a:gd name="f39" fmla="*/ f30 f13 1"/>
                <a:gd name="f40" fmla="*/ f32 f14 1"/>
                <a:gd name="f41" fmla="*/ f31 f14 1"/>
                <a:gd name="f42" fmla="*/ f34 f13 1"/>
                <a:gd name="f43" fmla="*/ f35 f14 1"/>
                <a:gd name="f44" fmla="*/ f36 f13 1"/>
                <a:gd name="f45" fmla="*/ f37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2" y="f43"/>
                </a:cxn>
                <a:cxn ang="f33">
                  <a:pos x="f44" y="f43"/>
                </a:cxn>
                <a:cxn ang="f33">
                  <a:pos x="f44" y="f45"/>
                </a:cxn>
                <a:cxn ang="f33">
                  <a:pos x="f42" y="f45"/>
                </a:cxn>
                <a:cxn ang="f33">
                  <a:pos x="f42" y="f43"/>
                </a:cxn>
              </a:cxnLst>
              <a:rect l="f38" t="f41" r="f39" b="f40"/>
              <a:pathLst>
                <a:path w="216000" h="158287">
                  <a:moveTo>
                    <a:pt x="f5" y="f5"/>
                  </a:moveTo>
                  <a:lnTo>
                    <a:pt x="f6" y="f5"/>
                  </a:lnTo>
                  <a:lnTo>
                    <a:pt x="f6" y="f8"/>
                  </a:lnTo>
                  <a:cubicBezTo>
                    <a:pt x="f9" y="f10"/>
                    <a:pt x="f11" y="f10"/>
                    <a:pt x="f5" y="f8"/>
                  </a:cubicBezTo>
                  <a:lnTo>
                    <a:pt x="f5" y="f5"/>
                  </a:lnTo>
                  <a:close/>
                </a:path>
              </a:pathLst>
            </a:custGeom>
            <a:noFill/>
            <a:ln w="15873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cxnSp>
          <p:nvCxnSpPr>
            <p:cNvPr id="26" name="Straight Connector 109">
              <a:extLst>
                <a:ext uri="{FF2B5EF4-FFF2-40B4-BE49-F238E27FC236}">
                  <a16:creationId xmlns:a16="http://schemas.microsoft.com/office/drawing/2014/main" id="{314B221E-C818-1CDC-F4CD-87FDD6631C41}"/>
                </a:ext>
              </a:extLst>
            </p:cNvPr>
            <p:cNvCxnSpPr/>
            <p:nvPr/>
          </p:nvCxnSpPr>
          <p:spPr>
            <a:xfrm flipV="1">
              <a:off x="290541" y="1933718"/>
              <a:ext cx="0" cy="64721"/>
            </a:xfrm>
            <a:prstGeom prst="straightConnector1">
              <a:avLst/>
            </a:prstGeom>
            <a:noFill/>
            <a:ln w="15873" cap="flat">
              <a:solidFill>
                <a:srgbClr val="FFFFFF"/>
              </a:solidFill>
              <a:prstDash val="solid"/>
              <a:miter/>
            </a:ln>
          </p:spPr>
        </p:cxnSp>
      </p:grpSp>
      <p:grpSp>
        <p:nvGrpSpPr>
          <p:cNvPr id="27" name="Group 141">
            <a:extLst>
              <a:ext uri="{FF2B5EF4-FFF2-40B4-BE49-F238E27FC236}">
                <a16:creationId xmlns:a16="http://schemas.microsoft.com/office/drawing/2014/main" id="{113263B7-4EDE-D226-D880-0DE682EF2AAA}"/>
              </a:ext>
            </a:extLst>
          </p:cNvPr>
          <p:cNvGrpSpPr/>
          <p:nvPr/>
        </p:nvGrpSpPr>
        <p:grpSpPr>
          <a:xfrm>
            <a:off x="719723" y="2907989"/>
            <a:ext cx="449927" cy="282374"/>
            <a:chOff x="91769" y="2423324"/>
            <a:chExt cx="374939" cy="235312"/>
          </a:xfrm>
        </p:grpSpPr>
        <p:cxnSp>
          <p:nvCxnSpPr>
            <p:cNvPr id="28" name="Straight Connector 113">
              <a:extLst>
                <a:ext uri="{FF2B5EF4-FFF2-40B4-BE49-F238E27FC236}">
                  <a16:creationId xmlns:a16="http://schemas.microsoft.com/office/drawing/2014/main" id="{4BACF79C-EBBC-A1D1-822D-4A8E4CDC60EB}"/>
                </a:ext>
              </a:extLst>
            </p:cNvPr>
            <p:cNvCxnSpPr/>
            <p:nvPr/>
          </p:nvCxnSpPr>
          <p:spPr>
            <a:xfrm>
              <a:off x="124367" y="2539444"/>
              <a:ext cx="57598" cy="61201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sp>
          <p:nvSpPr>
            <p:cNvPr id="29" name="Oval 115">
              <a:extLst>
                <a:ext uri="{FF2B5EF4-FFF2-40B4-BE49-F238E27FC236}">
                  <a16:creationId xmlns:a16="http://schemas.microsoft.com/office/drawing/2014/main" id="{0DC9134A-E9C3-83D2-73A8-B17F3ECF8FD4}"/>
                </a:ext>
              </a:extLst>
            </p:cNvPr>
            <p:cNvSpPr/>
            <p:nvPr/>
          </p:nvSpPr>
          <p:spPr>
            <a:xfrm>
              <a:off x="91769" y="2503444"/>
              <a:ext cx="35999" cy="35999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cxnSp>
          <p:nvCxnSpPr>
            <p:cNvPr id="30" name="Straight Connector 117">
              <a:extLst>
                <a:ext uri="{FF2B5EF4-FFF2-40B4-BE49-F238E27FC236}">
                  <a16:creationId xmlns:a16="http://schemas.microsoft.com/office/drawing/2014/main" id="{1EC4D6FB-42DE-6040-4C80-090B44E5E067}"/>
                </a:ext>
              </a:extLst>
            </p:cNvPr>
            <p:cNvCxnSpPr/>
            <p:nvPr/>
          </p:nvCxnSpPr>
          <p:spPr>
            <a:xfrm>
              <a:off x="193496" y="2459324"/>
              <a:ext cx="58265" cy="59335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sp>
          <p:nvSpPr>
            <p:cNvPr id="31" name="Oval 118">
              <a:extLst>
                <a:ext uri="{FF2B5EF4-FFF2-40B4-BE49-F238E27FC236}">
                  <a16:creationId xmlns:a16="http://schemas.microsoft.com/office/drawing/2014/main" id="{11CDE20E-865D-0DB4-20AB-0FADEE4A1F04}"/>
                </a:ext>
              </a:extLst>
            </p:cNvPr>
            <p:cNvSpPr/>
            <p:nvPr/>
          </p:nvSpPr>
          <p:spPr>
            <a:xfrm>
              <a:off x="160906" y="2425702"/>
              <a:ext cx="35999" cy="35999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sp>
          <p:nvSpPr>
            <p:cNvPr id="32" name="Oval 119">
              <a:extLst>
                <a:ext uri="{FF2B5EF4-FFF2-40B4-BE49-F238E27FC236}">
                  <a16:creationId xmlns:a16="http://schemas.microsoft.com/office/drawing/2014/main" id="{E307BE65-5915-A650-39A0-0602FFBB0722}"/>
                </a:ext>
              </a:extLst>
            </p:cNvPr>
            <p:cNvSpPr/>
            <p:nvPr/>
          </p:nvSpPr>
          <p:spPr>
            <a:xfrm>
              <a:off x="231123" y="2568513"/>
              <a:ext cx="90123" cy="9012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cxnSp>
          <p:nvCxnSpPr>
            <p:cNvPr id="33" name="Straight Connector 127">
              <a:extLst>
                <a:ext uri="{FF2B5EF4-FFF2-40B4-BE49-F238E27FC236}">
                  <a16:creationId xmlns:a16="http://schemas.microsoft.com/office/drawing/2014/main" id="{058E54B3-F3CE-A488-2589-20186FA5FBDC}"/>
                </a:ext>
              </a:extLst>
            </p:cNvPr>
            <p:cNvCxnSpPr/>
            <p:nvPr/>
          </p:nvCxnSpPr>
          <p:spPr>
            <a:xfrm>
              <a:off x="186839" y="2602281"/>
              <a:ext cx="41011" cy="0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cxnSp>
          <p:nvCxnSpPr>
            <p:cNvPr id="34" name="Straight Connector 128">
              <a:extLst>
                <a:ext uri="{FF2B5EF4-FFF2-40B4-BE49-F238E27FC236}">
                  <a16:creationId xmlns:a16="http://schemas.microsoft.com/office/drawing/2014/main" id="{3A394DAB-4253-B833-26C0-50ADABD78F2E}"/>
                </a:ext>
              </a:extLst>
            </p:cNvPr>
            <p:cNvCxnSpPr/>
            <p:nvPr/>
          </p:nvCxnSpPr>
          <p:spPr>
            <a:xfrm rot="5400013">
              <a:off x="234260" y="2547162"/>
              <a:ext cx="41001" cy="0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cxnSp>
          <p:nvCxnSpPr>
            <p:cNvPr id="35" name="Straight Connector 129">
              <a:extLst>
                <a:ext uri="{FF2B5EF4-FFF2-40B4-BE49-F238E27FC236}">
                  <a16:creationId xmlns:a16="http://schemas.microsoft.com/office/drawing/2014/main" id="{24221558-7C2A-C162-C151-1B72D79CC695}"/>
                </a:ext>
              </a:extLst>
            </p:cNvPr>
            <p:cNvCxnSpPr/>
            <p:nvPr/>
          </p:nvCxnSpPr>
          <p:spPr>
            <a:xfrm flipH="1">
              <a:off x="373587" y="2539444"/>
              <a:ext cx="57598" cy="61201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sp>
          <p:nvSpPr>
            <p:cNvPr id="36" name="Oval 130">
              <a:extLst>
                <a:ext uri="{FF2B5EF4-FFF2-40B4-BE49-F238E27FC236}">
                  <a16:creationId xmlns:a16="http://schemas.microsoft.com/office/drawing/2014/main" id="{F0C74A17-9405-CB1D-A928-EF67A7617678}"/>
                </a:ext>
              </a:extLst>
            </p:cNvPr>
            <p:cNvSpPr/>
            <p:nvPr/>
          </p:nvSpPr>
          <p:spPr>
            <a:xfrm>
              <a:off x="430709" y="2503444"/>
              <a:ext cx="35999" cy="35999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cxnSp>
          <p:nvCxnSpPr>
            <p:cNvPr id="37" name="Straight Connector 131">
              <a:extLst>
                <a:ext uri="{FF2B5EF4-FFF2-40B4-BE49-F238E27FC236}">
                  <a16:creationId xmlns:a16="http://schemas.microsoft.com/office/drawing/2014/main" id="{07B26FCD-AB55-4BE3-DBDE-080D30D391FF}"/>
                </a:ext>
              </a:extLst>
            </p:cNvPr>
            <p:cNvCxnSpPr/>
            <p:nvPr/>
          </p:nvCxnSpPr>
          <p:spPr>
            <a:xfrm rot="16200004">
              <a:off x="302245" y="2458894"/>
              <a:ext cx="58275" cy="59336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sp>
          <p:nvSpPr>
            <p:cNvPr id="38" name="Oval 132">
              <a:extLst>
                <a:ext uri="{FF2B5EF4-FFF2-40B4-BE49-F238E27FC236}">
                  <a16:creationId xmlns:a16="http://schemas.microsoft.com/office/drawing/2014/main" id="{5750C7E6-AAFA-0765-E01B-84126D7758F7}"/>
                </a:ext>
              </a:extLst>
            </p:cNvPr>
            <p:cNvSpPr/>
            <p:nvPr/>
          </p:nvSpPr>
          <p:spPr>
            <a:xfrm>
              <a:off x="355308" y="2423324"/>
              <a:ext cx="35999" cy="35999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cxnSp>
          <p:nvCxnSpPr>
            <p:cNvPr id="39" name="Straight Connector 133">
              <a:extLst>
                <a:ext uri="{FF2B5EF4-FFF2-40B4-BE49-F238E27FC236}">
                  <a16:creationId xmlns:a16="http://schemas.microsoft.com/office/drawing/2014/main" id="{8D9B32A4-27F3-295D-1458-C2155AA3AFF1}"/>
                </a:ext>
              </a:extLst>
            </p:cNvPr>
            <p:cNvCxnSpPr/>
            <p:nvPr/>
          </p:nvCxnSpPr>
          <p:spPr>
            <a:xfrm>
              <a:off x="327666" y="2602281"/>
              <a:ext cx="41001" cy="0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cxnSp>
          <p:nvCxnSpPr>
            <p:cNvPr id="40" name="Straight Connector 134">
              <a:extLst>
                <a:ext uri="{FF2B5EF4-FFF2-40B4-BE49-F238E27FC236}">
                  <a16:creationId xmlns:a16="http://schemas.microsoft.com/office/drawing/2014/main" id="{0B49679C-7182-E3AC-0542-637179826F3F}"/>
                </a:ext>
              </a:extLst>
            </p:cNvPr>
            <p:cNvCxnSpPr/>
            <p:nvPr/>
          </p:nvCxnSpPr>
          <p:spPr>
            <a:xfrm rot="5400013">
              <a:off x="276728" y="2547139"/>
              <a:ext cx="41011" cy="0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</p:grpSp>
      <p:sp>
        <p:nvSpPr>
          <p:cNvPr id="41" name="Rounded Rectangle 2">
            <a:extLst>
              <a:ext uri="{FF2B5EF4-FFF2-40B4-BE49-F238E27FC236}">
                <a16:creationId xmlns:a16="http://schemas.microsoft.com/office/drawing/2014/main" id="{A66B9AB0-0BF3-45B6-E685-A710BA04522C}"/>
              </a:ext>
            </a:extLst>
          </p:cNvPr>
          <p:cNvSpPr/>
          <p:nvPr/>
        </p:nvSpPr>
        <p:spPr>
          <a:xfrm>
            <a:off x="7088841" y="2812734"/>
            <a:ext cx="4407028" cy="49071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8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2" name="Oval 164">
            <a:extLst>
              <a:ext uri="{FF2B5EF4-FFF2-40B4-BE49-F238E27FC236}">
                <a16:creationId xmlns:a16="http://schemas.microsoft.com/office/drawing/2014/main" id="{3FC62ACA-CA00-B4CF-7223-1736F6701237}"/>
              </a:ext>
            </a:extLst>
          </p:cNvPr>
          <p:cNvSpPr/>
          <p:nvPr/>
        </p:nvSpPr>
        <p:spPr>
          <a:xfrm>
            <a:off x="7088841" y="2812735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6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3" name="TextBox 165">
            <a:extLst>
              <a:ext uri="{FF2B5EF4-FFF2-40B4-BE49-F238E27FC236}">
                <a16:creationId xmlns:a16="http://schemas.microsoft.com/office/drawing/2014/main" id="{85566F61-5AB6-CDCD-04A5-5013BF6B1FC9}"/>
              </a:ext>
            </a:extLst>
          </p:cNvPr>
          <p:cNvSpPr txBox="1"/>
          <p:nvPr/>
        </p:nvSpPr>
        <p:spPr>
          <a:xfrm>
            <a:off x="7754308" y="2956522"/>
            <a:ext cx="3763988" cy="2215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000000"/>
                </a:solidFill>
                <a:latin typeface="Calibri"/>
              </a:rPr>
              <a:t>Hot Swapping Smart sensors</a:t>
            </a:r>
          </a:p>
        </p:txBody>
      </p:sp>
      <p:pic>
        <p:nvPicPr>
          <p:cNvPr id="44" name="Picture 162" descr="Icon&#10;&#10;Description automatically generated">
            <a:extLst>
              <a:ext uri="{FF2B5EF4-FFF2-40B4-BE49-F238E27FC236}">
                <a16:creationId xmlns:a16="http://schemas.microsoft.com/office/drawing/2014/main" id="{4F68B0BA-49CF-6582-CAFD-3F26EFF723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3993" y="2892025"/>
            <a:ext cx="332135" cy="33213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5" name="Rounded Rectangle 2">
            <a:extLst>
              <a:ext uri="{FF2B5EF4-FFF2-40B4-BE49-F238E27FC236}">
                <a16:creationId xmlns:a16="http://schemas.microsoft.com/office/drawing/2014/main" id="{DCED79D5-FC26-C99E-6DCC-ADB5574F4F90}"/>
              </a:ext>
            </a:extLst>
          </p:cNvPr>
          <p:cNvSpPr/>
          <p:nvPr/>
        </p:nvSpPr>
        <p:spPr>
          <a:xfrm>
            <a:off x="7088841" y="2002359"/>
            <a:ext cx="4407028" cy="49071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8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6" name="Oval 221">
            <a:extLst>
              <a:ext uri="{FF2B5EF4-FFF2-40B4-BE49-F238E27FC236}">
                <a16:creationId xmlns:a16="http://schemas.microsoft.com/office/drawing/2014/main" id="{695F39CF-8574-4476-1E17-22BB47A1F4E2}"/>
              </a:ext>
            </a:extLst>
          </p:cNvPr>
          <p:cNvSpPr/>
          <p:nvPr/>
        </p:nvSpPr>
        <p:spPr>
          <a:xfrm>
            <a:off x="7088841" y="2002360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5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7" name="TextBox 222">
            <a:extLst>
              <a:ext uri="{FF2B5EF4-FFF2-40B4-BE49-F238E27FC236}">
                <a16:creationId xmlns:a16="http://schemas.microsoft.com/office/drawing/2014/main" id="{4C0AE945-D31B-A880-C913-D03B12B65D5F}"/>
              </a:ext>
            </a:extLst>
          </p:cNvPr>
          <p:cNvSpPr txBox="1"/>
          <p:nvPr/>
        </p:nvSpPr>
        <p:spPr>
          <a:xfrm>
            <a:off x="7754308" y="2146148"/>
            <a:ext cx="3763988" cy="2215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000000"/>
                </a:solidFill>
                <a:latin typeface="Calibri"/>
              </a:rPr>
              <a:t>Versatile measurement types</a:t>
            </a:r>
          </a:p>
        </p:txBody>
      </p:sp>
      <p:pic>
        <p:nvPicPr>
          <p:cNvPr id="48" name="Picture 219">
            <a:extLst>
              <a:ext uri="{FF2B5EF4-FFF2-40B4-BE49-F238E27FC236}">
                <a16:creationId xmlns:a16="http://schemas.microsoft.com/office/drawing/2014/main" id="{C5455EB6-C0A5-D0E3-0C60-DF2DC0B4E4D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7166177" y="2090955"/>
            <a:ext cx="327768" cy="313514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49" name="Connector: Elbow 52">
            <a:extLst>
              <a:ext uri="{FF2B5EF4-FFF2-40B4-BE49-F238E27FC236}">
                <a16:creationId xmlns:a16="http://schemas.microsoft.com/office/drawing/2014/main" id="{15ACFA8A-014A-0646-CFEF-93FC4865D9BA}"/>
              </a:ext>
            </a:extLst>
          </p:cNvPr>
          <p:cNvCxnSpPr/>
          <p:nvPr/>
        </p:nvCxnSpPr>
        <p:spPr>
          <a:xfrm flipV="1">
            <a:off x="4566534" y="5285016"/>
            <a:ext cx="989165" cy="530765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50" name="TextBox 4">
            <a:extLst>
              <a:ext uri="{FF2B5EF4-FFF2-40B4-BE49-F238E27FC236}">
                <a16:creationId xmlns:a16="http://schemas.microsoft.com/office/drawing/2014/main" id="{BB06289F-53CF-983D-3166-A18A0351C89F}"/>
              </a:ext>
            </a:extLst>
          </p:cNvPr>
          <p:cNvSpPr txBox="1"/>
          <p:nvPr/>
        </p:nvSpPr>
        <p:spPr>
          <a:xfrm>
            <a:off x="925715" y="3826818"/>
            <a:ext cx="3785166" cy="14034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 i="1">
                <a:solidFill>
                  <a:srgbClr val="181818"/>
                </a:solidFill>
                <a:latin typeface="AvenirNext LT Pro Regular" pitchFamily="34"/>
              </a:rPr>
              <a:t>Example:</a:t>
            </a:r>
          </a:p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 i="1">
                <a:solidFill>
                  <a:srgbClr val="181818"/>
                </a:solidFill>
                <a:latin typeface="AvenirNext LT Pro Regular" pitchFamily="34"/>
              </a:rPr>
              <a:t>If you use our integrated smart sensor, with temperature(T) and humidity(RH), then you have used 2 channels. One channel for temperature and one channel for humidity.</a:t>
            </a:r>
          </a:p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>
              <a:solidFill>
                <a:srgbClr val="181818"/>
              </a:solidFill>
              <a:latin typeface="AvenirNext LT Pro Regular" pitchFamily="34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76BF8756-17C6-80B6-D3BA-C10307935EEE}"/>
              </a:ext>
            </a:extLst>
          </p:cNvPr>
          <p:cNvSpPr txBox="1"/>
          <p:nvPr/>
        </p:nvSpPr>
        <p:spPr>
          <a:xfrm>
            <a:off x="841795" y="1040296"/>
            <a:ext cx="104001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88">
            <a:extLst>
              <a:ext uri="{FF2B5EF4-FFF2-40B4-BE49-F238E27FC236}">
                <a16:creationId xmlns:a16="http://schemas.microsoft.com/office/drawing/2014/main" id="{82891968-9AD0-E59F-3907-DADDD517C692}"/>
              </a:ext>
            </a:extLst>
          </p:cNvPr>
          <p:cNvSpPr/>
          <p:nvPr/>
        </p:nvSpPr>
        <p:spPr>
          <a:xfrm>
            <a:off x="6492820" y="2056961"/>
            <a:ext cx="3614615" cy="3668788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2095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3" name="Freeform: Shape 89">
            <a:extLst>
              <a:ext uri="{FF2B5EF4-FFF2-40B4-BE49-F238E27FC236}">
                <a16:creationId xmlns:a16="http://schemas.microsoft.com/office/drawing/2014/main" id="{F23AA92C-1697-A666-0C94-C34B4A41B5AC}"/>
              </a:ext>
            </a:extLst>
          </p:cNvPr>
          <p:cNvSpPr/>
          <p:nvPr/>
        </p:nvSpPr>
        <p:spPr>
          <a:xfrm>
            <a:off x="6491591" y="2056961"/>
            <a:ext cx="3615845" cy="5269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91572"/>
              <a:gd name="f7" fmla="val 407024"/>
              <a:gd name="f8" fmla="val 255209"/>
              <a:gd name="f9" fmla="val 2836363"/>
              <a:gd name="f10" fmla="val 2977311"/>
              <a:gd name="f11" fmla="val 114261"/>
              <a:gd name="f12" fmla="val 407023"/>
              <a:gd name="f13" fmla="+- 0 0 -90"/>
              <a:gd name="f14" fmla="*/ f3 1 3091572"/>
              <a:gd name="f15" fmla="*/ f4 1 407024"/>
              <a:gd name="f16" fmla="+- f7 0 f5"/>
              <a:gd name="f17" fmla="+- f6 0 f5"/>
              <a:gd name="f18" fmla="*/ f13 f0 1"/>
              <a:gd name="f19" fmla="*/ f17 1 3091572"/>
              <a:gd name="f20" fmla="*/ f16 1 407024"/>
              <a:gd name="f21" fmla="*/ 255209 f17 1"/>
              <a:gd name="f22" fmla="*/ 0 f16 1"/>
              <a:gd name="f23" fmla="*/ 2836363 f17 1"/>
              <a:gd name="f24" fmla="*/ 3091572 f17 1"/>
              <a:gd name="f25" fmla="*/ 255209 f16 1"/>
              <a:gd name="f26" fmla="*/ 407024 f16 1"/>
              <a:gd name="f27" fmla="*/ 0 f17 1"/>
              <a:gd name="f28" fmla="*/ 407023 f16 1"/>
              <a:gd name="f29" fmla="*/ f18 1 f2"/>
              <a:gd name="f30" fmla="*/ f21 1 3091572"/>
              <a:gd name="f31" fmla="*/ f22 1 407024"/>
              <a:gd name="f32" fmla="*/ f23 1 3091572"/>
              <a:gd name="f33" fmla="*/ f24 1 3091572"/>
              <a:gd name="f34" fmla="*/ f25 1 407024"/>
              <a:gd name="f35" fmla="*/ f26 1 407024"/>
              <a:gd name="f36" fmla="*/ f27 1 3091572"/>
              <a:gd name="f37" fmla="*/ f28 1 407024"/>
              <a:gd name="f38" fmla="*/ f5 1 f19"/>
              <a:gd name="f39" fmla="*/ f6 1 f19"/>
              <a:gd name="f40" fmla="*/ f5 1 f20"/>
              <a:gd name="f41" fmla="*/ f7 1 f20"/>
              <a:gd name="f42" fmla="+- f29 0 f1"/>
              <a:gd name="f43" fmla="*/ f30 1 f19"/>
              <a:gd name="f44" fmla="*/ f31 1 f20"/>
              <a:gd name="f45" fmla="*/ f32 1 f19"/>
              <a:gd name="f46" fmla="*/ f33 1 f19"/>
              <a:gd name="f47" fmla="*/ f34 1 f20"/>
              <a:gd name="f48" fmla="*/ f35 1 f20"/>
              <a:gd name="f49" fmla="*/ f36 1 f19"/>
              <a:gd name="f50" fmla="*/ f37 1 f20"/>
              <a:gd name="f51" fmla="*/ f38 f14 1"/>
              <a:gd name="f52" fmla="*/ f39 f14 1"/>
              <a:gd name="f53" fmla="*/ f41 f15 1"/>
              <a:gd name="f54" fmla="*/ f40 f15 1"/>
              <a:gd name="f55" fmla="*/ f43 f14 1"/>
              <a:gd name="f56" fmla="*/ f44 f15 1"/>
              <a:gd name="f57" fmla="*/ f45 f14 1"/>
              <a:gd name="f58" fmla="*/ f46 f14 1"/>
              <a:gd name="f59" fmla="*/ f47 f15 1"/>
              <a:gd name="f60" fmla="*/ f48 f15 1"/>
              <a:gd name="f61" fmla="*/ f49 f14 1"/>
              <a:gd name="f62" fmla="*/ f50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55" y="f56"/>
              </a:cxn>
              <a:cxn ang="f42">
                <a:pos x="f57" y="f56"/>
              </a:cxn>
              <a:cxn ang="f42">
                <a:pos x="f58" y="f59"/>
              </a:cxn>
              <a:cxn ang="f42">
                <a:pos x="f58" y="f60"/>
              </a:cxn>
              <a:cxn ang="f42">
                <a:pos x="f61" y="f62"/>
              </a:cxn>
              <a:cxn ang="f42">
                <a:pos x="f61" y="f59"/>
              </a:cxn>
              <a:cxn ang="f42">
                <a:pos x="f55" y="f56"/>
              </a:cxn>
            </a:cxnLst>
            <a:rect l="f51" t="f54" r="f52" b="f53"/>
            <a:pathLst>
              <a:path w="3091572" h="407024">
                <a:moveTo>
                  <a:pt x="f8" y="f5"/>
                </a:moveTo>
                <a:lnTo>
                  <a:pt x="f9" y="f5"/>
                </a:lnTo>
                <a:cubicBezTo>
                  <a:pt x="f10" y="f5"/>
                  <a:pt x="f6" y="f11"/>
                  <a:pt x="f6" y="f8"/>
                </a:cubicBezTo>
                <a:lnTo>
                  <a:pt x="f6" y="f7"/>
                </a:lnTo>
                <a:lnTo>
                  <a:pt x="f5" y="f12"/>
                </a:lnTo>
                <a:lnTo>
                  <a:pt x="f5" y="f8"/>
                </a:lnTo>
                <a:cubicBezTo>
                  <a:pt x="f5" y="f11"/>
                  <a:pt x="f11" y="f5"/>
                  <a:pt x="f8" y="f5"/>
                </a:cubicBezTo>
                <a:close/>
              </a:path>
            </a:pathLst>
          </a:custGeom>
          <a:solidFill>
            <a:srgbClr val="D0CECE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" name="Oval 217">
            <a:extLst>
              <a:ext uri="{FF2B5EF4-FFF2-40B4-BE49-F238E27FC236}">
                <a16:creationId xmlns:a16="http://schemas.microsoft.com/office/drawing/2014/main" id="{E4226AD0-4B4A-A4BA-B094-64ACD239A6A3}"/>
              </a:ext>
            </a:extLst>
          </p:cNvPr>
          <p:cNvSpPr/>
          <p:nvPr/>
        </p:nvSpPr>
        <p:spPr>
          <a:xfrm>
            <a:off x="6755246" y="2074551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6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pic>
        <p:nvPicPr>
          <p:cNvPr id="5" name="Picture 219">
            <a:extLst>
              <a:ext uri="{FF2B5EF4-FFF2-40B4-BE49-F238E27FC236}">
                <a16:creationId xmlns:a16="http://schemas.microsoft.com/office/drawing/2014/main" id="{F5F13E4B-C0B5-BEDA-B87D-08DFAFB846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832582" y="2156023"/>
            <a:ext cx="327768" cy="32776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Rectangle: Rounded Corners 72">
            <a:extLst>
              <a:ext uri="{FF2B5EF4-FFF2-40B4-BE49-F238E27FC236}">
                <a16:creationId xmlns:a16="http://schemas.microsoft.com/office/drawing/2014/main" id="{DE21C6D1-515A-15F7-B8EE-B0EE46D63487}"/>
              </a:ext>
            </a:extLst>
          </p:cNvPr>
          <p:cNvSpPr/>
          <p:nvPr/>
        </p:nvSpPr>
        <p:spPr>
          <a:xfrm>
            <a:off x="1861783" y="2056961"/>
            <a:ext cx="3614615" cy="3668788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2095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7" name="Freeform: Shape 73">
            <a:extLst>
              <a:ext uri="{FF2B5EF4-FFF2-40B4-BE49-F238E27FC236}">
                <a16:creationId xmlns:a16="http://schemas.microsoft.com/office/drawing/2014/main" id="{FBA0E3C3-BEC9-F914-B70A-95DB60D867E1}"/>
              </a:ext>
            </a:extLst>
          </p:cNvPr>
          <p:cNvSpPr/>
          <p:nvPr/>
        </p:nvSpPr>
        <p:spPr>
          <a:xfrm>
            <a:off x="1860553" y="2056961"/>
            <a:ext cx="3615845" cy="5269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91572"/>
              <a:gd name="f7" fmla="val 407024"/>
              <a:gd name="f8" fmla="val 255209"/>
              <a:gd name="f9" fmla="val 2836363"/>
              <a:gd name="f10" fmla="val 2977311"/>
              <a:gd name="f11" fmla="val 114261"/>
              <a:gd name="f12" fmla="val 407023"/>
              <a:gd name="f13" fmla="+- 0 0 -90"/>
              <a:gd name="f14" fmla="*/ f3 1 3091572"/>
              <a:gd name="f15" fmla="*/ f4 1 407024"/>
              <a:gd name="f16" fmla="+- f7 0 f5"/>
              <a:gd name="f17" fmla="+- f6 0 f5"/>
              <a:gd name="f18" fmla="*/ f13 f0 1"/>
              <a:gd name="f19" fmla="*/ f17 1 3091572"/>
              <a:gd name="f20" fmla="*/ f16 1 407024"/>
              <a:gd name="f21" fmla="*/ 255209 f17 1"/>
              <a:gd name="f22" fmla="*/ 0 f16 1"/>
              <a:gd name="f23" fmla="*/ 2836363 f17 1"/>
              <a:gd name="f24" fmla="*/ 3091572 f17 1"/>
              <a:gd name="f25" fmla="*/ 255209 f16 1"/>
              <a:gd name="f26" fmla="*/ 407024 f16 1"/>
              <a:gd name="f27" fmla="*/ 0 f17 1"/>
              <a:gd name="f28" fmla="*/ 407023 f16 1"/>
              <a:gd name="f29" fmla="*/ f18 1 f2"/>
              <a:gd name="f30" fmla="*/ f21 1 3091572"/>
              <a:gd name="f31" fmla="*/ f22 1 407024"/>
              <a:gd name="f32" fmla="*/ f23 1 3091572"/>
              <a:gd name="f33" fmla="*/ f24 1 3091572"/>
              <a:gd name="f34" fmla="*/ f25 1 407024"/>
              <a:gd name="f35" fmla="*/ f26 1 407024"/>
              <a:gd name="f36" fmla="*/ f27 1 3091572"/>
              <a:gd name="f37" fmla="*/ f28 1 407024"/>
              <a:gd name="f38" fmla="*/ f5 1 f19"/>
              <a:gd name="f39" fmla="*/ f6 1 f19"/>
              <a:gd name="f40" fmla="*/ f5 1 f20"/>
              <a:gd name="f41" fmla="*/ f7 1 f20"/>
              <a:gd name="f42" fmla="+- f29 0 f1"/>
              <a:gd name="f43" fmla="*/ f30 1 f19"/>
              <a:gd name="f44" fmla="*/ f31 1 f20"/>
              <a:gd name="f45" fmla="*/ f32 1 f19"/>
              <a:gd name="f46" fmla="*/ f33 1 f19"/>
              <a:gd name="f47" fmla="*/ f34 1 f20"/>
              <a:gd name="f48" fmla="*/ f35 1 f20"/>
              <a:gd name="f49" fmla="*/ f36 1 f19"/>
              <a:gd name="f50" fmla="*/ f37 1 f20"/>
              <a:gd name="f51" fmla="*/ f38 f14 1"/>
              <a:gd name="f52" fmla="*/ f39 f14 1"/>
              <a:gd name="f53" fmla="*/ f41 f15 1"/>
              <a:gd name="f54" fmla="*/ f40 f15 1"/>
              <a:gd name="f55" fmla="*/ f43 f14 1"/>
              <a:gd name="f56" fmla="*/ f44 f15 1"/>
              <a:gd name="f57" fmla="*/ f45 f14 1"/>
              <a:gd name="f58" fmla="*/ f46 f14 1"/>
              <a:gd name="f59" fmla="*/ f47 f15 1"/>
              <a:gd name="f60" fmla="*/ f48 f15 1"/>
              <a:gd name="f61" fmla="*/ f49 f14 1"/>
              <a:gd name="f62" fmla="*/ f50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55" y="f56"/>
              </a:cxn>
              <a:cxn ang="f42">
                <a:pos x="f57" y="f56"/>
              </a:cxn>
              <a:cxn ang="f42">
                <a:pos x="f58" y="f59"/>
              </a:cxn>
              <a:cxn ang="f42">
                <a:pos x="f58" y="f60"/>
              </a:cxn>
              <a:cxn ang="f42">
                <a:pos x="f61" y="f62"/>
              </a:cxn>
              <a:cxn ang="f42">
                <a:pos x="f61" y="f59"/>
              </a:cxn>
              <a:cxn ang="f42">
                <a:pos x="f55" y="f56"/>
              </a:cxn>
            </a:cxnLst>
            <a:rect l="f51" t="f54" r="f52" b="f53"/>
            <a:pathLst>
              <a:path w="3091572" h="407024">
                <a:moveTo>
                  <a:pt x="f8" y="f5"/>
                </a:moveTo>
                <a:lnTo>
                  <a:pt x="f9" y="f5"/>
                </a:lnTo>
                <a:cubicBezTo>
                  <a:pt x="f10" y="f5"/>
                  <a:pt x="f6" y="f11"/>
                  <a:pt x="f6" y="f8"/>
                </a:cubicBezTo>
                <a:lnTo>
                  <a:pt x="f6" y="f7"/>
                </a:lnTo>
                <a:lnTo>
                  <a:pt x="f5" y="f12"/>
                </a:lnTo>
                <a:lnTo>
                  <a:pt x="f5" y="f8"/>
                </a:lnTo>
                <a:cubicBezTo>
                  <a:pt x="f5" y="f11"/>
                  <a:pt x="f11" y="f5"/>
                  <a:pt x="f8" y="f5"/>
                </a:cubicBezTo>
                <a:close/>
              </a:path>
            </a:pathLst>
          </a:custGeom>
          <a:solidFill>
            <a:srgbClr val="D0CECE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CDABAAB-5ED6-3A0F-A95E-2F0FAD081F4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02577" y="443180"/>
            <a:ext cx="8589442" cy="493776"/>
          </a:xfrm>
        </p:spPr>
        <p:txBody>
          <a:bodyPr anchor="ctr"/>
          <a:lstStyle/>
          <a:p>
            <a:pPr lvl="0"/>
            <a:r>
              <a:rPr lang="en-GB" err="1">
                <a:solidFill>
                  <a:schemeClr val="accent1"/>
                </a:solidFill>
                <a:latin typeface="+mn-lt"/>
              </a:rPr>
              <a:t>TrackView</a:t>
            </a:r>
            <a:r>
              <a:rPr lang="en-GB">
                <a:solidFill>
                  <a:schemeClr val="accent1"/>
                </a:solidFill>
                <a:latin typeface="+mn-lt"/>
              </a:rPr>
              <a:t> Pro Transmitter</a:t>
            </a:r>
          </a:p>
        </p:txBody>
      </p:sp>
      <p:sp>
        <p:nvSpPr>
          <p:cNvPr id="9" name="Rounded Rectangle 2">
            <a:extLst>
              <a:ext uri="{FF2B5EF4-FFF2-40B4-BE49-F238E27FC236}">
                <a16:creationId xmlns:a16="http://schemas.microsoft.com/office/drawing/2014/main" id="{DD397B29-AE7C-C07B-139B-13162929FD92}"/>
              </a:ext>
            </a:extLst>
          </p:cNvPr>
          <p:cNvSpPr/>
          <p:nvPr/>
        </p:nvSpPr>
        <p:spPr>
          <a:xfrm>
            <a:off x="3892486" y="1322529"/>
            <a:ext cx="4407028" cy="49071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8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0" name="Oval 164">
            <a:extLst>
              <a:ext uri="{FF2B5EF4-FFF2-40B4-BE49-F238E27FC236}">
                <a16:creationId xmlns:a16="http://schemas.microsoft.com/office/drawing/2014/main" id="{B5EF786B-5F75-7040-A695-7F161FF4675D}"/>
              </a:ext>
            </a:extLst>
          </p:cNvPr>
          <p:cNvSpPr/>
          <p:nvPr/>
        </p:nvSpPr>
        <p:spPr>
          <a:xfrm>
            <a:off x="3892486" y="1322530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5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1" name="TextBox 165">
            <a:extLst>
              <a:ext uri="{FF2B5EF4-FFF2-40B4-BE49-F238E27FC236}">
                <a16:creationId xmlns:a16="http://schemas.microsoft.com/office/drawing/2014/main" id="{090988EC-1524-2A59-A2C3-D1E0770DE2A6}"/>
              </a:ext>
            </a:extLst>
          </p:cNvPr>
          <p:cNvSpPr txBox="1"/>
          <p:nvPr/>
        </p:nvSpPr>
        <p:spPr>
          <a:xfrm>
            <a:off x="4557954" y="1466318"/>
            <a:ext cx="3763988" cy="2215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000000"/>
                </a:solidFill>
                <a:latin typeface="Calibri"/>
              </a:rPr>
              <a:t>Hot Swapping Smart sensors</a:t>
            </a:r>
          </a:p>
        </p:txBody>
      </p:sp>
      <p:pic>
        <p:nvPicPr>
          <p:cNvPr id="12" name="Picture 162" descr="Icon&#10;&#10;Description automatically generated">
            <a:extLst>
              <a:ext uri="{FF2B5EF4-FFF2-40B4-BE49-F238E27FC236}">
                <a16:creationId xmlns:a16="http://schemas.microsoft.com/office/drawing/2014/main" id="{C721220E-728E-90B3-BF95-16E49B1CF2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639" y="1401819"/>
            <a:ext cx="332135" cy="33213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Oval 205">
            <a:extLst>
              <a:ext uri="{FF2B5EF4-FFF2-40B4-BE49-F238E27FC236}">
                <a16:creationId xmlns:a16="http://schemas.microsoft.com/office/drawing/2014/main" id="{C4CB78B7-806E-46AC-6AB3-4DE65864A8BD}"/>
              </a:ext>
            </a:extLst>
          </p:cNvPr>
          <p:cNvSpPr/>
          <p:nvPr/>
        </p:nvSpPr>
        <p:spPr>
          <a:xfrm>
            <a:off x="2124208" y="2074210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1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pic>
        <p:nvPicPr>
          <p:cNvPr id="14" name="Picture 207">
            <a:extLst>
              <a:ext uri="{FF2B5EF4-FFF2-40B4-BE49-F238E27FC236}">
                <a16:creationId xmlns:a16="http://schemas.microsoft.com/office/drawing/2014/main" id="{80D52BE5-61CB-B14E-49C9-22D2D597590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2201544" y="2154388"/>
            <a:ext cx="327768" cy="33213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43B8A1E6-DAB8-9AA9-5B47-CFC936DD51A9}"/>
              </a:ext>
            </a:extLst>
          </p:cNvPr>
          <p:cNvSpPr txBox="1"/>
          <p:nvPr/>
        </p:nvSpPr>
        <p:spPr>
          <a:xfrm>
            <a:off x="1861783" y="2161487"/>
            <a:ext cx="3614615" cy="4346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b="1">
                <a:solidFill>
                  <a:srgbClr val="181717"/>
                </a:solidFill>
                <a:latin typeface="AvenirNext LT Pro Medium" pitchFamily="34"/>
              </a:rPr>
              <a:t>Same Measurement Type</a:t>
            </a:r>
          </a:p>
        </p:txBody>
      </p:sp>
      <p:sp>
        <p:nvSpPr>
          <p:cNvPr id="16" name="TextBox 75">
            <a:extLst>
              <a:ext uri="{FF2B5EF4-FFF2-40B4-BE49-F238E27FC236}">
                <a16:creationId xmlns:a16="http://schemas.microsoft.com/office/drawing/2014/main" id="{AD410CC3-4A51-BB57-8811-440F39FA266C}"/>
              </a:ext>
            </a:extLst>
          </p:cNvPr>
          <p:cNvSpPr txBox="1"/>
          <p:nvPr/>
        </p:nvSpPr>
        <p:spPr>
          <a:xfrm>
            <a:off x="1846366" y="2687227"/>
            <a:ext cx="3614615" cy="157164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marL="205740" indent="-205740" defTabSz="1097280" fontAlgn="auto" hangingPunct="1">
              <a:lnSpc>
                <a:spcPct val="130000"/>
              </a:lnSpc>
              <a:spcBef>
                <a:spcPts val="72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44546A"/>
                </a:solidFill>
                <a:latin typeface="AvenirNext LT Pro Medium" pitchFamily="34"/>
              </a:rPr>
              <a:t>Continuous data session</a:t>
            </a:r>
          </a:p>
          <a:p>
            <a:pPr marL="205740" indent="-205740" defTabSz="1097280" fontAlgn="auto" hangingPunct="1">
              <a:lnSpc>
                <a:spcPct val="130000"/>
              </a:lnSpc>
              <a:spcBef>
                <a:spcPts val="72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44546A"/>
                </a:solidFill>
                <a:latin typeface="AvenirNext LT Pro Medium" pitchFamily="34"/>
              </a:rPr>
              <a:t>If “plugged-in” sensor </a:t>
            </a:r>
            <a:r>
              <a:rPr lang="en-GB" sz="1440" u="sng">
                <a:solidFill>
                  <a:srgbClr val="44546A"/>
                </a:solidFill>
                <a:latin typeface="AvenirNext LT Pro Medium" pitchFamily="34"/>
              </a:rPr>
              <a:t>not</a:t>
            </a:r>
            <a:r>
              <a:rPr lang="en-GB" sz="1440">
                <a:solidFill>
                  <a:srgbClr val="44546A"/>
                </a:solidFill>
                <a:latin typeface="AvenirNext LT Pro Medium" pitchFamily="34"/>
              </a:rPr>
              <a:t> authorised on another transmitter</a:t>
            </a:r>
          </a:p>
          <a:p>
            <a:pPr marL="518399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No user action required</a:t>
            </a:r>
          </a:p>
          <a:p>
            <a:pPr marL="518399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Change registered in Audit Trail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5F5B1195-368D-A80F-82C0-CF9391A87A5F}"/>
              </a:ext>
            </a:extLst>
          </p:cNvPr>
          <p:cNvSpPr txBox="1"/>
          <p:nvPr/>
        </p:nvSpPr>
        <p:spPr>
          <a:xfrm>
            <a:off x="6755246" y="2161487"/>
            <a:ext cx="3352189" cy="4346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b="1">
                <a:solidFill>
                  <a:srgbClr val="181717"/>
                </a:solidFill>
                <a:latin typeface="AvenirNext LT Pro Medium" pitchFamily="34"/>
              </a:rPr>
              <a:t>Different Measurement Type</a:t>
            </a:r>
          </a:p>
        </p:txBody>
      </p:sp>
      <p:sp>
        <p:nvSpPr>
          <p:cNvPr id="18" name="TextBox 93">
            <a:extLst>
              <a:ext uri="{FF2B5EF4-FFF2-40B4-BE49-F238E27FC236}">
                <a16:creationId xmlns:a16="http://schemas.microsoft.com/office/drawing/2014/main" id="{BD57E4EB-BCE8-196D-113D-F77E15105AF4}"/>
              </a:ext>
            </a:extLst>
          </p:cNvPr>
          <p:cNvSpPr txBox="1"/>
          <p:nvPr/>
        </p:nvSpPr>
        <p:spPr>
          <a:xfrm>
            <a:off x="6477404" y="2687228"/>
            <a:ext cx="3614615" cy="15476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marL="205740" indent="-205740" defTabSz="1097280" fontAlgn="auto" hangingPunct="1">
              <a:lnSpc>
                <a:spcPct val="130000"/>
              </a:lnSpc>
              <a:spcBef>
                <a:spcPts val="72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44546A"/>
                </a:solidFill>
                <a:latin typeface="AvenirNext LT Pro Medium" pitchFamily="34"/>
              </a:rPr>
              <a:t>Di</a:t>
            </a:r>
            <a:r>
              <a:rPr lang="en-DK" sz="1440">
                <a:solidFill>
                  <a:srgbClr val="44546A"/>
                </a:solidFill>
                <a:latin typeface="AvenirNext LT Pro Medium" pitchFamily="34"/>
              </a:rPr>
              <a:t>commisson</a:t>
            </a:r>
            <a:r>
              <a:rPr lang="en-GB" sz="1440">
                <a:solidFill>
                  <a:srgbClr val="44546A"/>
                </a:solidFill>
                <a:latin typeface="AvenirNext LT Pro Medium" pitchFamily="34"/>
              </a:rPr>
              <a:t> of </a:t>
            </a:r>
            <a:r>
              <a:rPr lang="en-DK" sz="1440" kern="0">
                <a:solidFill>
                  <a:srgbClr val="44546A"/>
                </a:solidFill>
                <a:latin typeface="AvenirNext LT Pro Medium" pitchFamily="34"/>
              </a:rPr>
              <a:t>channel</a:t>
            </a:r>
            <a:endParaRPr lang="en-GB" sz="1440">
              <a:solidFill>
                <a:srgbClr val="44546A"/>
              </a:solidFill>
              <a:latin typeface="AvenirNext LT Pro Medium" pitchFamily="34"/>
            </a:endParaRPr>
          </a:p>
          <a:p>
            <a:pPr marL="205740" indent="-205740" defTabSz="1097280" fontAlgn="auto" hangingPunct="1">
              <a:lnSpc>
                <a:spcPct val="130000"/>
              </a:lnSpc>
              <a:spcBef>
                <a:spcPts val="72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44546A"/>
                </a:solidFill>
                <a:latin typeface="AvenirNext LT Pro Medium" pitchFamily="34"/>
              </a:rPr>
              <a:t>Decommissioning removes channels from:</a:t>
            </a:r>
          </a:p>
          <a:p>
            <a:pPr marL="518399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Sites and zones</a:t>
            </a:r>
          </a:p>
          <a:p>
            <a:pPr marL="518399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Logical zones</a:t>
            </a:r>
          </a:p>
          <a:p>
            <a:pPr marL="518399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Reports</a:t>
            </a:r>
          </a:p>
        </p:txBody>
      </p:sp>
      <p:sp>
        <p:nvSpPr>
          <p:cNvPr id="19" name="TextBox 94">
            <a:extLst>
              <a:ext uri="{FF2B5EF4-FFF2-40B4-BE49-F238E27FC236}">
                <a16:creationId xmlns:a16="http://schemas.microsoft.com/office/drawing/2014/main" id="{C0914F96-1DE8-8F9C-3588-BB18596E7E16}"/>
              </a:ext>
            </a:extLst>
          </p:cNvPr>
          <p:cNvSpPr txBox="1"/>
          <p:nvPr/>
        </p:nvSpPr>
        <p:spPr>
          <a:xfrm>
            <a:off x="6295650" y="4261429"/>
            <a:ext cx="2251037" cy="88165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marL="754380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Scheduled reports</a:t>
            </a:r>
          </a:p>
          <a:p>
            <a:pPr marL="754380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Alarm templates</a:t>
            </a:r>
          </a:p>
          <a:p>
            <a:pPr marL="754380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Active alarms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FCB9E00-FBD4-568A-B66F-56C73A283C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135" y="83838"/>
            <a:ext cx="1191222" cy="66548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0C08D1E-8B15-2CCD-74CB-9EFEA358C430}"/>
              </a:ext>
            </a:extLst>
          </p:cNvPr>
          <p:cNvSpPr txBox="1"/>
          <p:nvPr/>
        </p:nvSpPr>
        <p:spPr>
          <a:xfrm>
            <a:off x="821635" y="1000539"/>
            <a:ext cx="112643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7" grpId="0" animBg="1"/>
      <p:bldP spid="13" grpId="0" animBg="1"/>
      <p:bldP spid="15" grpId="0"/>
      <p:bldP spid="17" grpId="0"/>
      <p:bldP spid="1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52BADBBD-6628-EF3E-E773-E10E38CB243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DK">
                <a:solidFill>
                  <a:schemeClr val="accent1"/>
                </a:solidFill>
                <a:latin typeface="+mn-lt"/>
              </a:rPr>
              <a:t>Channels and Datapoints </a:t>
            </a:r>
            <a:endParaRPr lang="da-DK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E8E7F25E-336B-8604-0A33-73A443FA60D5}"/>
              </a:ext>
            </a:extLst>
          </p:cNvPr>
          <p:cNvSpPr txBox="1"/>
          <p:nvPr/>
        </p:nvSpPr>
        <p:spPr>
          <a:xfrm>
            <a:off x="7915650" y="1676281"/>
            <a:ext cx="3501097" cy="473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marL="342900" indent="-34290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680" b="1">
                <a:solidFill>
                  <a:srgbClr val="2F5597"/>
                </a:solidFill>
                <a:latin typeface="+mn-lt"/>
              </a:rPr>
              <a:t>Datapoints stored in transmitter </a:t>
            </a:r>
          </a:p>
          <a:p>
            <a:pPr marL="342900" indent="-34290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>
                <a:solidFill>
                  <a:srgbClr val="2F5597"/>
                </a:solidFill>
                <a:latin typeface="+mn-lt"/>
              </a:rPr>
              <a:t>Stored data serves as back-up ; backfilled into </a:t>
            </a:r>
            <a:r>
              <a:rPr lang="en-DK" sz="1200" err="1">
                <a:solidFill>
                  <a:srgbClr val="2F5597"/>
                </a:solidFill>
                <a:latin typeface="+mn-lt"/>
              </a:rPr>
              <a:t>EMSuite</a:t>
            </a:r>
            <a:r>
              <a:rPr lang="en-DK" sz="1200">
                <a:solidFill>
                  <a:srgbClr val="2F5597"/>
                </a:solidFill>
                <a:latin typeface="+mn-lt"/>
              </a:rPr>
              <a:t> 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kern="0">
                <a:solidFill>
                  <a:srgbClr val="2F5597"/>
                </a:solidFill>
                <a:latin typeface="+mn-lt"/>
              </a:rPr>
              <a:t>   </a:t>
            </a:r>
            <a:r>
              <a:rPr lang="en-GB" sz="1200">
                <a:solidFill>
                  <a:srgbClr val="2F5597"/>
                </a:solidFill>
                <a:latin typeface="+mn-lt"/>
              </a:rPr>
              <a:t>Smart Sensor provides data into </a:t>
            </a:r>
            <a:r>
              <a:rPr lang="en-DK" sz="1200">
                <a:solidFill>
                  <a:srgbClr val="2F5597"/>
                </a:solidFill>
                <a:latin typeface="+mn-lt"/>
              </a:rPr>
              <a:t>    </a:t>
            </a:r>
            <a:r>
              <a:rPr lang="en-GB" sz="1200" err="1">
                <a:solidFill>
                  <a:srgbClr val="2F5597"/>
                </a:solidFill>
                <a:latin typeface="+mn-lt"/>
              </a:rPr>
              <a:t>EMSuite</a:t>
            </a:r>
            <a:r>
              <a:rPr lang="en-GB" sz="1200">
                <a:solidFill>
                  <a:srgbClr val="2F5597"/>
                </a:solidFill>
                <a:latin typeface="+mn-lt"/>
              </a:rPr>
              <a:t>; Disconnected sensor stops the recording of data</a:t>
            </a:r>
            <a:endParaRPr lang="en-DK" sz="1200">
              <a:solidFill>
                <a:srgbClr val="2F5597"/>
              </a:solidFill>
              <a:latin typeface="+mn-lt"/>
            </a:endParaRP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kern="0">
                <a:solidFill>
                  <a:srgbClr val="2F5597"/>
                </a:solidFill>
                <a:latin typeface="+mn-lt"/>
              </a:rPr>
              <a:t>Example: </a:t>
            </a:r>
            <a:r>
              <a:rPr lang="en-DK" sz="1200" b="1" kern="0">
                <a:solidFill>
                  <a:srgbClr val="2F5597"/>
                </a:solidFill>
                <a:latin typeface="+mn-lt"/>
              </a:rPr>
              <a:t>Backfill time </a:t>
            </a:r>
            <a:r>
              <a:rPr lang="en-DK" sz="1200" kern="0">
                <a:solidFill>
                  <a:srgbClr val="2F5597"/>
                </a:solidFill>
                <a:latin typeface="+mn-lt"/>
              </a:rPr>
              <a:t>2,2 hours for 24 hours memory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kern="0">
                <a:solidFill>
                  <a:srgbClr val="2F5597"/>
                </a:solidFill>
                <a:latin typeface="+mn-lt"/>
              </a:rPr>
              <a:t>ETSI (European Telecommunication Standard Institute) standards: </a:t>
            </a:r>
            <a:r>
              <a:rPr lang="en-DK" sz="1200" b="1" kern="0">
                <a:solidFill>
                  <a:srgbClr val="2F5597"/>
                </a:solidFill>
                <a:latin typeface="+mn-lt"/>
              </a:rPr>
              <a:t>Limited</a:t>
            </a:r>
            <a:r>
              <a:rPr lang="en-DK" sz="1200" kern="0">
                <a:solidFill>
                  <a:srgbClr val="2F5597"/>
                </a:solidFill>
                <a:latin typeface="+mn-lt"/>
              </a:rPr>
              <a:t> transmit duty cycle of 1% (36 seconds per hour) which reduces the backfill capability 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>
              <a:solidFill>
                <a:srgbClr val="2F5597"/>
              </a:solidFill>
              <a:latin typeface="Avenir Next LT Pro" pitchFamily="34"/>
            </a:endParaRP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200">
              <a:solidFill>
                <a:srgbClr val="2F5597"/>
              </a:solidFill>
              <a:latin typeface="Avenir Next LT Pro" pitchFamily="34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E3A8432F-4827-C329-0BC8-7A21CABF90CB}"/>
              </a:ext>
            </a:extLst>
          </p:cNvPr>
          <p:cNvSpPr txBox="1"/>
          <p:nvPr/>
        </p:nvSpPr>
        <p:spPr>
          <a:xfrm>
            <a:off x="4062379" y="1676282"/>
            <a:ext cx="3228779" cy="13480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320" i="1">
                <a:solidFill>
                  <a:schemeClr val="accent5"/>
                </a:solidFill>
                <a:latin typeface="+mn-lt"/>
              </a:rPr>
              <a:t>Data </a:t>
            </a:r>
            <a:r>
              <a:rPr lang="en-DK" sz="1320" b="1" i="1">
                <a:solidFill>
                  <a:schemeClr val="accent5"/>
                </a:solidFill>
                <a:latin typeface="+mn-lt"/>
              </a:rPr>
              <a:t>retained</a:t>
            </a:r>
            <a:r>
              <a:rPr lang="en-DK" sz="1320" i="1">
                <a:solidFill>
                  <a:schemeClr val="accent5"/>
                </a:solidFill>
                <a:latin typeface="+mn-lt"/>
              </a:rPr>
              <a:t> in the transmitter depends of the number of days the </a:t>
            </a:r>
            <a:r>
              <a:rPr lang="en-DK" sz="1320" b="1" i="1">
                <a:solidFill>
                  <a:schemeClr val="accent5"/>
                </a:solidFill>
                <a:latin typeface="+mn-lt"/>
              </a:rPr>
              <a:t>communication is lost</a:t>
            </a:r>
            <a:r>
              <a:rPr lang="en-DK" sz="1320" i="1">
                <a:solidFill>
                  <a:schemeClr val="accent5"/>
                </a:solidFill>
                <a:latin typeface="+mn-lt"/>
              </a:rPr>
              <a:t>, and the transmit interval and numbers of attached sensors. </a:t>
            </a:r>
          </a:p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440" b="1">
              <a:solidFill>
                <a:srgbClr val="203864"/>
              </a:solidFill>
              <a:latin typeface="Avenir Next LT Pro" pitchFamily="34"/>
            </a:endParaRPr>
          </a:p>
        </p:txBody>
      </p:sp>
      <p:pic>
        <p:nvPicPr>
          <p:cNvPr id="5" name="Picture 7" descr="A white device with a screen&#10;&#10;Description automatically generated">
            <a:extLst>
              <a:ext uri="{FF2B5EF4-FFF2-40B4-BE49-F238E27FC236}">
                <a16:creationId xmlns:a16="http://schemas.microsoft.com/office/drawing/2014/main" id="{2DAB6436-53BB-8971-E414-C4C7A3A924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1396" y="1534064"/>
            <a:ext cx="2840275" cy="459919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4B297B-BEB8-BED3-C052-8E937D6DE364}"/>
              </a:ext>
            </a:extLst>
          </p:cNvPr>
          <p:cNvSpPr txBox="1"/>
          <p:nvPr/>
        </p:nvSpPr>
        <p:spPr>
          <a:xfrm>
            <a:off x="4194052" y="3547867"/>
            <a:ext cx="2988626" cy="1126462"/>
          </a:xfrm>
          <a:prstGeom prst="rect">
            <a:avLst/>
          </a:prstGeom>
          <a:noFill/>
          <a:ln w="9528" cap="flat">
            <a:solidFill>
              <a:srgbClr val="163E64"/>
            </a:solidFill>
            <a:prstDash val="solid"/>
            <a:miter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 b="1">
                <a:solidFill>
                  <a:srgbClr val="000000"/>
                </a:solidFill>
                <a:latin typeface="Aptos"/>
              </a:rPr>
              <a:t>If PoE</a:t>
            </a:r>
            <a:r>
              <a:rPr lang="en-DK" sz="1320" b="1">
                <a:solidFill>
                  <a:srgbClr val="000000"/>
                </a:solidFill>
                <a:latin typeface="Aptos"/>
              </a:rPr>
              <a:t>;</a:t>
            </a:r>
            <a:r>
              <a:rPr lang="en-GB" sz="1320" b="1">
                <a:solidFill>
                  <a:srgbClr val="000000"/>
                </a:solidFill>
                <a:latin typeface="Aptos"/>
              </a:rPr>
              <a:t> </a:t>
            </a:r>
            <a:r>
              <a:rPr lang="en-GB" sz="1320">
                <a:solidFill>
                  <a:srgbClr val="000000"/>
                </a:solidFill>
                <a:latin typeface="Aptos"/>
              </a:rPr>
              <a:t>w</a:t>
            </a:r>
            <a:r>
              <a:rPr lang="en-DK" sz="1320">
                <a:solidFill>
                  <a:srgbClr val="000000"/>
                </a:solidFill>
                <a:latin typeface="Aptos"/>
              </a:rPr>
              <a:t>e can backfill UP TO </a:t>
            </a:r>
            <a:r>
              <a:rPr lang="en-DK" sz="1320" b="1">
                <a:solidFill>
                  <a:srgbClr val="000000"/>
                </a:solidFill>
                <a:latin typeface="Aptos"/>
              </a:rPr>
              <a:t>10 </a:t>
            </a:r>
            <a:r>
              <a:rPr lang="en-DK" sz="1320">
                <a:solidFill>
                  <a:srgbClr val="000000"/>
                </a:solidFill>
                <a:latin typeface="Aptos"/>
              </a:rPr>
              <a:t>data packets per transmit </a:t>
            </a:r>
            <a:br>
              <a:rPr lang="en-GB" sz="1320">
                <a:solidFill>
                  <a:srgbClr val="000000"/>
                </a:solidFill>
                <a:latin typeface="Aptos"/>
              </a:rPr>
            </a:br>
            <a:br>
              <a:rPr lang="en-GB" sz="1320">
                <a:solidFill>
                  <a:srgbClr val="000000"/>
                </a:solidFill>
                <a:latin typeface="Aptos"/>
              </a:rPr>
            </a:br>
            <a:r>
              <a:rPr lang="en-GB" sz="1320" b="1">
                <a:solidFill>
                  <a:srgbClr val="000000"/>
                </a:solidFill>
                <a:latin typeface="Aptos"/>
              </a:rPr>
              <a:t>If </a:t>
            </a:r>
            <a:r>
              <a:rPr lang="en-DK" sz="1320" b="1">
                <a:solidFill>
                  <a:srgbClr val="000000"/>
                </a:solidFill>
                <a:latin typeface="Aptos"/>
              </a:rPr>
              <a:t>RF;</a:t>
            </a:r>
            <a:r>
              <a:rPr lang="en-GB" sz="1320" b="1">
                <a:solidFill>
                  <a:srgbClr val="000000"/>
                </a:solidFill>
                <a:latin typeface="Aptos"/>
              </a:rPr>
              <a:t> </a:t>
            </a:r>
            <a:r>
              <a:rPr lang="en-GB" sz="1320">
                <a:solidFill>
                  <a:srgbClr val="000000"/>
                </a:solidFill>
                <a:latin typeface="Aptos"/>
              </a:rPr>
              <a:t>we can </a:t>
            </a:r>
            <a:r>
              <a:rPr lang="en-DK" sz="1320">
                <a:solidFill>
                  <a:srgbClr val="000000"/>
                </a:solidFill>
                <a:latin typeface="Aptos"/>
              </a:rPr>
              <a:t>backfill </a:t>
            </a:r>
            <a:r>
              <a:rPr lang="en-GB" sz="1320">
                <a:solidFill>
                  <a:srgbClr val="000000"/>
                </a:solidFill>
                <a:latin typeface="Aptos"/>
              </a:rPr>
              <a:t>UP TO </a:t>
            </a:r>
            <a:r>
              <a:rPr lang="en-GB" sz="1320" b="1">
                <a:solidFill>
                  <a:srgbClr val="000000"/>
                </a:solidFill>
                <a:latin typeface="Aptos"/>
              </a:rPr>
              <a:t>11</a:t>
            </a:r>
            <a:r>
              <a:rPr lang="en-GB" sz="1320">
                <a:solidFill>
                  <a:srgbClr val="000000"/>
                </a:solidFill>
                <a:latin typeface="Aptos"/>
              </a:rPr>
              <a:t> data packet</a:t>
            </a:r>
            <a:r>
              <a:rPr lang="en-DK" sz="1320">
                <a:solidFill>
                  <a:srgbClr val="000000"/>
                </a:solidFill>
                <a:latin typeface="Aptos"/>
              </a:rPr>
              <a:t>s</a:t>
            </a:r>
            <a:r>
              <a:rPr lang="en-GB" sz="1320">
                <a:solidFill>
                  <a:srgbClr val="000000"/>
                </a:solidFill>
                <a:latin typeface="Aptos"/>
              </a:rPr>
              <a:t> per transmit</a:t>
            </a:r>
            <a:r>
              <a:rPr lang="en-DK" sz="1320">
                <a:solidFill>
                  <a:srgbClr val="000000"/>
                </a:solidFill>
                <a:latin typeface="Aptos"/>
              </a:rPr>
              <a:t>. </a:t>
            </a:r>
            <a:endParaRPr lang="da-DK" sz="1320">
              <a:solidFill>
                <a:srgbClr val="000000"/>
              </a:solidFill>
              <a:latin typeface="Apto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019CBC-FA24-E1CF-54D7-9272D2483010}"/>
              </a:ext>
            </a:extLst>
          </p:cNvPr>
          <p:cNvSpPr txBox="1"/>
          <p:nvPr/>
        </p:nvSpPr>
        <p:spPr>
          <a:xfrm>
            <a:off x="868017" y="1097280"/>
            <a:ext cx="1066800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0FFA35-DD17-9891-4BB0-5DEBD4A65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E8024B-37D5-5BED-7E01-03D09798F04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sz="1600">
                <a:solidFill>
                  <a:schemeClr val="accent5"/>
                </a:solidFill>
                <a:latin typeface="Avenir Next LT Pro" pitchFamily="34"/>
              </a:rPr>
              <a:t>How many days can the transmitter be </a:t>
            </a:r>
            <a:r>
              <a:rPr lang="en-DK" sz="1600" u="sng">
                <a:solidFill>
                  <a:schemeClr val="accent5"/>
                </a:solidFill>
                <a:latin typeface="Avenir Next LT Pro" pitchFamily="34"/>
              </a:rPr>
              <a:t>without</a:t>
            </a:r>
            <a:r>
              <a:rPr lang="en-DK" sz="1600">
                <a:solidFill>
                  <a:schemeClr val="accent5"/>
                </a:solidFill>
                <a:latin typeface="Avenir Next LT Pro" pitchFamily="34"/>
              </a:rPr>
              <a:t> communication </a:t>
            </a:r>
            <a:r>
              <a:rPr lang="en-DK" sz="1600" u="sng">
                <a:solidFill>
                  <a:schemeClr val="accent5"/>
                </a:solidFill>
                <a:latin typeface="Avenir Next LT Pro" pitchFamily="34"/>
              </a:rPr>
              <a:t>without</a:t>
            </a:r>
            <a:r>
              <a:rPr lang="en-DK" sz="1600">
                <a:solidFill>
                  <a:schemeClr val="accent5"/>
                </a:solidFill>
                <a:latin typeface="Avenir Next LT Pro" pitchFamily="34"/>
              </a:rPr>
              <a:t> losing data?  </a:t>
            </a:r>
          </a:p>
          <a:p>
            <a:r>
              <a:rPr lang="en-DK" b="0">
                <a:solidFill>
                  <a:schemeClr val="tx2"/>
                </a:solidFill>
                <a:latin typeface="+mj-lt"/>
              </a:rPr>
              <a:t>From </a:t>
            </a:r>
            <a:r>
              <a:rPr lang="en-DK" b="0" err="1">
                <a:solidFill>
                  <a:schemeClr val="tx2"/>
                </a:solidFill>
                <a:latin typeface="+mj-lt"/>
              </a:rPr>
              <a:t>EMSuite</a:t>
            </a:r>
            <a:r>
              <a:rPr lang="en-DK" b="0">
                <a:solidFill>
                  <a:schemeClr val="tx2"/>
                </a:solidFill>
                <a:latin typeface="+mj-lt"/>
              </a:rPr>
              <a:t> version 1.5.2+ </a:t>
            </a:r>
            <a:endParaRPr lang="da-DK" b="0">
              <a:solidFill>
                <a:schemeClr val="tx2"/>
              </a:solidFill>
              <a:latin typeface="+mj-lt"/>
            </a:endParaRPr>
          </a:p>
          <a:p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3926D66-83B8-2B44-E75B-843C43B42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err="1"/>
              <a:t>TrackView</a:t>
            </a:r>
            <a:r>
              <a:rPr lang="en-DK"/>
              <a:t> data memory – RF transmitter </a:t>
            </a:r>
            <a:endParaRPr lang="da-DK"/>
          </a:p>
        </p:txBody>
      </p:sp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AD74C1DB-C344-86B7-8F85-655EB16ABD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1218785"/>
              </p:ext>
            </p:extLst>
          </p:nvPr>
        </p:nvGraphicFramePr>
        <p:xfrm>
          <a:off x="1226059" y="2382674"/>
          <a:ext cx="9388935" cy="233376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877787">
                  <a:extLst>
                    <a:ext uri="{9D8B030D-6E8A-4147-A177-3AD203B41FA5}">
                      <a16:colId xmlns:a16="http://schemas.microsoft.com/office/drawing/2014/main" val="2891608406"/>
                    </a:ext>
                  </a:extLst>
                </a:gridCol>
                <a:gridCol w="1877787">
                  <a:extLst>
                    <a:ext uri="{9D8B030D-6E8A-4147-A177-3AD203B41FA5}">
                      <a16:colId xmlns:a16="http://schemas.microsoft.com/office/drawing/2014/main" val="755842609"/>
                    </a:ext>
                  </a:extLst>
                </a:gridCol>
                <a:gridCol w="1877787">
                  <a:extLst>
                    <a:ext uri="{9D8B030D-6E8A-4147-A177-3AD203B41FA5}">
                      <a16:colId xmlns:a16="http://schemas.microsoft.com/office/drawing/2014/main" val="1545812545"/>
                    </a:ext>
                  </a:extLst>
                </a:gridCol>
                <a:gridCol w="1877787">
                  <a:extLst>
                    <a:ext uri="{9D8B030D-6E8A-4147-A177-3AD203B41FA5}">
                      <a16:colId xmlns:a16="http://schemas.microsoft.com/office/drawing/2014/main" val="3146287235"/>
                    </a:ext>
                  </a:extLst>
                </a:gridCol>
                <a:gridCol w="1877787">
                  <a:extLst>
                    <a:ext uri="{9D8B030D-6E8A-4147-A177-3AD203B41FA5}">
                      <a16:colId xmlns:a16="http://schemas.microsoft.com/office/drawing/2014/main" val="3072001950"/>
                    </a:ext>
                  </a:extLst>
                </a:gridCol>
              </a:tblGrid>
              <a:tr h="607086">
                <a:tc>
                  <a:txBody>
                    <a:bodyPr/>
                    <a:lstStyle/>
                    <a:p>
                      <a:pPr lvl="0" algn="ctr"/>
                      <a:r>
                        <a:rPr lang="en-DK" sz="1400" b="0">
                          <a:solidFill>
                            <a:schemeClr val="tx1"/>
                          </a:solidFill>
                        </a:rPr>
                        <a:t>Sample rate (minutes) </a:t>
                      </a:r>
                      <a:endParaRPr lang="da-DK" sz="1400" b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400" b="0"/>
                        <a:t>Transmit rate (minutes)  </a:t>
                      </a:r>
                      <a:endParaRPr lang="da-DK" sz="14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400" b="0"/>
                        <a:t>Number of sensors </a:t>
                      </a:r>
                      <a:endParaRPr lang="da-DK" sz="14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400" b="0"/>
                        <a:t>Days</a:t>
                      </a:r>
                      <a:endParaRPr lang="da-DK" sz="14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400" b="0"/>
                        <a:t>Number of samples </a:t>
                      </a:r>
                      <a:endParaRPr lang="da-DK" sz="1400" b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86774011"/>
                  </a:ext>
                </a:extLst>
              </a:tr>
              <a:tr h="575560">
                <a:tc>
                  <a:txBody>
                    <a:bodyPr/>
                    <a:lstStyle/>
                    <a:p>
                      <a:pPr lvl="0" algn="ctr"/>
                      <a:r>
                        <a:rPr lang="en-DK" sz="160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1</a:t>
                      </a:r>
                      <a:endParaRPr lang="da-DK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1</a:t>
                      </a:r>
                      <a:endParaRPr lang="da-DK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 b="1"/>
                        <a:t>14</a:t>
                      </a:r>
                      <a:endParaRPr lang="da-DK" sz="1600" b="1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>
                          <a:solidFill>
                            <a:schemeClr val="tx1"/>
                          </a:solidFill>
                        </a:rPr>
                        <a:t>20.750 </a:t>
                      </a:r>
                      <a:endParaRPr lang="da-DK" sz="16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35604798"/>
                  </a:ext>
                </a:extLst>
              </a:tr>
              <a:tr h="575560">
                <a:tc>
                  <a:txBody>
                    <a:bodyPr/>
                    <a:lstStyle/>
                    <a:p>
                      <a:pPr lvl="0" algn="ctr"/>
                      <a:r>
                        <a:rPr lang="en-DK" sz="1600">
                          <a:solidFill>
                            <a:schemeClr val="tx1"/>
                          </a:solidFill>
                        </a:rPr>
                        <a:t>1</a:t>
                      </a:r>
                      <a:endParaRPr lang="da-DK" sz="16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5</a:t>
                      </a:r>
                      <a:endParaRPr lang="da-DK" sz="1600"/>
                    </a:p>
                  </a:txBody>
                  <a:tcPr anchor="ctr"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2</a:t>
                      </a:r>
                      <a:endParaRPr lang="da-DK" sz="1600"/>
                    </a:p>
                  </a:txBody>
                  <a:tcPr anchor="ctr"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 b="1"/>
                        <a:t>37</a:t>
                      </a:r>
                      <a:endParaRPr lang="da-DK" sz="1600" b="1"/>
                    </a:p>
                  </a:txBody>
                  <a:tcPr anchor="ctr"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>
                          <a:solidFill>
                            <a:schemeClr val="tx1"/>
                          </a:solidFill>
                        </a:rPr>
                        <a:t>59.300</a:t>
                      </a:r>
                      <a:endParaRPr lang="da-DK" sz="16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37854054"/>
                  </a:ext>
                </a:extLst>
              </a:tr>
              <a:tr h="575560">
                <a:tc>
                  <a:txBody>
                    <a:bodyPr/>
                    <a:lstStyle/>
                    <a:p>
                      <a:pPr lvl="0" algn="ctr"/>
                      <a:r>
                        <a:rPr lang="en-DK" sz="1600">
                          <a:solidFill>
                            <a:schemeClr val="tx1"/>
                          </a:solidFill>
                        </a:rPr>
                        <a:t>1</a:t>
                      </a:r>
                      <a:endParaRPr lang="da-DK" sz="16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5</a:t>
                      </a:r>
                      <a:endParaRPr lang="da-DK" sz="1600"/>
                    </a:p>
                  </a:txBody>
                  <a:tcPr anchor="ctr"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1</a:t>
                      </a:r>
                      <a:endParaRPr lang="da-DK" sz="1600"/>
                    </a:p>
                  </a:txBody>
                  <a:tcPr anchor="ctr"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 b="1"/>
                        <a:t>54</a:t>
                      </a:r>
                      <a:endParaRPr lang="da-DK" sz="1600" b="1"/>
                    </a:p>
                  </a:txBody>
                  <a:tcPr anchor="ctr"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>
                          <a:solidFill>
                            <a:schemeClr val="tx1"/>
                          </a:solidFill>
                        </a:rPr>
                        <a:t>77.840</a:t>
                      </a:r>
                      <a:endParaRPr lang="da-DK" sz="16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5964452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45624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F93526-FF2A-F88E-1E41-A9DBC80C28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BA4057A-ECF3-C3A5-9501-85104B248F0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Sensors - Transmitter – Access Point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372971C-8E93-D991-9414-366E3858C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Hardware Overview</a:t>
            </a:r>
            <a:endParaRPr lang="da-DK"/>
          </a:p>
        </p:txBody>
      </p:sp>
      <p:sp>
        <p:nvSpPr>
          <p:cNvPr id="7" name="TextBox 256">
            <a:extLst>
              <a:ext uri="{FF2B5EF4-FFF2-40B4-BE49-F238E27FC236}">
                <a16:creationId xmlns:a16="http://schemas.microsoft.com/office/drawing/2014/main" id="{773F2371-CB8F-01A0-F89A-6A0C6565112E}"/>
              </a:ext>
            </a:extLst>
          </p:cNvPr>
          <p:cNvSpPr txBox="1"/>
          <p:nvPr/>
        </p:nvSpPr>
        <p:spPr>
          <a:xfrm rot="16200004">
            <a:off x="530917" y="1897321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grpSp>
        <p:nvGrpSpPr>
          <p:cNvPr id="8" name="Group 259">
            <a:extLst>
              <a:ext uri="{FF2B5EF4-FFF2-40B4-BE49-F238E27FC236}">
                <a16:creationId xmlns:a16="http://schemas.microsoft.com/office/drawing/2014/main" id="{3C12150F-76C0-ED04-CD44-C6F3656893DC}"/>
              </a:ext>
            </a:extLst>
          </p:cNvPr>
          <p:cNvGrpSpPr/>
          <p:nvPr/>
        </p:nvGrpSpPr>
        <p:grpSpPr>
          <a:xfrm>
            <a:off x="646914" y="2154609"/>
            <a:ext cx="204094" cy="353772"/>
            <a:chOff x="635828" y="2170931"/>
            <a:chExt cx="204094" cy="353772"/>
          </a:xfrm>
        </p:grpSpPr>
        <p:sp>
          <p:nvSpPr>
            <p:cNvPr id="9" name="Freeform 117">
              <a:extLst>
                <a:ext uri="{FF2B5EF4-FFF2-40B4-BE49-F238E27FC236}">
                  <a16:creationId xmlns:a16="http://schemas.microsoft.com/office/drawing/2014/main" id="{15270C37-E876-11C3-7CAD-1BCADF0977B6}"/>
                </a:ext>
              </a:extLst>
            </p:cNvPr>
            <p:cNvSpPr/>
            <p:nvPr/>
          </p:nvSpPr>
          <p:spPr>
            <a:xfrm>
              <a:off x="635828" y="2170931"/>
              <a:ext cx="172812" cy="35377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6420"/>
                <a:gd name="f7" fmla="val 299737"/>
                <a:gd name="f8" fmla="val 112731"/>
                <a:gd name="f9" fmla="val 164857"/>
                <a:gd name="f10" fmla="val 38594"/>
                <a:gd name="f11" fmla="val 112257"/>
                <a:gd name="f12" fmla="val 16811"/>
                <a:gd name="f13" fmla="val 94215"/>
                <a:gd name="f14" fmla="+- 0 0 464"/>
                <a:gd name="f15" fmla="val 72431"/>
                <a:gd name="f16" fmla="val 10"/>
                <a:gd name="f17" fmla="val 51315"/>
                <a:gd name="f18" fmla="val 469"/>
                <a:gd name="f19" fmla="val 34306"/>
                <a:gd name="f20" fmla="val 17477"/>
                <a:gd name="f21" fmla="val 33847"/>
                <a:gd name="f22" fmla="val 164801"/>
                <a:gd name="f23" fmla="+- 0 0 242"/>
                <a:gd name="f24" fmla="val 186547"/>
                <a:gd name="f25" fmla="+- 0 0 10247"/>
                <a:gd name="f26" fmla="val 231811"/>
                <a:gd name="f27" fmla="val 11499"/>
                <a:gd name="f28" fmla="val 265900"/>
                <a:gd name="f29" fmla="val 24907"/>
                <a:gd name="f30" fmla="val 286918"/>
                <a:gd name="f31" fmla="val 48089"/>
                <a:gd name="f32" fmla="val 299668"/>
                <a:gd name="f33" fmla="val 73019"/>
                <a:gd name="f34" fmla="val 299738"/>
                <a:gd name="f35" fmla="val 73410"/>
                <a:gd name="f36" fmla="val 113845"/>
                <a:gd name="f37" fmla="val 299625"/>
                <a:gd name="f38" fmla="val 146532"/>
                <a:gd name="f39" fmla="val 266755"/>
                <a:gd name="f40" fmla="val 226320"/>
                <a:gd name="f41" fmla="val 146350"/>
                <a:gd name="f42" fmla="val 201390"/>
                <a:gd name="f43" fmla="val 133600"/>
                <a:gd name="f44" fmla="val 178209"/>
                <a:gd name="f45" fmla="val 112582"/>
                <a:gd name="f46" fmla="val 42428"/>
                <a:gd name="f47" fmla="val 280301"/>
                <a:gd name="f48" fmla="val 12743"/>
                <a:gd name="f49" fmla="val 263168"/>
                <a:gd name="f50" fmla="val 2568"/>
                <a:gd name="f51" fmla="val 225215"/>
                <a:gd name="f52" fmla="val 19701"/>
                <a:gd name="f53" fmla="val 195530"/>
                <a:gd name="f54" fmla="val 25149"/>
                <a:gd name="f55" fmla="val 186090"/>
                <a:gd name="f56" fmla="val 32988"/>
                <a:gd name="f57" fmla="val 178251"/>
                <a:gd name="f58" fmla="val 172803"/>
                <a:gd name="f59" fmla="val 44166"/>
                <a:gd name="f60" fmla="val 171799"/>
                <a:gd name="f61" fmla="val 45234"/>
                <a:gd name="f62" fmla="val 169942"/>
                <a:gd name="f63" fmla="val 45226"/>
                <a:gd name="f64" fmla="val 167935"/>
                <a:gd name="f65" fmla="val 45626"/>
                <a:gd name="f66" fmla="val 23002"/>
                <a:gd name="f67" fmla="val 58591"/>
                <a:gd name="f68" fmla="val 10687"/>
                <a:gd name="f69" fmla="val 74183"/>
                <a:gd name="f70" fmla="val 11088"/>
                <a:gd name="f71" fmla="val 89211"/>
                <a:gd name="f72" fmla="val 11474"/>
                <a:gd name="f73" fmla="val 101302"/>
                <a:gd name="f74" fmla="val 23566"/>
                <a:gd name="f75" fmla="val 101689"/>
                <a:gd name="f76" fmla="val 101681"/>
                <a:gd name="f77" fmla="val 102748"/>
                <a:gd name="f78" fmla="val 104487"/>
                <a:gd name="f79" fmla="val 134171"/>
                <a:gd name="f80" fmla="val 189940"/>
                <a:gd name="f81" fmla="val 144343"/>
                <a:gd name="f82" fmla="val 227897"/>
                <a:gd name="f83" fmla="val 127206"/>
                <a:gd name="f84" fmla="val 257581"/>
                <a:gd name="f85" fmla="val 110069"/>
                <a:gd name="f86" fmla="val 287266"/>
                <a:gd name="f87" fmla="val 72112"/>
                <a:gd name="f88" fmla="val 297438"/>
                <a:gd name="f89" fmla="+- 0 0 -90"/>
                <a:gd name="f90" fmla="*/ f3 1 146420"/>
                <a:gd name="f91" fmla="*/ f4 1 299737"/>
                <a:gd name="f92" fmla="+- f7 0 f5"/>
                <a:gd name="f93" fmla="+- f6 0 f5"/>
                <a:gd name="f94" fmla="*/ f89 f0 1"/>
                <a:gd name="f95" fmla="*/ f93 1 146420"/>
                <a:gd name="f96" fmla="*/ f92 1 299737"/>
                <a:gd name="f97" fmla="*/ 112731 f93 1"/>
                <a:gd name="f98" fmla="*/ 164857 f92 1"/>
                <a:gd name="f99" fmla="*/ 38594 f92 1"/>
                <a:gd name="f100" fmla="*/ 72431 f93 1"/>
                <a:gd name="f101" fmla="*/ 10 f92 1"/>
                <a:gd name="f102" fmla="*/ 33847 f93 1"/>
                <a:gd name="f103" fmla="*/ 164801 f92 1"/>
                <a:gd name="f104" fmla="*/ 11499 f93 1"/>
                <a:gd name="f105" fmla="*/ 265900 f92 1"/>
                <a:gd name="f106" fmla="*/ 73019 f93 1"/>
                <a:gd name="f107" fmla="*/ 299738 f92 1"/>
                <a:gd name="f108" fmla="*/ 73410 f93 1"/>
                <a:gd name="f109" fmla="*/ 146420 f93 1"/>
                <a:gd name="f110" fmla="*/ 226320 f92 1"/>
                <a:gd name="f111" fmla="*/ 112582 f93 1"/>
                <a:gd name="f112" fmla="*/ 42428 f93 1"/>
                <a:gd name="f113" fmla="*/ 280301 f92 1"/>
                <a:gd name="f114" fmla="*/ 19701 f93 1"/>
                <a:gd name="f115" fmla="*/ 195530 f92 1"/>
                <a:gd name="f116" fmla="*/ 172803 f92 1"/>
                <a:gd name="f117" fmla="*/ 45226 f93 1"/>
                <a:gd name="f118" fmla="*/ 167935 f92 1"/>
                <a:gd name="f119" fmla="*/ 74183 f93 1"/>
                <a:gd name="f120" fmla="*/ 11088 f92 1"/>
                <a:gd name="f121" fmla="*/ 101689 f93 1"/>
                <a:gd name="f122" fmla="*/ 104487 f93 1"/>
                <a:gd name="f123" fmla="*/ 127206 f93 1"/>
                <a:gd name="f124" fmla="*/ 257581 f92 1"/>
                <a:gd name="f125" fmla="*/ f94 1 f2"/>
                <a:gd name="f126" fmla="*/ f97 1 146420"/>
                <a:gd name="f127" fmla="*/ f98 1 299737"/>
                <a:gd name="f128" fmla="*/ f99 1 299737"/>
                <a:gd name="f129" fmla="*/ f100 1 146420"/>
                <a:gd name="f130" fmla="*/ f101 1 299737"/>
                <a:gd name="f131" fmla="*/ f102 1 146420"/>
                <a:gd name="f132" fmla="*/ f103 1 299737"/>
                <a:gd name="f133" fmla="*/ f104 1 146420"/>
                <a:gd name="f134" fmla="*/ f105 1 299737"/>
                <a:gd name="f135" fmla="*/ f106 1 146420"/>
                <a:gd name="f136" fmla="*/ f107 1 299737"/>
                <a:gd name="f137" fmla="*/ f108 1 146420"/>
                <a:gd name="f138" fmla="*/ f109 1 146420"/>
                <a:gd name="f139" fmla="*/ f110 1 299737"/>
                <a:gd name="f140" fmla="*/ f111 1 146420"/>
                <a:gd name="f141" fmla="*/ f112 1 146420"/>
                <a:gd name="f142" fmla="*/ f113 1 299737"/>
                <a:gd name="f143" fmla="*/ f114 1 146420"/>
                <a:gd name="f144" fmla="*/ f115 1 299737"/>
                <a:gd name="f145" fmla="*/ f116 1 299737"/>
                <a:gd name="f146" fmla="*/ f117 1 146420"/>
                <a:gd name="f147" fmla="*/ f118 1 299737"/>
                <a:gd name="f148" fmla="*/ f119 1 146420"/>
                <a:gd name="f149" fmla="*/ f120 1 299737"/>
                <a:gd name="f150" fmla="*/ f121 1 146420"/>
                <a:gd name="f151" fmla="*/ f122 1 146420"/>
                <a:gd name="f152" fmla="*/ f123 1 146420"/>
                <a:gd name="f153" fmla="*/ f124 1 299737"/>
                <a:gd name="f154" fmla="*/ f5 1 f95"/>
                <a:gd name="f155" fmla="*/ f6 1 f95"/>
                <a:gd name="f156" fmla="*/ f5 1 f96"/>
                <a:gd name="f157" fmla="*/ f7 1 f96"/>
                <a:gd name="f158" fmla="+- f125 0 f1"/>
                <a:gd name="f159" fmla="*/ f126 1 f95"/>
                <a:gd name="f160" fmla="*/ f127 1 f96"/>
                <a:gd name="f161" fmla="*/ f128 1 f96"/>
                <a:gd name="f162" fmla="*/ f129 1 f95"/>
                <a:gd name="f163" fmla="*/ f130 1 f96"/>
                <a:gd name="f164" fmla="*/ f131 1 f95"/>
                <a:gd name="f165" fmla="*/ f132 1 f96"/>
                <a:gd name="f166" fmla="*/ f133 1 f95"/>
                <a:gd name="f167" fmla="*/ f134 1 f96"/>
                <a:gd name="f168" fmla="*/ f135 1 f95"/>
                <a:gd name="f169" fmla="*/ f136 1 f96"/>
                <a:gd name="f170" fmla="*/ f137 1 f95"/>
                <a:gd name="f171" fmla="*/ f138 1 f95"/>
                <a:gd name="f172" fmla="*/ f139 1 f96"/>
                <a:gd name="f173" fmla="*/ f140 1 f95"/>
                <a:gd name="f174" fmla="*/ f141 1 f95"/>
                <a:gd name="f175" fmla="*/ f142 1 f96"/>
                <a:gd name="f176" fmla="*/ f143 1 f95"/>
                <a:gd name="f177" fmla="*/ f144 1 f96"/>
                <a:gd name="f178" fmla="*/ f145 1 f96"/>
                <a:gd name="f179" fmla="*/ f146 1 f95"/>
                <a:gd name="f180" fmla="*/ f147 1 f96"/>
                <a:gd name="f181" fmla="*/ f148 1 f95"/>
                <a:gd name="f182" fmla="*/ f149 1 f96"/>
                <a:gd name="f183" fmla="*/ f150 1 f95"/>
                <a:gd name="f184" fmla="*/ f151 1 f95"/>
                <a:gd name="f185" fmla="*/ f152 1 f95"/>
                <a:gd name="f186" fmla="*/ f153 1 f96"/>
                <a:gd name="f187" fmla="*/ f154 f90 1"/>
                <a:gd name="f188" fmla="*/ f155 f90 1"/>
                <a:gd name="f189" fmla="*/ f157 f91 1"/>
                <a:gd name="f190" fmla="*/ f156 f91 1"/>
                <a:gd name="f191" fmla="*/ f159 f90 1"/>
                <a:gd name="f192" fmla="*/ f160 f91 1"/>
                <a:gd name="f193" fmla="*/ f161 f91 1"/>
                <a:gd name="f194" fmla="*/ f162 f90 1"/>
                <a:gd name="f195" fmla="*/ f163 f91 1"/>
                <a:gd name="f196" fmla="*/ f164 f90 1"/>
                <a:gd name="f197" fmla="*/ f165 f91 1"/>
                <a:gd name="f198" fmla="*/ f166 f90 1"/>
                <a:gd name="f199" fmla="*/ f167 f91 1"/>
                <a:gd name="f200" fmla="*/ f168 f90 1"/>
                <a:gd name="f201" fmla="*/ f169 f91 1"/>
                <a:gd name="f202" fmla="*/ f170 f90 1"/>
                <a:gd name="f203" fmla="*/ f171 f90 1"/>
                <a:gd name="f204" fmla="*/ f172 f91 1"/>
                <a:gd name="f205" fmla="*/ f173 f90 1"/>
                <a:gd name="f206" fmla="*/ f174 f90 1"/>
                <a:gd name="f207" fmla="*/ f175 f91 1"/>
                <a:gd name="f208" fmla="*/ f176 f90 1"/>
                <a:gd name="f209" fmla="*/ f177 f91 1"/>
                <a:gd name="f210" fmla="*/ f178 f91 1"/>
                <a:gd name="f211" fmla="*/ f179 f90 1"/>
                <a:gd name="f212" fmla="*/ f180 f91 1"/>
                <a:gd name="f213" fmla="*/ f181 f90 1"/>
                <a:gd name="f214" fmla="*/ f182 f91 1"/>
                <a:gd name="f215" fmla="*/ f183 f90 1"/>
                <a:gd name="f216" fmla="*/ f184 f90 1"/>
                <a:gd name="f217" fmla="*/ f185 f90 1"/>
                <a:gd name="f218" fmla="*/ f186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8">
                  <a:pos x="f191" y="f192"/>
                </a:cxn>
                <a:cxn ang="f158">
                  <a:pos x="f191" y="f193"/>
                </a:cxn>
                <a:cxn ang="f158">
                  <a:pos x="f194" y="f195"/>
                </a:cxn>
                <a:cxn ang="f158">
                  <a:pos x="f196" y="f193"/>
                </a:cxn>
                <a:cxn ang="f158">
                  <a:pos x="f196" y="f197"/>
                </a:cxn>
                <a:cxn ang="f158">
                  <a:pos x="f198" y="f199"/>
                </a:cxn>
                <a:cxn ang="f158">
                  <a:pos x="f200" y="f201"/>
                </a:cxn>
                <a:cxn ang="f158">
                  <a:pos x="f202" y="f201"/>
                </a:cxn>
                <a:cxn ang="f158">
                  <a:pos x="f203" y="f204"/>
                </a:cxn>
                <a:cxn ang="f158">
                  <a:pos x="f205" y="f197"/>
                </a:cxn>
                <a:cxn ang="f158">
                  <a:pos x="f206" y="f207"/>
                </a:cxn>
                <a:cxn ang="f158">
                  <a:pos x="f208" y="f209"/>
                </a:cxn>
                <a:cxn ang="f158">
                  <a:pos x="f206" y="f210"/>
                </a:cxn>
                <a:cxn ang="f158">
                  <a:pos x="f211" y="f212"/>
                </a:cxn>
                <a:cxn ang="f158">
                  <a:pos x="f211" y="f193"/>
                </a:cxn>
                <a:cxn ang="f158">
                  <a:pos x="f213" y="f214"/>
                </a:cxn>
                <a:cxn ang="f158">
                  <a:pos x="f215" y="f193"/>
                </a:cxn>
                <a:cxn ang="f158">
                  <a:pos x="f215" y="f212"/>
                </a:cxn>
                <a:cxn ang="f158">
                  <a:pos x="f216" y="f210"/>
                </a:cxn>
                <a:cxn ang="f158">
                  <a:pos x="f217" y="f218"/>
                </a:cxn>
                <a:cxn ang="f158">
                  <a:pos x="f206" y="f207"/>
                </a:cxn>
              </a:cxnLst>
              <a:rect l="f187" t="f190" r="f188" b="f189"/>
              <a:pathLst>
                <a:path w="146420" h="299737">
                  <a:moveTo>
                    <a:pt x="f8" y="f9"/>
                  </a:moveTo>
                  <a:lnTo>
                    <a:pt x="f8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10"/>
                  </a:cubicBezTo>
                  <a:lnTo>
                    <a:pt x="f21" y="f22"/>
                  </a:ln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lnTo>
                    <a:pt x="f35" y="f34"/>
                  </a:lnTo>
                  <a:cubicBezTo>
                    <a:pt x="f36" y="f37"/>
                    <a:pt x="f38" y="f39"/>
                    <a:pt x="f6" y="f40"/>
                  </a:cubicBezTo>
                  <a:cubicBezTo>
                    <a:pt x="f41" y="f42"/>
                    <a:pt x="f43" y="f44"/>
                    <a:pt x="f45" y="f22"/>
                  </a:cubicBezTo>
                  <a:close/>
                  <a:moveTo>
                    <a:pt x="f46" y="f47"/>
                  </a:move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46" y="f58"/>
                  </a:cubicBezTo>
                  <a:cubicBezTo>
                    <a:pt x="f59" y="f60"/>
                    <a:pt x="f61" y="f62"/>
                    <a:pt x="f63" y="f64"/>
                  </a:cubicBezTo>
                  <a:lnTo>
                    <a:pt x="f63" y="f10"/>
                  </a:ln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10"/>
                  </a:cubicBezTo>
                  <a:lnTo>
                    <a:pt x="f75" y="f64"/>
                  </a:lnTo>
                  <a:cubicBezTo>
                    <a:pt x="f76" y="f62"/>
                    <a:pt x="f77" y="f60"/>
                    <a:pt x="f78" y="f5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46" y="f4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Freeform 118">
              <a:extLst>
                <a:ext uri="{FF2B5EF4-FFF2-40B4-BE49-F238E27FC236}">
                  <a16:creationId xmlns:a16="http://schemas.microsoft.com/office/drawing/2014/main" id="{60D6B0ED-A1E6-26EF-9FF4-33F17ED225CA}"/>
                </a:ext>
              </a:extLst>
            </p:cNvPr>
            <p:cNvSpPr/>
            <p:nvPr/>
          </p:nvSpPr>
          <p:spPr>
            <a:xfrm>
              <a:off x="676646" y="2283787"/>
              <a:ext cx="91732" cy="1982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719"/>
                <a:gd name="f7" fmla="val 167963"/>
                <a:gd name="f8" fmla="val 44455"/>
                <a:gd name="f9" fmla="val 90654"/>
                <a:gd name="f10" fmla="val 5596"/>
                <a:gd name="f11" fmla="val 2505"/>
                <a:gd name="f12" fmla="val 41950"/>
                <a:gd name="f13" fmla="val 38860"/>
                <a:gd name="f14" fmla="val 35769"/>
                <a:gd name="f15" fmla="val 33264"/>
                <a:gd name="f16" fmla="val 12029"/>
                <a:gd name="f17" fmla="val 93745"/>
                <a:gd name="f18" fmla="+- 0 0 2680"/>
                <a:gd name="f19" fmla="val 113464"/>
                <a:gd name="f20" fmla="val 410"/>
                <a:gd name="f21" fmla="val 134700"/>
                <a:gd name="f22" fmla="val 3501"/>
                <a:gd name="f23" fmla="val 155935"/>
                <a:gd name="f24" fmla="val 23220"/>
                <a:gd name="f25" fmla="val 170643"/>
                <a:gd name="f26" fmla="val 167553"/>
                <a:gd name="f27" fmla="val 65690"/>
                <a:gd name="f28" fmla="val 164462"/>
                <a:gd name="f29" fmla="val 80399"/>
                <a:gd name="f30" fmla="val 144743"/>
                <a:gd name="f31" fmla="val 77309"/>
                <a:gd name="f32" fmla="val 123508"/>
                <a:gd name="f33" fmla="val 74833"/>
                <a:gd name="f34" fmla="val 106494"/>
                <a:gd name="f35" fmla="val 61469"/>
                <a:gd name="f36" fmla="val 93130"/>
                <a:gd name="f37" fmla="val 156462"/>
                <a:gd name="f38" fmla="val 23659"/>
                <a:gd name="f39" fmla="val 156858"/>
                <a:gd name="f40" fmla="val 11016"/>
                <a:gd name="f41" fmla="val 144857"/>
                <a:gd name="f42" fmla="val 10620"/>
                <a:gd name="f43" fmla="val 129656"/>
                <a:gd name="f44" fmla="val 10225"/>
                <a:gd name="f45" fmla="val 114456"/>
                <a:gd name="f46" fmla="val 22226"/>
                <a:gd name="f47" fmla="val 101813"/>
                <a:gd name="f48" fmla="val 37426"/>
                <a:gd name="f49" fmla="val 101417"/>
                <a:gd name="f50" fmla="val 37904"/>
                <a:gd name="f51" fmla="val 101405"/>
                <a:gd name="f52" fmla="val 38382"/>
                <a:gd name="f53" fmla="val 54060"/>
                <a:gd name="f54" fmla="val 101021"/>
                <a:gd name="f55" fmla="val 66703"/>
                <a:gd name="f56" fmla="val 113023"/>
                <a:gd name="f57" fmla="val 67099"/>
                <a:gd name="f58" fmla="val 128223"/>
                <a:gd name="f59" fmla="val 67495"/>
                <a:gd name="f60" fmla="val 143424"/>
                <a:gd name="f61" fmla="val 55493"/>
                <a:gd name="f62" fmla="val 156067"/>
                <a:gd name="f63" fmla="val 40293"/>
                <a:gd name="f64" fmla="val 39815"/>
                <a:gd name="f65" fmla="val 156475"/>
                <a:gd name="f66" fmla="val 39337"/>
                <a:gd name="f67" fmla="+- 0 0 -90"/>
                <a:gd name="f68" fmla="*/ f3 1 77719"/>
                <a:gd name="f69" fmla="*/ f4 1 167963"/>
                <a:gd name="f70" fmla="+- f7 0 f5"/>
                <a:gd name="f71" fmla="+- f6 0 f5"/>
                <a:gd name="f72" fmla="*/ f67 f0 1"/>
                <a:gd name="f73" fmla="*/ f71 1 77719"/>
                <a:gd name="f74" fmla="*/ f70 1 167963"/>
                <a:gd name="f75" fmla="*/ 44455 f71 1"/>
                <a:gd name="f76" fmla="*/ 90654 f70 1"/>
                <a:gd name="f77" fmla="*/ 5596 f70 1"/>
                <a:gd name="f78" fmla="*/ 38860 f71 1"/>
                <a:gd name="f79" fmla="*/ 0 f70 1"/>
                <a:gd name="f80" fmla="*/ 33264 f71 1"/>
                <a:gd name="f81" fmla="*/ 410 f71 1"/>
                <a:gd name="f82" fmla="*/ 134700 f70 1"/>
                <a:gd name="f83" fmla="*/ 167553 f70 1"/>
                <a:gd name="f84" fmla="*/ 77309 f71 1"/>
                <a:gd name="f85" fmla="*/ 123508 f70 1"/>
                <a:gd name="f86" fmla="*/ 156462 f70 1"/>
                <a:gd name="f87" fmla="*/ 10620 f71 1"/>
                <a:gd name="f88" fmla="*/ 129656 f70 1"/>
                <a:gd name="f89" fmla="*/ 37426 f71 1"/>
                <a:gd name="f90" fmla="*/ 101417 f70 1"/>
                <a:gd name="f91" fmla="*/ 67099 f71 1"/>
                <a:gd name="f92" fmla="*/ 128223 f70 1"/>
                <a:gd name="f93" fmla="*/ 40293 f71 1"/>
                <a:gd name="f94" fmla="*/ f72 1 f2"/>
                <a:gd name="f95" fmla="*/ f75 1 77719"/>
                <a:gd name="f96" fmla="*/ f76 1 167963"/>
                <a:gd name="f97" fmla="*/ f77 1 167963"/>
                <a:gd name="f98" fmla="*/ f78 1 77719"/>
                <a:gd name="f99" fmla="*/ f79 1 167963"/>
                <a:gd name="f100" fmla="*/ f80 1 77719"/>
                <a:gd name="f101" fmla="*/ f81 1 77719"/>
                <a:gd name="f102" fmla="*/ f82 1 167963"/>
                <a:gd name="f103" fmla="*/ f83 1 167963"/>
                <a:gd name="f104" fmla="*/ f84 1 77719"/>
                <a:gd name="f105" fmla="*/ f85 1 167963"/>
                <a:gd name="f106" fmla="*/ f86 1 167963"/>
                <a:gd name="f107" fmla="*/ f87 1 77719"/>
                <a:gd name="f108" fmla="*/ f88 1 167963"/>
                <a:gd name="f109" fmla="*/ f89 1 77719"/>
                <a:gd name="f110" fmla="*/ f90 1 167963"/>
                <a:gd name="f111" fmla="*/ f91 1 77719"/>
                <a:gd name="f112" fmla="*/ f92 1 167963"/>
                <a:gd name="f113" fmla="*/ f93 1 77719"/>
                <a:gd name="f114" fmla="*/ f5 1 f73"/>
                <a:gd name="f115" fmla="*/ f6 1 f73"/>
                <a:gd name="f116" fmla="*/ f5 1 f74"/>
                <a:gd name="f117" fmla="*/ f7 1 f74"/>
                <a:gd name="f118" fmla="+- f94 0 f1"/>
                <a:gd name="f119" fmla="*/ f95 1 f73"/>
                <a:gd name="f120" fmla="*/ f96 1 f74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3"/>
                <a:gd name="f126" fmla="*/ f102 1 f74"/>
                <a:gd name="f127" fmla="*/ f103 1 f74"/>
                <a:gd name="f128" fmla="*/ f104 1 f73"/>
                <a:gd name="f129" fmla="*/ f105 1 f74"/>
                <a:gd name="f130" fmla="*/ f106 1 f74"/>
                <a:gd name="f131" fmla="*/ f107 1 f73"/>
                <a:gd name="f132" fmla="*/ f108 1 f74"/>
                <a:gd name="f133" fmla="*/ f109 1 f73"/>
                <a:gd name="f134" fmla="*/ f110 1 f74"/>
                <a:gd name="f135" fmla="*/ f111 1 f73"/>
                <a:gd name="f136" fmla="*/ f112 1 f74"/>
                <a:gd name="f137" fmla="*/ f113 1 f73"/>
                <a:gd name="f138" fmla="*/ f114 f68 1"/>
                <a:gd name="f139" fmla="*/ f115 f68 1"/>
                <a:gd name="f140" fmla="*/ f117 f69 1"/>
                <a:gd name="f141" fmla="*/ f116 f69 1"/>
                <a:gd name="f142" fmla="*/ f119 f68 1"/>
                <a:gd name="f143" fmla="*/ f120 f69 1"/>
                <a:gd name="f144" fmla="*/ f121 f69 1"/>
                <a:gd name="f145" fmla="*/ f122 f68 1"/>
                <a:gd name="f146" fmla="*/ f123 f69 1"/>
                <a:gd name="f147" fmla="*/ f124 f68 1"/>
                <a:gd name="f148" fmla="*/ f125 f68 1"/>
                <a:gd name="f149" fmla="*/ f126 f69 1"/>
                <a:gd name="f150" fmla="*/ f127 f69 1"/>
                <a:gd name="f151" fmla="*/ f128 f68 1"/>
                <a:gd name="f152" fmla="*/ f129 f69 1"/>
                <a:gd name="f153" fmla="*/ f130 f69 1"/>
                <a:gd name="f154" fmla="*/ f131 f68 1"/>
                <a:gd name="f155" fmla="*/ f132 f69 1"/>
                <a:gd name="f156" fmla="*/ f133 f68 1"/>
                <a:gd name="f157" fmla="*/ f134 f69 1"/>
                <a:gd name="f158" fmla="*/ f135 f68 1"/>
                <a:gd name="f159" fmla="*/ f136 f69 1"/>
                <a:gd name="f160" fmla="*/ f137 f6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8">
                  <a:pos x="f142" y="f143"/>
                </a:cxn>
                <a:cxn ang="f118">
                  <a:pos x="f142" y="f144"/>
                </a:cxn>
                <a:cxn ang="f118">
                  <a:pos x="f145" y="f146"/>
                </a:cxn>
                <a:cxn ang="f118">
                  <a:pos x="f147" y="f144"/>
                </a:cxn>
                <a:cxn ang="f118">
                  <a:pos x="f147" y="f143"/>
                </a:cxn>
                <a:cxn ang="f118">
                  <a:pos x="f148" y="f149"/>
                </a:cxn>
                <a:cxn ang="f118">
                  <a:pos x="f142" y="f150"/>
                </a:cxn>
                <a:cxn ang="f118">
                  <a:pos x="f151" y="f152"/>
                </a:cxn>
                <a:cxn ang="f118">
                  <a:pos x="f142" y="f143"/>
                </a:cxn>
                <a:cxn ang="f118">
                  <a:pos x="f145" y="f153"/>
                </a:cxn>
                <a:cxn ang="f118">
                  <a:pos x="f154" y="f155"/>
                </a:cxn>
                <a:cxn ang="f118">
                  <a:pos x="f156" y="f157"/>
                </a:cxn>
                <a:cxn ang="f118">
                  <a:pos x="f145" y="f157"/>
                </a:cxn>
                <a:cxn ang="f118">
                  <a:pos x="f145" y="f157"/>
                </a:cxn>
                <a:cxn ang="f118">
                  <a:pos x="f158" y="f159"/>
                </a:cxn>
                <a:cxn ang="f118">
                  <a:pos x="f160" y="f153"/>
                </a:cxn>
                <a:cxn ang="f118">
                  <a:pos x="f145" y="f153"/>
                </a:cxn>
              </a:cxnLst>
              <a:rect l="f138" t="f141" r="f139" b="f140"/>
              <a:pathLst>
                <a:path w="77719" h="167963">
                  <a:moveTo>
                    <a:pt x="f8" y="f9"/>
                  </a:moveTo>
                  <a:lnTo>
                    <a:pt x="f8" y="f10"/>
                  </a:lnTo>
                  <a:cubicBezTo>
                    <a:pt x="f8" y="f11"/>
                    <a:pt x="f12" y="f5"/>
                    <a:pt x="f13" y="f5"/>
                  </a:cubicBezTo>
                  <a:cubicBezTo>
                    <a:pt x="f14" y="f5"/>
                    <a:pt x="f15" y="f11"/>
                    <a:pt x="f15" y="f10"/>
                  </a:cubicBezTo>
                  <a:lnTo>
                    <a:pt x="f15" y="f9"/>
                  </a:ln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8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8" y="f9"/>
                  </a:cubicBezTo>
                  <a:close/>
                  <a:moveTo>
                    <a:pt x="f13" y="f37"/>
                  </a:move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1"/>
                    <a:pt x="f13" y="f49"/>
                  </a:cubicBezTo>
                  <a:lnTo>
                    <a:pt x="f13" y="f49"/>
                  </a:ln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37"/>
                  </a:cubicBezTo>
                  <a:cubicBezTo>
                    <a:pt x="f64" y="f65"/>
                    <a:pt x="f66" y="f65"/>
                    <a:pt x="f13" y="f3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1" name="Freeform 119">
              <a:extLst>
                <a:ext uri="{FF2B5EF4-FFF2-40B4-BE49-F238E27FC236}">
                  <a16:creationId xmlns:a16="http://schemas.microsoft.com/office/drawing/2014/main" id="{D7C13953-6EF7-61A8-E2EC-03E95C180DE2}"/>
                </a:ext>
              </a:extLst>
            </p:cNvPr>
            <p:cNvSpPr/>
            <p:nvPr/>
          </p:nvSpPr>
          <p:spPr>
            <a:xfrm>
              <a:off x="785369" y="2215426"/>
              <a:ext cx="54553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6"/>
                <a:gd name="f12" fmla="val 11192"/>
                <a:gd name="f13" fmla="val 43717"/>
                <a:gd name="f14" fmla="+- 0 0 -90"/>
                <a:gd name="f15" fmla="*/ f3 1 46222"/>
                <a:gd name="f16" fmla="*/ f4 1 11191"/>
                <a:gd name="f17" fmla="+- f7 0 f5"/>
                <a:gd name="f18" fmla="+- f6 0 f5"/>
                <a:gd name="f19" fmla="*/ f14 f0 1"/>
                <a:gd name="f20" fmla="*/ f18 1 46222"/>
                <a:gd name="f21" fmla="*/ f17 1 11191"/>
                <a:gd name="f22" fmla="*/ 40627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46222 f18 1"/>
                <a:gd name="f29" fmla="*/ f19 1 f2"/>
                <a:gd name="f30" fmla="*/ f22 1 46222"/>
                <a:gd name="f31" fmla="*/ f23 1 11191"/>
                <a:gd name="f32" fmla="*/ f24 1 46222"/>
                <a:gd name="f33" fmla="*/ f25 1 46222"/>
                <a:gd name="f34" fmla="*/ f26 1 11191"/>
                <a:gd name="f35" fmla="*/ f27 1 11191"/>
                <a:gd name="f36" fmla="*/ f28 1 46222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2" name="Freeform 120">
              <a:extLst>
                <a:ext uri="{FF2B5EF4-FFF2-40B4-BE49-F238E27FC236}">
                  <a16:creationId xmlns:a16="http://schemas.microsoft.com/office/drawing/2014/main" id="{38DD51A6-749B-C38C-D57B-119F05B18A73}"/>
                </a:ext>
              </a:extLst>
            </p:cNvPr>
            <p:cNvSpPr/>
            <p:nvPr/>
          </p:nvSpPr>
          <p:spPr>
            <a:xfrm>
              <a:off x="793690" y="2248518"/>
              <a:ext cx="37426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710"/>
                <a:gd name="f7" fmla="val 11191"/>
                <a:gd name="f8" fmla="val 26114"/>
                <a:gd name="f9" fmla="val 5596"/>
                <a:gd name="f10" fmla="val 2505"/>
                <a:gd name="f11" fmla="val 8686"/>
                <a:gd name="f12" fmla="val 11192"/>
                <a:gd name="f13" fmla="val 29205"/>
                <a:gd name="f14" fmla="+- 0 0 -90"/>
                <a:gd name="f15" fmla="*/ f3 1 31710"/>
                <a:gd name="f16" fmla="*/ f4 1 11191"/>
                <a:gd name="f17" fmla="+- f7 0 f5"/>
                <a:gd name="f18" fmla="+- f6 0 f5"/>
                <a:gd name="f19" fmla="*/ f14 f0 1"/>
                <a:gd name="f20" fmla="*/ f18 1 31710"/>
                <a:gd name="f21" fmla="*/ f17 1 11191"/>
                <a:gd name="f22" fmla="*/ 26114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31710 f18 1"/>
                <a:gd name="f29" fmla="*/ f19 1 f2"/>
                <a:gd name="f30" fmla="*/ f22 1 31710"/>
                <a:gd name="f31" fmla="*/ f23 1 11191"/>
                <a:gd name="f32" fmla="*/ f24 1 31710"/>
                <a:gd name="f33" fmla="*/ f25 1 31710"/>
                <a:gd name="f34" fmla="*/ f26 1 11191"/>
                <a:gd name="f35" fmla="*/ f27 1 11191"/>
                <a:gd name="f36" fmla="*/ f28 1 31710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31710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3" name="Freeform 121">
              <a:extLst>
                <a:ext uri="{FF2B5EF4-FFF2-40B4-BE49-F238E27FC236}">
                  <a16:creationId xmlns:a16="http://schemas.microsoft.com/office/drawing/2014/main" id="{C9A07BA0-283C-463F-3833-CF3FE0E178CA}"/>
                </a:ext>
              </a:extLst>
            </p:cNvPr>
            <p:cNvSpPr/>
            <p:nvPr/>
          </p:nvSpPr>
          <p:spPr>
            <a:xfrm>
              <a:off x="785369" y="2281610"/>
              <a:ext cx="54553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7"/>
                <a:gd name="f12" fmla="val 11192"/>
                <a:gd name="f13" fmla="val 43717"/>
                <a:gd name="f14" fmla="val 8686"/>
                <a:gd name="f15" fmla="+- 0 0 -90"/>
                <a:gd name="f16" fmla="*/ f3 1 46222"/>
                <a:gd name="f17" fmla="*/ f4 1 11191"/>
                <a:gd name="f18" fmla="+- f7 0 f5"/>
                <a:gd name="f19" fmla="+- f6 0 f5"/>
                <a:gd name="f20" fmla="*/ f15 f0 1"/>
                <a:gd name="f21" fmla="*/ f19 1 46222"/>
                <a:gd name="f22" fmla="*/ f18 1 11191"/>
                <a:gd name="f23" fmla="*/ 40627 f19 1"/>
                <a:gd name="f24" fmla="*/ 0 f18 1"/>
                <a:gd name="f25" fmla="*/ 5596 f19 1"/>
                <a:gd name="f26" fmla="*/ 0 f19 1"/>
                <a:gd name="f27" fmla="*/ 5596 f18 1"/>
                <a:gd name="f28" fmla="*/ 11192 f18 1"/>
                <a:gd name="f29" fmla="*/ 46222 f19 1"/>
                <a:gd name="f30" fmla="*/ f20 1 f2"/>
                <a:gd name="f31" fmla="*/ f23 1 46222"/>
                <a:gd name="f32" fmla="*/ f24 1 11191"/>
                <a:gd name="f33" fmla="*/ f25 1 46222"/>
                <a:gd name="f34" fmla="*/ f26 1 46222"/>
                <a:gd name="f35" fmla="*/ f27 1 11191"/>
                <a:gd name="f36" fmla="*/ f28 1 11191"/>
                <a:gd name="f37" fmla="*/ f29 1 46222"/>
                <a:gd name="f38" fmla="*/ f5 1 f21"/>
                <a:gd name="f39" fmla="*/ f6 1 f21"/>
                <a:gd name="f40" fmla="*/ f5 1 f22"/>
                <a:gd name="f41" fmla="*/ f7 1 f22"/>
                <a:gd name="f42" fmla="+- f30 0 f1"/>
                <a:gd name="f43" fmla="*/ f31 1 f21"/>
                <a:gd name="f44" fmla="*/ f32 1 f22"/>
                <a:gd name="f45" fmla="*/ f33 1 f21"/>
                <a:gd name="f46" fmla="*/ f34 1 f21"/>
                <a:gd name="f47" fmla="*/ f35 1 f22"/>
                <a:gd name="f48" fmla="*/ f36 1 f22"/>
                <a:gd name="f49" fmla="*/ f37 1 f21"/>
                <a:gd name="f50" fmla="*/ f38 f16 1"/>
                <a:gd name="f51" fmla="*/ f39 f16 1"/>
                <a:gd name="f52" fmla="*/ f41 f17 1"/>
                <a:gd name="f53" fmla="*/ f40 f17 1"/>
                <a:gd name="f54" fmla="*/ f43 f16 1"/>
                <a:gd name="f55" fmla="*/ f44 f17 1"/>
                <a:gd name="f56" fmla="*/ f45 f16 1"/>
                <a:gd name="f57" fmla="*/ f46 f16 1"/>
                <a:gd name="f58" fmla="*/ f47 f17 1"/>
                <a:gd name="f59" fmla="*/ f48 f17 1"/>
                <a:gd name="f60" fmla="*/ f49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2">
                  <a:pos x="f54" y="f55"/>
                </a:cxn>
                <a:cxn ang="f42">
                  <a:pos x="f56" y="f55"/>
                </a:cxn>
                <a:cxn ang="f42">
                  <a:pos x="f57" y="f58"/>
                </a:cxn>
                <a:cxn ang="f42">
                  <a:pos x="f56" y="f59"/>
                </a:cxn>
                <a:cxn ang="f42">
                  <a:pos x="f54" y="f59"/>
                </a:cxn>
                <a:cxn ang="f42">
                  <a:pos x="f60" y="f58"/>
                </a:cxn>
                <a:cxn ang="f42">
                  <a:pos x="f54" y="f55"/>
                </a:cxn>
              </a:cxnLst>
              <a:rect l="f50" t="f53" r="f51" b="f52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4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4" name="Freeform 122">
              <a:extLst>
                <a:ext uri="{FF2B5EF4-FFF2-40B4-BE49-F238E27FC236}">
                  <a16:creationId xmlns:a16="http://schemas.microsoft.com/office/drawing/2014/main" id="{A5DCAB3F-C042-27E0-BA60-5D7074E4F11E}"/>
                </a:ext>
              </a:extLst>
            </p:cNvPr>
            <p:cNvSpPr/>
            <p:nvPr/>
          </p:nvSpPr>
          <p:spPr>
            <a:xfrm>
              <a:off x="793690" y="2314675"/>
              <a:ext cx="37426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710"/>
                <a:gd name="f7" fmla="val 11191"/>
                <a:gd name="f8" fmla="val 26114"/>
                <a:gd name="f9" fmla="val 5596"/>
                <a:gd name="f10" fmla="val 2505"/>
                <a:gd name="f11" fmla="val 8686"/>
                <a:gd name="f12" fmla="val 11192"/>
                <a:gd name="f13" fmla="val 29205"/>
                <a:gd name="f14" fmla="+- 0 0 -90"/>
                <a:gd name="f15" fmla="*/ f3 1 31710"/>
                <a:gd name="f16" fmla="*/ f4 1 11191"/>
                <a:gd name="f17" fmla="+- f7 0 f5"/>
                <a:gd name="f18" fmla="+- f6 0 f5"/>
                <a:gd name="f19" fmla="*/ f14 f0 1"/>
                <a:gd name="f20" fmla="*/ f18 1 31710"/>
                <a:gd name="f21" fmla="*/ f17 1 11191"/>
                <a:gd name="f22" fmla="*/ 26114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31710 f18 1"/>
                <a:gd name="f29" fmla="*/ f19 1 f2"/>
                <a:gd name="f30" fmla="*/ f22 1 31710"/>
                <a:gd name="f31" fmla="*/ f23 1 11191"/>
                <a:gd name="f32" fmla="*/ f24 1 31710"/>
                <a:gd name="f33" fmla="*/ f25 1 31710"/>
                <a:gd name="f34" fmla="*/ f26 1 11191"/>
                <a:gd name="f35" fmla="*/ f27 1 11191"/>
                <a:gd name="f36" fmla="*/ f28 1 31710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31710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5" name="Freeform 123">
              <a:extLst>
                <a:ext uri="{FF2B5EF4-FFF2-40B4-BE49-F238E27FC236}">
                  <a16:creationId xmlns:a16="http://schemas.microsoft.com/office/drawing/2014/main" id="{4A715918-4198-7D91-3476-5C9EC9A10424}"/>
                </a:ext>
              </a:extLst>
            </p:cNvPr>
            <p:cNvSpPr/>
            <p:nvPr/>
          </p:nvSpPr>
          <p:spPr>
            <a:xfrm>
              <a:off x="785369" y="2347767"/>
              <a:ext cx="54553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6"/>
                <a:gd name="f12" fmla="val 11192"/>
                <a:gd name="f13" fmla="val 43717"/>
                <a:gd name="f14" fmla="+- 0 0 -90"/>
                <a:gd name="f15" fmla="*/ f3 1 46222"/>
                <a:gd name="f16" fmla="*/ f4 1 11191"/>
                <a:gd name="f17" fmla="+- f7 0 f5"/>
                <a:gd name="f18" fmla="+- f6 0 f5"/>
                <a:gd name="f19" fmla="*/ f14 f0 1"/>
                <a:gd name="f20" fmla="*/ f18 1 46222"/>
                <a:gd name="f21" fmla="*/ f17 1 11191"/>
                <a:gd name="f22" fmla="*/ 40627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46222 f18 1"/>
                <a:gd name="f29" fmla="*/ f19 1 f2"/>
                <a:gd name="f30" fmla="*/ f22 1 46222"/>
                <a:gd name="f31" fmla="*/ f23 1 11191"/>
                <a:gd name="f32" fmla="*/ f24 1 46222"/>
                <a:gd name="f33" fmla="*/ f25 1 46222"/>
                <a:gd name="f34" fmla="*/ f26 1 11191"/>
                <a:gd name="f35" fmla="*/ f27 1 11191"/>
                <a:gd name="f36" fmla="*/ f28 1 46222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sp>
        <p:nvSpPr>
          <p:cNvPr id="16" name="Rectangle 320">
            <a:extLst>
              <a:ext uri="{FF2B5EF4-FFF2-40B4-BE49-F238E27FC236}">
                <a16:creationId xmlns:a16="http://schemas.microsoft.com/office/drawing/2014/main" id="{6EEE9957-3589-C4F3-3E0E-5E44750085A6}"/>
              </a:ext>
            </a:extLst>
          </p:cNvPr>
          <p:cNvSpPr/>
          <p:nvPr/>
        </p:nvSpPr>
        <p:spPr>
          <a:xfrm>
            <a:off x="251112" y="1915740"/>
            <a:ext cx="7194070" cy="719999"/>
          </a:xfrm>
          <a:prstGeom prst="rect">
            <a:avLst/>
          </a:pr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9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17" name="TextBox 255">
            <a:extLst>
              <a:ext uri="{FF2B5EF4-FFF2-40B4-BE49-F238E27FC236}">
                <a16:creationId xmlns:a16="http://schemas.microsoft.com/office/drawing/2014/main" id="{C846B09C-8ADF-0355-FE16-F938086BCAD8}"/>
              </a:ext>
            </a:extLst>
          </p:cNvPr>
          <p:cNvSpPr txBox="1"/>
          <p:nvPr/>
        </p:nvSpPr>
        <p:spPr>
          <a:xfrm rot="16200004">
            <a:off x="1726054" y="1897321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sp>
        <p:nvSpPr>
          <p:cNvPr id="18" name="TextBox 255">
            <a:extLst>
              <a:ext uri="{FF2B5EF4-FFF2-40B4-BE49-F238E27FC236}">
                <a16:creationId xmlns:a16="http://schemas.microsoft.com/office/drawing/2014/main" id="{0A7D79B6-F83B-14FF-ED73-D7443C13C76D}"/>
              </a:ext>
            </a:extLst>
          </p:cNvPr>
          <p:cNvSpPr txBox="1"/>
          <p:nvPr/>
        </p:nvSpPr>
        <p:spPr>
          <a:xfrm rot="16200004">
            <a:off x="2947576" y="1904057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sp>
        <p:nvSpPr>
          <p:cNvPr id="19" name="TextBox 255">
            <a:extLst>
              <a:ext uri="{FF2B5EF4-FFF2-40B4-BE49-F238E27FC236}">
                <a16:creationId xmlns:a16="http://schemas.microsoft.com/office/drawing/2014/main" id="{5F3F36CC-6C4E-E0FF-AFED-1329584DA280}"/>
              </a:ext>
            </a:extLst>
          </p:cNvPr>
          <p:cNvSpPr txBox="1"/>
          <p:nvPr/>
        </p:nvSpPr>
        <p:spPr>
          <a:xfrm rot="16200004">
            <a:off x="4183176" y="1917260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sp>
        <p:nvSpPr>
          <p:cNvPr id="20" name="TextBox 255">
            <a:extLst>
              <a:ext uri="{FF2B5EF4-FFF2-40B4-BE49-F238E27FC236}">
                <a16:creationId xmlns:a16="http://schemas.microsoft.com/office/drawing/2014/main" id="{915BB2E2-3250-468E-B192-F2858303EE9D}"/>
              </a:ext>
            </a:extLst>
          </p:cNvPr>
          <p:cNvSpPr txBox="1"/>
          <p:nvPr/>
        </p:nvSpPr>
        <p:spPr>
          <a:xfrm rot="16200004">
            <a:off x="5363735" y="1910709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sp>
        <p:nvSpPr>
          <p:cNvPr id="21" name="TextBox 255">
            <a:extLst>
              <a:ext uri="{FF2B5EF4-FFF2-40B4-BE49-F238E27FC236}">
                <a16:creationId xmlns:a16="http://schemas.microsoft.com/office/drawing/2014/main" id="{1459267C-108C-4429-0D55-9DB905A176DE}"/>
              </a:ext>
            </a:extLst>
          </p:cNvPr>
          <p:cNvSpPr txBox="1"/>
          <p:nvPr/>
        </p:nvSpPr>
        <p:spPr>
          <a:xfrm rot="16200004">
            <a:off x="6620649" y="1877566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grpSp>
        <p:nvGrpSpPr>
          <p:cNvPr id="22" name="Group 268">
            <a:extLst>
              <a:ext uri="{FF2B5EF4-FFF2-40B4-BE49-F238E27FC236}">
                <a16:creationId xmlns:a16="http://schemas.microsoft.com/office/drawing/2014/main" id="{3FB22011-2ABD-9C83-60D9-CF08FB23B2BC}"/>
              </a:ext>
            </a:extLst>
          </p:cNvPr>
          <p:cNvGrpSpPr/>
          <p:nvPr/>
        </p:nvGrpSpPr>
        <p:grpSpPr>
          <a:xfrm>
            <a:off x="2025787" y="2141170"/>
            <a:ext cx="212497" cy="353772"/>
            <a:chOff x="1668313" y="2170931"/>
            <a:chExt cx="212497" cy="353772"/>
          </a:xfrm>
        </p:grpSpPr>
        <p:sp>
          <p:nvSpPr>
            <p:cNvPr id="23" name="Freeform 117">
              <a:extLst>
                <a:ext uri="{FF2B5EF4-FFF2-40B4-BE49-F238E27FC236}">
                  <a16:creationId xmlns:a16="http://schemas.microsoft.com/office/drawing/2014/main" id="{25B454BD-9F02-9CDE-2B7B-87B2C7FAF964}"/>
                </a:ext>
              </a:extLst>
            </p:cNvPr>
            <p:cNvSpPr/>
            <p:nvPr/>
          </p:nvSpPr>
          <p:spPr>
            <a:xfrm>
              <a:off x="1668313" y="2170931"/>
              <a:ext cx="179926" cy="35377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6420"/>
                <a:gd name="f7" fmla="val 299737"/>
                <a:gd name="f8" fmla="val 112731"/>
                <a:gd name="f9" fmla="val 164857"/>
                <a:gd name="f10" fmla="val 38594"/>
                <a:gd name="f11" fmla="val 112257"/>
                <a:gd name="f12" fmla="val 16811"/>
                <a:gd name="f13" fmla="val 94215"/>
                <a:gd name="f14" fmla="+- 0 0 464"/>
                <a:gd name="f15" fmla="val 72431"/>
                <a:gd name="f16" fmla="val 10"/>
                <a:gd name="f17" fmla="val 51315"/>
                <a:gd name="f18" fmla="val 469"/>
                <a:gd name="f19" fmla="val 34306"/>
                <a:gd name="f20" fmla="val 17477"/>
                <a:gd name="f21" fmla="val 33847"/>
                <a:gd name="f22" fmla="val 164801"/>
                <a:gd name="f23" fmla="+- 0 0 242"/>
                <a:gd name="f24" fmla="val 186547"/>
                <a:gd name="f25" fmla="+- 0 0 10247"/>
                <a:gd name="f26" fmla="val 231811"/>
                <a:gd name="f27" fmla="val 11499"/>
                <a:gd name="f28" fmla="val 265900"/>
                <a:gd name="f29" fmla="val 24907"/>
                <a:gd name="f30" fmla="val 286918"/>
                <a:gd name="f31" fmla="val 48089"/>
                <a:gd name="f32" fmla="val 299668"/>
                <a:gd name="f33" fmla="val 73019"/>
                <a:gd name="f34" fmla="val 299738"/>
                <a:gd name="f35" fmla="val 73410"/>
                <a:gd name="f36" fmla="val 113845"/>
                <a:gd name="f37" fmla="val 299625"/>
                <a:gd name="f38" fmla="val 146532"/>
                <a:gd name="f39" fmla="val 266755"/>
                <a:gd name="f40" fmla="val 226320"/>
                <a:gd name="f41" fmla="val 146350"/>
                <a:gd name="f42" fmla="val 201390"/>
                <a:gd name="f43" fmla="val 133600"/>
                <a:gd name="f44" fmla="val 178209"/>
                <a:gd name="f45" fmla="val 112582"/>
                <a:gd name="f46" fmla="val 42428"/>
                <a:gd name="f47" fmla="val 280301"/>
                <a:gd name="f48" fmla="val 12743"/>
                <a:gd name="f49" fmla="val 263168"/>
                <a:gd name="f50" fmla="val 2568"/>
                <a:gd name="f51" fmla="val 225215"/>
                <a:gd name="f52" fmla="val 19701"/>
                <a:gd name="f53" fmla="val 195530"/>
                <a:gd name="f54" fmla="val 25149"/>
                <a:gd name="f55" fmla="val 186090"/>
                <a:gd name="f56" fmla="val 32988"/>
                <a:gd name="f57" fmla="val 178251"/>
                <a:gd name="f58" fmla="val 172803"/>
                <a:gd name="f59" fmla="val 44166"/>
                <a:gd name="f60" fmla="val 171799"/>
                <a:gd name="f61" fmla="val 45234"/>
                <a:gd name="f62" fmla="val 169942"/>
                <a:gd name="f63" fmla="val 45226"/>
                <a:gd name="f64" fmla="val 167935"/>
                <a:gd name="f65" fmla="val 45626"/>
                <a:gd name="f66" fmla="val 23002"/>
                <a:gd name="f67" fmla="val 58591"/>
                <a:gd name="f68" fmla="val 10687"/>
                <a:gd name="f69" fmla="val 74183"/>
                <a:gd name="f70" fmla="val 11088"/>
                <a:gd name="f71" fmla="val 89211"/>
                <a:gd name="f72" fmla="val 11474"/>
                <a:gd name="f73" fmla="val 101302"/>
                <a:gd name="f74" fmla="val 23566"/>
                <a:gd name="f75" fmla="val 101689"/>
                <a:gd name="f76" fmla="val 101681"/>
                <a:gd name="f77" fmla="val 102748"/>
                <a:gd name="f78" fmla="val 104487"/>
                <a:gd name="f79" fmla="val 134171"/>
                <a:gd name="f80" fmla="val 189940"/>
                <a:gd name="f81" fmla="val 144343"/>
                <a:gd name="f82" fmla="val 227897"/>
                <a:gd name="f83" fmla="val 127206"/>
                <a:gd name="f84" fmla="val 257581"/>
                <a:gd name="f85" fmla="val 110069"/>
                <a:gd name="f86" fmla="val 287266"/>
                <a:gd name="f87" fmla="val 72112"/>
                <a:gd name="f88" fmla="val 297438"/>
                <a:gd name="f89" fmla="+- 0 0 -90"/>
                <a:gd name="f90" fmla="*/ f3 1 146420"/>
                <a:gd name="f91" fmla="*/ f4 1 299737"/>
                <a:gd name="f92" fmla="+- f7 0 f5"/>
                <a:gd name="f93" fmla="+- f6 0 f5"/>
                <a:gd name="f94" fmla="*/ f89 f0 1"/>
                <a:gd name="f95" fmla="*/ f93 1 146420"/>
                <a:gd name="f96" fmla="*/ f92 1 299737"/>
                <a:gd name="f97" fmla="*/ 112731 f93 1"/>
                <a:gd name="f98" fmla="*/ 164857 f92 1"/>
                <a:gd name="f99" fmla="*/ 38594 f92 1"/>
                <a:gd name="f100" fmla="*/ 72431 f93 1"/>
                <a:gd name="f101" fmla="*/ 10 f92 1"/>
                <a:gd name="f102" fmla="*/ 33847 f93 1"/>
                <a:gd name="f103" fmla="*/ 164801 f92 1"/>
                <a:gd name="f104" fmla="*/ 11499 f93 1"/>
                <a:gd name="f105" fmla="*/ 265900 f92 1"/>
                <a:gd name="f106" fmla="*/ 73019 f93 1"/>
                <a:gd name="f107" fmla="*/ 299738 f92 1"/>
                <a:gd name="f108" fmla="*/ 73410 f93 1"/>
                <a:gd name="f109" fmla="*/ 146420 f93 1"/>
                <a:gd name="f110" fmla="*/ 226320 f92 1"/>
                <a:gd name="f111" fmla="*/ 112582 f93 1"/>
                <a:gd name="f112" fmla="*/ 42428 f93 1"/>
                <a:gd name="f113" fmla="*/ 280301 f92 1"/>
                <a:gd name="f114" fmla="*/ 19701 f93 1"/>
                <a:gd name="f115" fmla="*/ 195530 f92 1"/>
                <a:gd name="f116" fmla="*/ 172803 f92 1"/>
                <a:gd name="f117" fmla="*/ 45226 f93 1"/>
                <a:gd name="f118" fmla="*/ 167935 f92 1"/>
                <a:gd name="f119" fmla="*/ 74183 f93 1"/>
                <a:gd name="f120" fmla="*/ 11088 f92 1"/>
                <a:gd name="f121" fmla="*/ 101689 f93 1"/>
                <a:gd name="f122" fmla="*/ 104487 f93 1"/>
                <a:gd name="f123" fmla="*/ 127206 f93 1"/>
                <a:gd name="f124" fmla="*/ 257581 f92 1"/>
                <a:gd name="f125" fmla="*/ f94 1 f2"/>
                <a:gd name="f126" fmla="*/ f97 1 146420"/>
                <a:gd name="f127" fmla="*/ f98 1 299737"/>
                <a:gd name="f128" fmla="*/ f99 1 299737"/>
                <a:gd name="f129" fmla="*/ f100 1 146420"/>
                <a:gd name="f130" fmla="*/ f101 1 299737"/>
                <a:gd name="f131" fmla="*/ f102 1 146420"/>
                <a:gd name="f132" fmla="*/ f103 1 299737"/>
                <a:gd name="f133" fmla="*/ f104 1 146420"/>
                <a:gd name="f134" fmla="*/ f105 1 299737"/>
                <a:gd name="f135" fmla="*/ f106 1 146420"/>
                <a:gd name="f136" fmla="*/ f107 1 299737"/>
                <a:gd name="f137" fmla="*/ f108 1 146420"/>
                <a:gd name="f138" fmla="*/ f109 1 146420"/>
                <a:gd name="f139" fmla="*/ f110 1 299737"/>
                <a:gd name="f140" fmla="*/ f111 1 146420"/>
                <a:gd name="f141" fmla="*/ f112 1 146420"/>
                <a:gd name="f142" fmla="*/ f113 1 299737"/>
                <a:gd name="f143" fmla="*/ f114 1 146420"/>
                <a:gd name="f144" fmla="*/ f115 1 299737"/>
                <a:gd name="f145" fmla="*/ f116 1 299737"/>
                <a:gd name="f146" fmla="*/ f117 1 146420"/>
                <a:gd name="f147" fmla="*/ f118 1 299737"/>
                <a:gd name="f148" fmla="*/ f119 1 146420"/>
                <a:gd name="f149" fmla="*/ f120 1 299737"/>
                <a:gd name="f150" fmla="*/ f121 1 146420"/>
                <a:gd name="f151" fmla="*/ f122 1 146420"/>
                <a:gd name="f152" fmla="*/ f123 1 146420"/>
                <a:gd name="f153" fmla="*/ f124 1 299737"/>
                <a:gd name="f154" fmla="*/ f5 1 f95"/>
                <a:gd name="f155" fmla="*/ f6 1 f95"/>
                <a:gd name="f156" fmla="*/ f5 1 f96"/>
                <a:gd name="f157" fmla="*/ f7 1 f96"/>
                <a:gd name="f158" fmla="+- f125 0 f1"/>
                <a:gd name="f159" fmla="*/ f126 1 f95"/>
                <a:gd name="f160" fmla="*/ f127 1 f96"/>
                <a:gd name="f161" fmla="*/ f128 1 f96"/>
                <a:gd name="f162" fmla="*/ f129 1 f95"/>
                <a:gd name="f163" fmla="*/ f130 1 f96"/>
                <a:gd name="f164" fmla="*/ f131 1 f95"/>
                <a:gd name="f165" fmla="*/ f132 1 f96"/>
                <a:gd name="f166" fmla="*/ f133 1 f95"/>
                <a:gd name="f167" fmla="*/ f134 1 f96"/>
                <a:gd name="f168" fmla="*/ f135 1 f95"/>
                <a:gd name="f169" fmla="*/ f136 1 f96"/>
                <a:gd name="f170" fmla="*/ f137 1 f95"/>
                <a:gd name="f171" fmla="*/ f138 1 f95"/>
                <a:gd name="f172" fmla="*/ f139 1 f96"/>
                <a:gd name="f173" fmla="*/ f140 1 f95"/>
                <a:gd name="f174" fmla="*/ f141 1 f95"/>
                <a:gd name="f175" fmla="*/ f142 1 f96"/>
                <a:gd name="f176" fmla="*/ f143 1 f95"/>
                <a:gd name="f177" fmla="*/ f144 1 f96"/>
                <a:gd name="f178" fmla="*/ f145 1 f96"/>
                <a:gd name="f179" fmla="*/ f146 1 f95"/>
                <a:gd name="f180" fmla="*/ f147 1 f96"/>
                <a:gd name="f181" fmla="*/ f148 1 f95"/>
                <a:gd name="f182" fmla="*/ f149 1 f96"/>
                <a:gd name="f183" fmla="*/ f150 1 f95"/>
                <a:gd name="f184" fmla="*/ f151 1 f95"/>
                <a:gd name="f185" fmla="*/ f152 1 f95"/>
                <a:gd name="f186" fmla="*/ f153 1 f96"/>
                <a:gd name="f187" fmla="*/ f154 f90 1"/>
                <a:gd name="f188" fmla="*/ f155 f90 1"/>
                <a:gd name="f189" fmla="*/ f157 f91 1"/>
                <a:gd name="f190" fmla="*/ f156 f91 1"/>
                <a:gd name="f191" fmla="*/ f159 f90 1"/>
                <a:gd name="f192" fmla="*/ f160 f91 1"/>
                <a:gd name="f193" fmla="*/ f161 f91 1"/>
                <a:gd name="f194" fmla="*/ f162 f90 1"/>
                <a:gd name="f195" fmla="*/ f163 f91 1"/>
                <a:gd name="f196" fmla="*/ f164 f90 1"/>
                <a:gd name="f197" fmla="*/ f165 f91 1"/>
                <a:gd name="f198" fmla="*/ f166 f90 1"/>
                <a:gd name="f199" fmla="*/ f167 f91 1"/>
                <a:gd name="f200" fmla="*/ f168 f90 1"/>
                <a:gd name="f201" fmla="*/ f169 f91 1"/>
                <a:gd name="f202" fmla="*/ f170 f90 1"/>
                <a:gd name="f203" fmla="*/ f171 f90 1"/>
                <a:gd name="f204" fmla="*/ f172 f91 1"/>
                <a:gd name="f205" fmla="*/ f173 f90 1"/>
                <a:gd name="f206" fmla="*/ f174 f90 1"/>
                <a:gd name="f207" fmla="*/ f175 f91 1"/>
                <a:gd name="f208" fmla="*/ f176 f90 1"/>
                <a:gd name="f209" fmla="*/ f177 f91 1"/>
                <a:gd name="f210" fmla="*/ f178 f91 1"/>
                <a:gd name="f211" fmla="*/ f179 f90 1"/>
                <a:gd name="f212" fmla="*/ f180 f91 1"/>
                <a:gd name="f213" fmla="*/ f181 f90 1"/>
                <a:gd name="f214" fmla="*/ f182 f91 1"/>
                <a:gd name="f215" fmla="*/ f183 f90 1"/>
                <a:gd name="f216" fmla="*/ f184 f90 1"/>
                <a:gd name="f217" fmla="*/ f185 f90 1"/>
                <a:gd name="f218" fmla="*/ f186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8">
                  <a:pos x="f191" y="f192"/>
                </a:cxn>
                <a:cxn ang="f158">
                  <a:pos x="f191" y="f193"/>
                </a:cxn>
                <a:cxn ang="f158">
                  <a:pos x="f194" y="f195"/>
                </a:cxn>
                <a:cxn ang="f158">
                  <a:pos x="f196" y="f193"/>
                </a:cxn>
                <a:cxn ang="f158">
                  <a:pos x="f196" y="f197"/>
                </a:cxn>
                <a:cxn ang="f158">
                  <a:pos x="f198" y="f199"/>
                </a:cxn>
                <a:cxn ang="f158">
                  <a:pos x="f200" y="f201"/>
                </a:cxn>
                <a:cxn ang="f158">
                  <a:pos x="f202" y="f201"/>
                </a:cxn>
                <a:cxn ang="f158">
                  <a:pos x="f203" y="f204"/>
                </a:cxn>
                <a:cxn ang="f158">
                  <a:pos x="f205" y="f197"/>
                </a:cxn>
                <a:cxn ang="f158">
                  <a:pos x="f206" y="f207"/>
                </a:cxn>
                <a:cxn ang="f158">
                  <a:pos x="f208" y="f209"/>
                </a:cxn>
                <a:cxn ang="f158">
                  <a:pos x="f206" y="f210"/>
                </a:cxn>
                <a:cxn ang="f158">
                  <a:pos x="f211" y="f212"/>
                </a:cxn>
                <a:cxn ang="f158">
                  <a:pos x="f211" y="f193"/>
                </a:cxn>
                <a:cxn ang="f158">
                  <a:pos x="f213" y="f214"/>
                </a:cxn>
                <a:cxn ang="f158">
                  <a:pos x="f215" y="f193"/>
                </a:cxn>
                <a:cxn ang="f158">
                  <a:pos x="f215" y="f212"/>
                </a:cxn>
                <a:cxn ang="f158">
                  <a:pos x="f216" y="f210"/>
                </a:cxn>
                <a:cxn ang="f158">
                  <a:pos x="f217" y="f218"/>
                </a:cxn>
                <a:cxn ang="f158">
                  <a:pos x="f206" y="f207"/>
                </a:cxn>
              </a:cxnLst>
              <a:rect l="f187" t="f190" r="f188" b="f189"/>
              <a:pathLst>
                <a:path w="146420" h="299737">
                  <a:moveTo>
                    <a:pt x="f8" y="f9"/>
                  </a:moveTo>
                  <a:lnTo>
                    <a:pt x="f8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10"/>
                  </a:cubicBezTo>
                  <a:lnTo>
                    <a:pt x="f21" y="f22"/>
                  </a:ln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lnTo>
                    <a:pt x="f35" y="f34"/>
                  </a:lnTo>
                  <a:cubicBezTo>
                    <a:pt x="f36" y="f37"/>
                    <a:pt x="f38" y="f39"/>
                    <a:pt x="f6" y="f40"/>
                  </a:cubicBezTo>
                  <a:cubicBezTo>
                    <a:pt x="f41" y="f42"/>
                    <a:pt x="f43" y="f44"/>
                    <a:pt x="f45" y="f22"/>
                  </a:cubicBezTo>
                  <a:close/>
                  <a:moveTo>
                    <a:pt x="f46" y="f47"/>
                  </a:move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46" y="f58"/>
                  </a:cubicBezTo>
                  <a:cubicBezTo>
                    <a:pt x="f59" y="f60"/>
                    <a:pt x="f61" y="f62"/>
                    <a:pt x="f63" y="f64"/>
                  </a:cubicBezTo>
                  <a:lnTo>
                    <a:pt x="f63" y="f10"/>
                  </a:ln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10"/>
                  </a:cubicBezTo>
                  <a:lnTo>
                    <a:pt x="f75" y="f64"/>
                  </a:lnTo>
                  <a:cubicBezTo>
                    <a:pt x="f76" y="f62"/>
                    <a:pt x="f77" y="f60"/>
                    <a:pt x="f78" y="f5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46" y="f4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4" name="Freeform 118">
              <a:extLst>
                <a:ext uri="{FF2B5EF4-FFF2-40B4-BE49-F238E27FC236}">
                  <a16:creationId xmlns:a16="http://schemas.microsoft.com/office/drawing/2014/main" id="{5276A6FB-18E3-C6AE-4B13-92770D89C7D1}"/>
                </a:ext>
              </a:extLst>
            </p:cNvPr>
            <p:cNvSpPr/>
            <p:nvPr/>
          </p:nvSpPr>
          <p:spPr>
            <a:xfrm>
              <a:off x="1710814" y="2283787"/>
              <a:ext cx="95499" cy="1982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719"/>
                <a:gd name="f7" fmla="val 167963"/>
                <a:gd name="f8" fmla="val 44455"/>
                <a:gd name="f9" fmla="val 90654"/>
                <a:gd name="f10" fmla="val 5596"/>
                <a:gd name="f11" fmla="val 2505"/>
                <a:gd name="f12" fmla="val 41950"/>
                <a:gd name="f13" fmla="val 38860"/>
                <a:gd name="f14" fmla="val 35769"/>
                <a:gd name="f15" fmla="val 33264"/>
                <a:gd name="f16" fmla="val 12029"/>
                <a:gd name="f17" fmla="val 93745"/>
                <a:gd name="f18" fmla="+- 0 0 2680"/>
                <a:gd name="f19" fmla="val 113464"/>
                <a:gd name="f20" fmla="val 410"/>
                <a:gd name="f21" fmla="val 134700"/>
                <a:gd name="f22" fmla="val 3501"/>
                <a:gd name="f23" fmla="val 155935"/>
                <a:gd name="f24" fmla="val 23220"/>
                <a:gd name="f25" fmla="val 170643"/>
                <a:gd name="f26" fmla="val 167553"/>
                <a:gd name="f27" fmla="val 65690"/>
                <a:gd name="f28" fmla="val 164462"/>
                <a:gd name="f29" fmla="val 80399"/>
                <a:gd name="f30" fmla="val 144743"/>
                <a:gd name="f31" fmla="val 77309"/>
                <a:gd name="f32" fmla="val 123508"/>
                <a:gd name="f33" fmla="val 74833"/>
                <a:gd name="f34" fmla="val 106494"/>
                <a:gd name="f35" fmla="val 61469"/>
                <a:gd name="f36" fmla="val 93130"/>
                <a:gd name="f37" fmla="val 156462"/>
                <a:gd name="f38" fmla="val 23659"/>
                <a:gd name="f39" fmla="val 156858"/>
                <a:gd name="f40" fmla="val 11016"/>
                <a:gd name="f41" fmla="val 144857"/>
                <a:gd name="f42" fmla="val 10620"/>
                <a:gd name="f43" fmla="val 129656"/>
                <a:gd name="f44" fmla="val 10225"/>
                <a:gd name="f45" fmla="val 114456"/>
                <a:gd name="f46" fmla="val 22226"/>
                <a:gd name="f47" fmla="val 101813"/>
                <a:gd name="f48" fmla="val 37426"/>
                <a:gd name="f49" fmla="val 101417"/>
                <a:gd name="f50" fmla="val 37904"/>
                <a:gd name="f51" fmla="val 101405"/>
                <a:gd name="f52" fmla="val 38382"/>
                <a:gd name="f53" fmla="val 54060"/>
                <a:gd name="f54" fmla="val 101021"/>
                <a:gd name="f55" fmla="val 66703"/>
                <a:gd name="f56" fmla="val 113023"/>
                <a:gd name="f57" fmla="val 67099"/>
                <a:gd name="f58" fmla="val 128223"/>
                <a:gd name="f59" fmla="val 67495"/>
                <a:gd name="f60" fmla="val 143424"/>
                <a:gd name="f61" fmla="val 55493"/>
                <a:gd name="f62" fmla="val 156067"/>
                <a:gd name="f63" fmla="val 40293"/>
                <a:gd name="f64" fmla="val 39815"/>
                <a:gd name="f65" fmla="val 156475"/>
                <a:gd name="f66" fmla="val 39337"/>
                <a:gd name="f67" fmla="+- 0 0 -90"/>
                <a:gd name="f68" fmla="*/ f3 1 77719"/>
                <a:gd name="f69" fmla="*/ f4 1 167963"/>
                <a:gd name="f70" fmla="+- f7 0 f5"/>
                <a:gd name="f71" fmla="+- f6 0 f5"/>
                <a:gd name="f72" fmla="*/ f67 f0 1"/>
                <a:gd name="f73" fmla="*/ f71 1 77719"/>
                <a:gd name="f74" fmla="*/ f70 1 167963"/>
                <a:gd name="f75" fmla="*/ 44455 f71 1"/>
                <a:gd name="f76" fmla="*/ 90654 f70 1"/>
                <a:gd name="f77" fmla="*/ 5596 f70 1"/>
                <a:gd name="f78" fmla="*/ 38860 f71 1"/>
                <a:gd name="f79" fmla="*/ 0 f70 1"/>
                <a:gd name="f80" fmla="*/ 33264 f71 1"/>
                <a:gd name="f81" fmla="*/ 410 f71 1"/>
                <a:gd name="f82" fmla="*/ 134700 f70 1"/>
                <a:gd name="f83" fmla="*/ 167553 f70 1"/>
                <a:gd name="f84" fmla="*/ 77309 f71 1"/>
                <a:gd name="f85" fmla="*/ 123508 f70 1"/>
                <a:gd name="f86" fmla="*/ 156462 f70 1"/>
                <a:gd name="f87" fmla="*/ 10620 f71 1"/>
                <a:gd name="f88" fmla="*/ 129656 f70 1"/>
                <a:gd name="f89" fmla="*/ 37426 f71 1"/>
                <a:gd name="f90" fmla="*/ 101417 f70 1"/>
                <a:gd name="f91" fmla="*/ 67099 f71 1"/>
                <a:gd name="f92" fmla="*/ 128223 f70 1"/>
                <a:gd name="f93" fmla="*/ 40293 f71 1"/>
                <a:gd name="f94" fmla="*/ f72 1 f2"/>
                <a:gd name="f95" fmla="*/ f75 1 77719"/>
                <a:gd name="f96" fmla="*/ f76 1 167963"/>
                <a:gd name="f97" fmla="*/ f77 1 167963"/>
                <a:gd name="f98" fmla="*/ f78 1 77719"/>
                <a:gd name="f99" fmla="*/ f79 1 167963"/>
                <a:gd name="f100" fmla="*/ f80 1 77719"/>
                <a:gd name="f101" fmla="*/ f81 1 77719"/>
                <a:gd name="f102" fmla="*/ f82 1 167963"/>
                <a:gd name="f103" fmla="*/ f83 1 167963"/>
                <a:gd name="f104" fmla="*/ f84 1 77719"/>
                <a:gd name="f105" fmla="*/ f85 1 167963"/>
                <a:gd name="f106" fmla="*/ f86 1 167963"/>
                <a:gd name="f107" fmla="*/ f87 1 77719"/>
                <a:gd name="f108" fmla="*/ f88 1 167963"/>
                <a:gd name="f109" fmla="*/ f89 1 77719"/>
                <a:gd name="f110" fmla="*/ f90 1 167963"/>
                <a:gd name="f111" fmla="*/ f91 1 77719"/>
                <a:gd name="f112" fmla="*/ f92 1 167963"/>
                <a:gd name="f113" fmla="*/ f93 1 77719"/>
                <a:gd name="f114" fmla="*/ f5 1 f73"/>
                <a:gd name="f115" fmla="*/ f6 1 f73"/>
                <a:gd name="f116" fmla="*/ f5 1 f74"/>
                <a:gd name="f117" fmla="*/ f7 1 f74"/>
                <a:gd name="f118" fmla="+- f94 0 f1"/>
                <a:gd name="f119" fmla="*/ f95 1 f73"/>
                <a:gd name="f120" fmla="*/ f96 1 f74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3"/>
                <a:gd name="f126" fmla="*/ f102 1 f74"/>
                <a:gd name="f127" fmla="*/ f103 1 f74"/>
                <a:gd name="f128" fmla="*/ f104 1 f73"/>
                <a:gd name="f129" fmla="*/ f105 1 f74"/>
                <a:gd name="f130" fmla="*/ f106 1 f74"/>
                <a:gd name="f131" fmla="*/ f107 1 f73"/>
                <a:gd name="f132" fmla="*/ f108 1 f74"/>
                <a:gd name="f133" fmla="*/ f109 1 f73"/>
                <a:gd name="f134" fmla="*/ f110 1 f74"/>
                <a:gd name="f135" fmla="*/ f111 1 f73"/>
                <a:gd name="f136" fmla="*/ f112 1 f74"/>
                <a:gd name="f137" fmla="*/ f113 1 f73"/>
                <a:gd name="f138" fmla="*/ f114 f68 1"/>
                <a:gd name="f139" fmla="*/ f115 f68 1"/>
                <a:gd name="f140" fmla="*/ f117 f69 1"/>
                <a:gd name="f141" fmla="*/ f116 f69 1"/>
                <a:gd name="f142" fmla="*/ f119 f68 1"/>
                <a:gd name="f143" fmla="*/ f120 f69 1"/>
                <a:gd name="f144" fmla="*/ f121 f69 1"/>
                <a:gd name="f145" fmla="*/ f122 f68 1"/>
                <a:gd name="f146" fmla="*/ f123 f69 1"/>
                <a:gd name="f147" fmla="*/ f124 f68 1"/>
                <a:gd name="f148" fmla="*/ f125 f68 1"/>
                <a:gd name="f149" fmla="*/ f126 f69 1"/>
                <a:gd name="f150" fmla="*/ f127 f69 1"/>
                <a:gd name="f151" fmla="*/ f128 f68 1"/>
                <a:gd name="f152" fmla="*/ f129 f69 1"/>
                <a:gd name="f153" fmla="*/ f130 f69 1"/>
                <a:gd name="f154" fmla="*/ f131 f68 1"/>
                <a:gd name="f155" fmla="*/ f132 f69 1"/>
                <a:gd name="f156" fmla="*/ f133 f68 1"/>
                <a:gd name="f157" fmla="*/ f134 f69 1"/>
                <a:gd name="f158" fmla="*/ f135 f68 1"/>
                <a:gd name="f159" fmla="*/ f136 f69 1"/>
                <a:gd name="f160" fmla="*/ f137 f6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8">
                  <a:pos x="f142" y="f143"/>
                </a:cxn>
                <a:cxn ang="f118">
                  <a:pos x="f142" y="f144"/>
                </a:cxn>
                <a:cxn ang="f118">
                  <a:pos x="f145" y="f146"/>
                </a:cxn>
                <a:cxn ang="f118">
                  <a:pos x="f147" y="f144"/>
                </a:cxn>
                <a:cxn ang="f118">
                  <a:pos x="f147" y="f143"/>
                </a:cxn>
                <a:cxn ang="f118">
                  <a:pos x="f148" y="f149"/>
                </a:cxn>
                <a:cxn ang="f118">
                  <a:pos x="f142" y="f150"/>
                </a:cxn>
                <a:cxn ang="f118">
                  <a:pos x="f151" y="f152"/>
                </a:cxn>
                <a:cxn ang="f118">
                  <a:pos x="f142" y="f143"/>
                </a:cxn>
                <a:cxn ang="f118">
                  <a:pos x="f145" y="f153"/>
                </a:cxn>
                <a:cxn ang="f118">
                  <a:pos x="f154" y="f155"/>
                </a:cxn>
                <a:cxn ang="f118">
                  <a:pos x="f156" y="f157"/>
                </a:cxn>
                <a:cxn ang="f118">
                  <a:pos x="f145" y="f157"/>
                </a:cxn>
                <a:cxn ang="f118">
                  <a:pos x="f145" y="f157"/>
                </a:cxn>
                <a:cxn ang="f118">
                  <a:pos x="f158" y="f159"/>
                </a:cxn>
                <a:cxn ang="f118">
                  <a:pos x="f160" y="f153"/>
                </a:cxn>
                <a:cxn ang="f118">
                  <a:pos x="f145" y="f153"/>
                </a:cxn>
              </a:cxnLst>
              <a:rect l="f138" t="f141" r="f139" b="f140"/>
              <a:pathLst>
                <a:path w="77719" h="167963">
                  <a:moveTo>
                    <a:pt x="f8" y="f9"/>
                  </a:moveTo>
                  <a:lnTo>
                    <a:pt x="f8" y="f10"/>
                  </a:lnTo>
                  <a:cubicBezTo>
                    <a:pt x="f8" y="f11"/>
                    <a:pt x="f12" y="f5"/>
                    <a:pt x="f13" y="f5"/>
                  </a:cubicBezTo>
                  <a:cubicBezTo>
                    <a:pt x="f14" y="f5"/>
                    <a:pt x="f15" y="f11"/>
                    <a:pt x="f15" y="f10"/>
                  </a:cubicBezTo>
                  <a:lnTo>
                    <a:pt x="f15" y="f9"/>
                  </a:ln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8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8" y="f9"/>
                  </a:cubicBezTo>
                  <a:close/>
                  <a:moveTo>
                    <a:pt x="f13" y="f37"/>
                  </a:move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1"/>
                    <a:pt x="f13" y="f49"/>
                  </a:cubicBezTo>
                  <a:lnTo>
                    <a:pt x="f13" y="f49"/>
                  </a:ln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37"/>
                  </a:cubicBezTo>
                  <a:cubicBezTo>
                    <a:pt x="f64" y="f65"/>
                    <a:pt x="f66" y="f65"/>
                    <a:pt x="f13" y="f3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5" name="Freeform 119">
              <a:extLst>
                <a:ext uri="{FF2B5EF4-FFF2-40B4-BE49-F238E27FC236}">
                  <a16:creationId xmlns:a16="http://schemas.microsoft.com/office/drawing/2014/main" id="{7AEE2162-657A-11F4-2DA8-A7A356F51238}"/>
                </a:ext>
              </a:extLst>
            </p:cNvPr>
            <p:cNvSpPr/>
            <p:nvPr/>
          </p:nvSpPr>
          <p:spPr>
            <a:xfrm>
              <a:off x="1824008" y="2215426"/>
              <a:ext cx="56802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6"/>
                <a:gd name="f12" fmla="val 11192"/>
                <a:gd name="f13" fmla="val 43717"/>
                <a:gd name="f14" fmla="+- 0 0 -90"/>
                <a:gd name="f15" fmla="*/ f3 1 46222"/>
                <a:gd name="f16" fmla="*/ f4 1 11191"/>
                <a:gd name="f17" fmla="+- f7 0 f5"/>
                <a:gd name="f18" fmla="+- f6 0 f5"/>
                <a:gd name="f19" fmla="*/ f14 f0 1"/>
                <a:gd name="f20" fmla="*/ f18 1 46222"/>
                <a:gd name="f21" fmla="*/ f17 1 11191"/>
                <a:gd name="f22" fmla="*/ 40627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46222 f18 1"/>
                <a:gd name="f29" fmla="*/ f19 1 f2"/>
                <a:gd name="f30" fmla="*/ f22 1 46222"/>
                <a:gd name="f31" fmla="*/ f23 1 11191"/>
                <a:gd name="f32" fmla="*/ f24 1 46222"/>
                <a:gd name="f33" fmla="*/ f25 1 46222"/>
                <a:gd name="f34" fmla="*/ f26 1 11191"/>
                <a:gd name="f35" fmla="*/ f27 1 11191"/>
                <a:gd name="f36" fmla="*/ f28 1 46222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6" name="Freeform 120">
              <a:extLst>
                <a:ext uri="{FF2B5EF4-FFF2-40B4-BE49-F238E27FC236}">
                  <a16:creationId xmlns:a16="http://schemas.microsoft.com/office/drawing/2014/main" id="{417FFF81-E586-AFB9-C10E-D6FE2A6937D1}"/>
                </a:ext>
              </a:extLst>
            </p:cNvPr>
            <p:cNvSpPr/>
            <p:nvPr/>
          </p:nvSpPr>
          <p:spPr>
            <a:xfrm>
              <a:off x="1832667" y="2248518"/>
              <a:ext cx="38962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710"/>
                <a:gd name="f7" fmla="val 11191"/>
                <a:gd name="f8" fmla="val 26114"/>
                <a:gd name="f9" fmla="val 5596"/>
                <a:gd name="f10" fmla="val 2505"/>
                <a:gd name="f11" fmla="val 8686"/>
                <a:gd name="f12" fmla="val 11192"/>
                <a:gd name="f13" fmla="val 29205"/>
                <a:gd name="f14" fmla="+- 0 0 -90"/>
                <a:gd name="f15" fmla="*/ f3 1 31710"/>
                <a:gd name="f16" fmla="*/ f4 1 11191"/>
                <a:gd name="f17" fmla="+- f7 0 f5"/>
                <a:gd name="f18" fmla="+- f6 0 f5"/>
                <a:gd name="f19" fmla="*/ f14 f0 1"/>
                <a:gd name="f20" fmla="*/ f18 1 31710"/>
                <a:gd name="f21" fmla="*/ f17 1 11191"/>
                <a:gd name="f22" fmla="*/ 26114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31710 f18 1"/>
                <a:gd name="f29" fmla="*/ f19 1 f2"/>
                <a:gd name="f30" fmla="*/ f22 1 31710"/>
                <a:gd name="f31" fmla="*/ f23 1 11191"/>
                <a:gd name="f32" fmla="*/ f24 1 31710"/>
                <a:gd name="f33" fmla="*/ f25 1 31710"/>
                <a:gd name="f34" fmla="*/ f26 1 11191"/>
                <a:gd name="f35" fmla="*/ f27 1 11191"/>
                <a:gd name="f36" fmla="*/ f28 1 31710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31710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7" name="Freeform 121">
              <a:extLst>
                <a:ext uri="{FF2B5EF4-FFF2-40B4-BE49-F238E27FC236}">
                  <a16:creationId xmlns:a16="http://schemas.microsoft.com/office/drawing/2014/main" id="{A76E301B-3D19-1F18-6C01-05AFD0BCC9C6}"/>
                </a:ext>
              </a:extLst>
            </p:cNvPr>
            <p:cNvSpPr/>
            <p:nvPr/>
          </p:nvSpPr>
          <p:spPr>
            <a:xfrm>
              <a:off x="1824008" y="2281610"/>
              <a:ext cx="56802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7"/>
                <a:gd name="f12" fmla="val 11192"/>
                <a:gd name="f13" fmla="val 43717"/>
                <a:gd name="f14" fmla="val 8686"/>
                <a:gd name="f15" fmla="+- 0 0 -90"/>
                <a:gd name="f16" fmla="*/ f3 1 46222"/>
                <a:gd name="f17" fmla="*/ f4 1 11191"/>
                <a:gd name="f18" fmla="+- f7 0 f5"/>
                <a:gd name="f19" fmla="+- f6 0 f5"/>
                <a:gd name="f20" fmla="*/ f15 f0 1"/>
                <a:gd name="f21" fmla="*/ f19 1 46222"/>
                <a:gd name="f22" fmla="*/ f18 1 11191"/>
                <a:gd name="f23" fmla="*/ 40627 f19 1"/>
                <a:gd name="f24" fmla="*/ 0 f18 1"/>
                <a:gd name="f25" fmla="*/ 5596 f19 1"/>
                <a:gd name="f26" fmla="*/ 0 f19 1"/>
                <a:gd name="f27" fmla="*/ 5596 f18 1"/>
                <a:gd name="f28" fmla="*/ 11192 f18 1"/>
                <a:gd name="f29" fmla="*/ 46222 f19 1"/>
                <a:gd name="f30" fmla="*/ f20 1 f2"/>
                <a:gd name="f31" fmla="*/ f23 1 46222"/>
                <a:gd name="f32" fmla="*/ f24 1 11191"/>
                <a:gd name="f33" fmla="*/ f25 1 46222"/>
                <a:gd name="f34" fmla="*/ f26 1 46222"/>
                <a:gd name="f35" fmla="*/ f27 1 11191"/>
                <a:gd name="f36" fmla="*/ f28 1 11191"/>
                <a:gd name="f37" fmla="*/ f29 1 46222"/>
                <a:gd name="f38" fmla="*/ f5 1 f21"/>
                <a:gd name="f39" fmla="*/ f6 1 f21"/>
                <a:gd name="f40" fmla="*/ f5 1 f22"/>
                <a:gd name="f41" fmla="*/ f7 1 f22"/>
                <a:gd name="f42" fmla="+- f30 0 f1"/>
                <a:gd name="f43" fmla="*/ f31 1 f21"/>
                <a:gd name="f44" fmla="*/ f32 1 f22"/>
                <a:gd name="f45" fmla="*/ f33 1 f21"/>
                <a:gd name="f46" fmla="*/ f34 1 f21"/>
                <a:gd name="f47" fmla="*/ f35 1 f22"/>
                <a:gd name="f48" fmla="*/ f36 1 f22"/>
                <a:gd name="f49" fmla="*/ f37 1 f21"/>
                <a:gd name="f50" fmla="*/ f38 f16 1"/>
                <a:gd name="f51" fmla="*/ f39 f16 1"/>
                <a:gd name="f52" fmla="*/ f41 f17 1"/>
                <a:gd name="f53" fmla="*/ f40 f17 1"/>
                <a:gd name="f54" fmla="*/ f43 f16 1"/>
                <a:gd name="f55" fmla="*/ f44 f17 1"/>
                <a:gd name="f56" fmla="*/ f45 f16 1"/>
                <a:gd name="f57" fmla="*/ f46 f16 1"/>
                <a:gd name="f58" fmla="*/ f47 f17 1"/>
                <a:gd name="f59" fmla="*/ f48 f17 1"/>
                <a:gd name="f60" fmla="*/ f49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2">
                  <a:pos x="f54" y="f55"/>
                </a:cxn>
                <a:cxn ang="f42">
                  <a:pos x="f56" y="f55"/>
                </a:cxn>
                <a:cxn ang="f42">
                  <a:pos x="f57" y="f58"/>
                </a:cxn>
                <a:cxn ang="f42">
                  <a:pos x="f56" y="f59"/>
                </a:cxn>
                <a:cxn ang="f42">
                  <a:pos x="f54" y="f59"/>
                </a:cxn>
                <a:cxn ang="f42">
                  <a:pos x="f60" y="f58"/>
                </a:cxn>
                <a:cxn ang="f42">
                  <a:pos x="f54" y="f55"/>
                </a:cxn>
              </a:cxnLst>
              <a:rect l="f50" t="f53" r="f51" b="f52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4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8" name="Freeform 122">
              <a:extLst>
                <a:ext uri="{FF2B5EF4-FFF2-40B4-BE49-F238E27FC236}">
                  <a16:creationId xmlns:a16="http://schemas.microsoft.com/office/drawing/2014/main" id="{60DF9DE6-9E7B-EAB9-A753-6CCB6B6647C7}"/>
                </a:ext>
              </a:extLst>
            </p:cNvPr>
            <p:cNvSpPr/>
            <p:nvPr/>
          </p:nvSpPr>
          <p:spPr>
            <a:xfrm>
              <a:off x="1832667" y="2314675"/>
              <a:ext cx="38962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710"/>
                <a:gd name="f7" fmla="val 11191"/>
                <a:gd name="f8" fmla="val 26114"/>
                <a:gd name="f9" fmla="val 5596"/>
                <a:gd name="f10" fmla="val 2505"/>
                <a:gd name="f11" fmla="val 8686"/>
                <a:gd name="f12" fmla="val 11192"/>
                <a:gd name="f13" fmla="val 29205"/>
                <a:gd name="f14" fmla="+- 0 0 -90"/>
                <a:gd name="f15" fmla="*/ f3 1 31710"/>
                <a:gd name="f16" fmla="*/ f4 1 11191"/>
                <a:gd name="f17" fmla="+- f7 0 f5"/>
                <a:gd name="f18" fmla="+- f6 0 f5"/>
                <a:gd name="f19" fmla="*/ f14 f0 1"/>
                <a:gd name="f20" fmla="*/ f18 1 31710"/>
                <a:gd name="f21" fmla="*/ f17 1 11191"/>
                <a:gd name="f22" fmla="*/ 26114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31710 f18 1"/>
                <a:gd name="f29" fmla="*/ f19 1 f2"/>
                <a:gd name="f30" fmla="*/ f22 1 31710"/>
                <a:gd name="f31" fmla="*/ f23 1 11191"/>
                <a:gd name="f32" fmla="*/ f24 1 31710"/>
                <a:gd name="f33" fmla="*/ f25 1 31710"/>
                <a:gd name="f34" fmla="*/ f26 1 11191"/>
                <a:gd name="f35" fmla="*/ f27 1 11191"/>
                <a:gd name="f36" fmla="*/ f28 1 31710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31710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9" name="Freeform 123">
              <a:extLst>
                <a:ext uri="{FF2B5EF4-FFF2-40B4-BE49-F238E27FC236}">
                  <a16:creationId xmlns:a16="http://schemas.microsoft.com/office/drawing/2014/main" id="{7B670F5E-3F5E-73A3-B2A2-AB14F2FBD6F3}"/>
                </a:ext>
              </a:extLst>
            </p:cNvPr>
            <p:cNvSpPr/>
            <p:nvPr/>
          </p:nvSpPr>
          <p:spPr>
            <a:xfrm>
              <a:off x="1824008" y="2347767"/>
              <a:ext cx="56802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6"/>
                <a:gd name="f12" fmla="val 11192"/>
                <a:gd name="f13" fmla="val 43717"/>
                <a:gd name="f14" fmla="+- 0 0 -90"/>
                <a:gd name="f15" fmla="*/ f3 1 46222"/>
                <a:gd name="f16" fmla="*/ f4 1 11191"/>
                <a:gd name="f17" fmla="+- f7 0 f5"/>
                <a:gd name="f18" fmla="+- f6 0 f5"/>
                <a:gd name="f19" fmla="*/ f14 f0 1"/>
                <a:gd name="f20" fmla="*/ f18 1 46222"/>
                <a:gd name="f21" fmla="*/ f17 1 11191"/>
                <a:gd name="f22" fmla="*/ 40627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46222 f18 1"/>
                <a:gd name="f29" fmla="*/ f19 1 f2"/>
                <a:gd name="f30" fmla="*/ f22 1 46222"/>
                <a:gd name="f31" fmla="*/ f23 1 11191"/>
                <a:gd name="f32" fmla="*/ f24 1 46222"/>
                <a:gd name="f33" fmla="*/ f25 1 46222"/>
                <a:gd name="f34" fmla="*/ f26 1 11191"/>
                <a:gd name="f35" fmla="*/ f27 1 11191"/>
                <a:gd name="f36" fmla="*/ f28 1 46222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grpSp>
        <p:nvGrpSpPr>
          <p:cNvPr id="30" name="Group 276">
            <a:extLst>
              <a:ext uri="{FF2B5EF4-FFF2-40B4-BE49-F238E27FC236}">
                <a16:creationId xmlns:a16="http://schemas.microsoft.com/office/drawing/2014/main" id="{170C4209-B5A6-958D-F909-5ACBCF2F0173}"/>
              </a:ext>
            </a:extLst>
          </p:cNvPr>
          <p:cNvGrpSpPr/>
          <p:nvPr/>
        </p:nvGrpSpPr>
        <p:grpSpPr>
          <a:xfrm>
            <a:off x="1731854" y="2160810"/>
            <a:ext cx="230145" cy="354238"/>
            <a:chOff x="1313581" y="2170703"/>
            <a:chExt cx="230145" cy="354238"/>
          </a:xfrm>
        </p:grpSpPr>
        <p:sp>
          <p:nvSpPr>
            <p:cNvPr id="31" name="Freeform 57">
              <a:extLst>
                <a:ext uri="{FF2B5EF4-FFF2-40B4-BE49-F238E27FC236}">
                  <a16:creationId xmlns:a16="http://schemas.microsoft.com/office/drawing/2014/main" id="{395AD957-F520-A3E0-3A18-BBF4D51C82DB}"/>
                </a:ext>
              </a:extLst>
            </p:cNvPr>
            <p:cNvSpPr/>
            <p:nvPr/>
          </p:nvSpPr>
          <p:spPr>
            <a:xfrm>
              <a:off x="1313581" y="2170703"/>
              <a:ext cx="230145" cy="35423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5497"/>
                <a:gd name="f7" fmla="val 297260"/>
                <a:gd name="f8" fmla="val 92367"/>
                <a:gd name="f9" fmla="val 6"/>
                <a:gd name="f10" fmla="val 94588"/>
                <a:gd name="f11" fmla="+- 0 0 95"/>
                <a:gd name="f12" fmla="val 96667"/>
                <a:gd name="f13" fmla="val 1121"/>
                <a:gd name="f14" fmla="val 97711"/>
                <a:gd name="f15" fmla="val 3131"/>
                <a:gd name="f16" fmla="val 101527"/>
                <a:gd name="f17" fmla="val 9380"/>
                <a:gd name="f18" fmla="val 152344"/>
                <a:gd name="f19" fmla="val 202342"/>
                <a:gd name="f20" fmla="val 254764"/>
                <a:gd name="f21" fmla="val 143972"/>
                <a:gd name="f22" fmla="val 92749"/>
                <a:gd name="f23" fmla="val 41525"/>
                <a:gd name="f24" fmla="val 83970"/>
                <a:gd name="f25" fmla="val 87787"/>
                <a:gd name="f26" fmla="val 88762"/>
                <a:gd name="f27" fmla="val 1423"/>
                <a:gd name="f28" fmla="val 90452"/>
                <a:gd name="f29" fmla="val 270"/>
                <a:gd name="f30" fmla="val 285151"/>
                <a:gd name="f31" fmla="val 137047"/>
                <a:gd name="f32" fmla="val 285130"/>
                <a:gd name="f33" fmla="val 173263"/>
                <a:gd name="f34" fmla="val 248067"/>
                <a:gd name="f35" fmla="val 173284"/>
                <a:gd name="f36" fmla="val 161719"/>
                <a:gd name="f37" fmla="val 110688"/>
                <a:gd name="f38" fmla="val 50004"/>
                <a:gd name="f39" fmla="val 17974"/>
                <a:gd name="f40" fmla="val 74046"/>
                <a:gd name="f41" fmla="val 11450"/>
                <a:gd name="f42" fmla="val 11472"/>
                <a:gd name="f43" fmla="val 47687"/>
                <a:gd name="f44" fmla="+- 0 0 -90"/>
                <a:gd name="f45" fmla="*/ f3 1 185497"/>
                <a:gd name="f46" fmla="*/ f4 1 297260"/>
                <a:gd name="f47" fmla="+- f7 0 f5"/>
                <a:gd name="f48" fmla="+- f6 0 f5"/>
                <a:gd name="f49" fmla="*/ f44 f0 1"/>
                <a:gd name="f50" fmla="*/ f48 1 185497"/>
                <a:gd name="f51" fmla="*/ f47 1 297260"/>
                <a:gd name="f52" fmla="*/ 92367 f48 1"/>
                <a:gd name="f53" fmla="*/ 6 f47 1"/>
                <a:gd name="f54" fmla="*/ 97711 f48 1"/>
                <a:gd name="f55" fmla="*/ 3131 f47 1"/>
                <a:gd name="f56" fmla="*/ 185497 f48 1"/>
                <a:gd name="f57" fmla="*/ 202342 f47 1"/>
                <a:gd name="f58" fmla="*/ 92749 f48 1"/>
                <a:gd name="f59" fmla="*/ 297260 f47 1"/>
                <a:gd name="f60" fmla="*/ 0 f48 1"/>
                <a:gd name="f61" fmla="*/ 87787 f48 1"/>
                <a:gd name="f62" fmla="*/ 285151 f47 1"/>
                <a:gd name="f63" fmla="*/ 173284 f48 1"/>
                <a:gd name="f64" fmla="*/ 17974 f47 1"/>
                <a:gd name="f65" fmla="*/ 11450 f48 1"/>
                <a:gd name="f66" fmla="*/ f49 1 f2"/>
                <a:gd name="f67" fmla="*/ f52 1 185497"/>
                <a:gd name="f68" fmla="*/ f53 1 297260"/>
                <a:gd name="f69" fmla="*/ f54 1 185497"/>
                <a:gd name="f70" fmla="*/ f55 1 297260"/>
                <a:gd name="f71" fmla="*/ f56 1 185497"/>
                <a:gd name="f72" fmla="*/ f57 1 297260"/>
                <a:gd name="f73" fmla="*/ f58 1 185497"/>
                <a:gd name="f74" fmla="*/ f59 1 297260"/>
                <a:gd name="f75" fmla="*/ f60 1 185497"/>
                <a:gd name="f76" fmla="*/ f61 1 185497"/>
                <a:gd name="f77" fmla="*/ f62 1 297260"/>
                <a:gd name="f78" fmla="*/ f63 1 185497"/>
                <a:gd name="f79" fmla="*/ f64 1 297260"/>
                <a:gd name="f80" fmla="*/ f65 1 185497"/>
                <a:gd name="f81" fmla="*/ f5 1 f50"/>
                <a:gd name="f82" fmla="*/ f6 1 f50"/>
                <a:gd name="f83" fmla="*/ f5 1 f51"/>
                <a:gd name="f84" fmla="*/ f7 1 f51"/>
                <a:gd name="f85" fmla="+- f66 0 f1"/>
                <a:gd name="f86" fmla="*/ f67 1 f50"/>
                <a:gd name="f87" fmla="*/ f68 1 f51"/>
                <a:gd name="f88" fmla="*/ f69 1 f50"/>
                <a:gd name="f89" fmla="*/ f70 1 f51"/>
                <a:gd name="f90" fmla="*/ f71 1 f50"/>
                <a:gd name="f91" fmla="*/ f72 1 f51"/>
                <a:gd name="f92" fmla="*/ f73 1 f50"/>
                <a:gd name="f93" fmla="*/ f74 1 f51"/>
                <a:gd name="f94" fmla="*/ f75 1 f50"/>
                <a:gd name="f95" fmla="*/ f76 1 f50"/>
                <a:gd name="f96" fmla="*/ f77 1 f51"/>
                <a:gd name="f97" fmla="*/ f78 1 f50"/>
                <a:gd name="f98" fmla="*/ f79 1 f51"/>
                <a:gd name="f99" fmla="*/ f80 1 f50"/>
                <a:gd name="f100" fmla="*/ f81 f45 1"/>
                <a:gd name="f101" fmla="*/ f82 f45 1"/>
                <a:gd name="f102" fmla="*/ f84 f46 1"/>
                <a:gd name="f103" fmla="*/ f83 f46 1"/>
                <a:gd name="f104" fmla="*/ f86 f45 1"/>
                <a:gd name="f105" fmla="*/ f87 f46 1"/>
                <a:gd name="f106" fmla="*/ f88 f45 1"/>
                <a:gd name="f107" fmla="*/ f89 f46 1"/>
                <a:gd name="f108" fmla="*/ f90 f45 1"/>
                <a:gd name="f109" fmla="*/ f91 f46 1"/>
                <a:gd name="f110" fmla="*/ f92 f45 1"/>
                <a:gd name="f111" fmla="*/ f93 f46 1"/>
                <a:gd name="f112" fmla="*/ f94 f45 1"/>
                <a:gd name="f113" fmla="*/ f95 f45 1"/>
                <a:gd name="f114" fmla="*/ f96 f46 1"/>
                <a:gd name="f115" fmla="*/ f97 f45 1"/>
                <a:gd name="f116" fmla="*/ f98 f46 1"/>
                <a:gd name="f117" fmla="*/ f99 f4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5">
                  <a:pos x="f104" y="f105"/>
                </a:cxn>
                <a:cxn ang="f85">
                  <a:pos x="f106" y="f107"/>
                </a:cxn>
                <a:cxn ang="f85">
                  <a:pos x="f108" y="f109"/>
                </a:cxn>
                <a:cxn ang="f85">
                  <a:pos x="f110" y="f111"/>
                </a:cxn>
                <a:cxn ang="f85">
                  <a:pos x="f112" y="f109"/>
                </a:cxn>
                <a:cxn ang="f85">
                  <a:pos x="f113" y="f107"/>
                </a:cxn>
                <a:cxn ang="f85">
                  <a:pos x="f104" y="f105"/>
                </a:cxn>
                <a:cxn ang="f85">
                  <a:pos x="f104" y="f114"/>
                </a:cxn>
                <a:cxn ang="f85">
                  <a:pos x="f115" y="f109"/>
                </a:cxn>
                <a:cxn ang="f85">
                  <a:pos x="f104" y="f116"/>
                </a:cxn>
                <a:cxn ang="f85">
                  <a:pos x="f117" y="f109"/>
                </a:cxn>
                <a:cxn ang="f85">
                  <a:pos x="f104" y="f114"/>
                </a:cxn>
              </a:cxnLst>
              <a:rect l="f100" t="f103" r="f101" b="f102"/>
              <a:pathLst>
                <a:path w="185497" h="29726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6" y="f18"/>
                    <a:pt x="f6" y="f19"/>
                  </a:cubicBezTo>
                  <a:cubicBezTo>
                    <a:pt x="f6" y="f20"/>
                    <a:pt x="f21" y="f7"/>
                    <a:pt x="f22" y="f7"/>
                  </a:cubicBezTo>
                  <a:cubicBezTo>
                    <a:pt x="f23" y="f7"/>
                    <a:pt x="f5" y="f20"/>
                    <a:pt x="f5" y="f19"/>
                  </a:cubicBezTo>
                  <a:cubicBezTo>
                    <a:pt x="f5" y="f18"/>
                    <a:pt x="f24" y="f17"/>
                    <a:pt x="f25" y="f15"/>
                  </a:cubicBezTo>
                  <a:cubicBezTo>
                    <a:pt x="f26" y="f27"/>
                    <a:pt x="f28" y="f29"/>
                    <a:pt x="f8" y="f9"/>
                  </a:cubicBezTo>
                  <a:close/>
                  <a:moveTo>
                    <a:pt x="f8" y="f30"/>
                  </a:moveTo>
                  <a:cubicBezTo>
                    <a:pt x="f31" y="f32"/>
                    <a:pt x="f33" y="f34"/>
                    <a:pt x="f35" y="f19"/>
                  </a:cubicBezTo>
                  <a:cubicBezTo>
                    <a:pt x="f35" y="f36"/>
                    <a:pt x="f37" y="f38"/>
                    <a:pt x="f8" y="f39"/>
                  </a:cubicBezTo>
                  <a:cubicBezTo>
                    <a:pt x="f40" y="f38"/>
                    <a:pt x="f41" y="f36"/>
                    <a:pt x="f41" y="f19"/>
                  </a:cubicBezTo>
                  <a:cubicBezTo>
                    <a:pt x="f42" y="f34"/>
                    <a:pt x="f43" y="f32"/>
                    <a:pt x="f8" y="f3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32" name="Freeform 58">
              <a:extLst>
                <a:ext uri="{FF2B5EF4-FFF2-40B4-BE49-F238E27FC236}">
                  <a16:creationId xmlns:a16="http://schemas.microsoft.com/office/drawing/2014/main" id="{B6B8B30B-5AC8-6C3D-A429-752C578FDF2A}"/>
                </a:ext>
              </a:extLst>
            </p:cNvPr>
            <p:cNvSpPr/>
            <p:nvPr/>
          </p:nvSpPr>
          <p:spPr>
            <a:xfrm>
              <a:off x="1344835" y="2403445"/>
              <a:ext cx="89035" cy="884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1759"/>
                <a:gd name="f7" fmla="val 74216"/>
                <a:gd name="f8" fmla="val 67966"/>
                <a:gd name="f9" fmla="val 71806"/>
                <a:gd name="f10" fmla="val 71370"/>
                <a:gd name="f11" fmla="val 69147"/>
                <a:gd name="f12" fmla="val 74168"/>
                <a:gd name="f13" fmla="val 65821"/>
                <a:gd name="f14" fmla="val 65765"/>
                <a:gd name="f15" fmla="val 74217"/>
                <a:gd name="f16" fmla="val 65708"/>
                <a:gd name="f17" fmla="val 65652"/>
                <a:gd name="f18" fmla="val 29307"/>
                <a:gd name="f19" fmla="val 74127"/>
                <a:gd name="f20" fmla="+- 0 0 87"/>
                <a:gd name="f21" fmla="val 43902"/>
                <a:gd name="f22" fmla="val 6706"/>
                <a:gd name="f23" fmla="val 1"/>
                <a:gd name="f24" fmla="val 6554"/>
                <a:gd name="f25" fmla="val 6402"/>
                <a:gd name="f26" fmla="val 3"/>
                <a:gd name="f27" fmla="val 6250"/>
                <a:gd name="f28" fmla="val 2798"/>
                <a:gd name="f29" fmla="val 2737"/>
                <a:gd name="f30" fmla="val 6110"/>
                <a:gd name="f31" fmla="val 9482"/>
                <a:gd name="f32" fmla="val 12217"/>
                <a:gd name="f33" fmla="val 12271"/>
                <a:gd name="f34" fmla="val 36988"/>
                <a:gd name="f35" fmla="val 36384"/>
                <a:gd name="f36" fmla="val 62012"/>
                <a:gd name="f37" fmla="val 66415"/>
                <a:gd name="f38" fmla="val 62498"/>
                <a:gd name="f39" fmla="val 69285"/>
                <a:gd name="f40" fmla="val 62691"/>
                <a:gd name="f41" fmla="val 71570"/>
                <a:gd name="f42" fmla="val 65030"/>
                <a:gd name="f43" fmla="+- 0 0 -90"/>
                <a:gd name="f44" fmla="*/ f3 1 71759"/>
                <a:gd name="f45" fmla="*/ f4 1 74216"/>
                <a:gd name="f46" fmla="+- f7 0 f5"/>
                <a:gd name="f47" fmla="+- f6 0 f5"/>
                <a:gd name="f48" fmla="*/ f43 f0 1"/>
                <a:gd name="f49" fmla="*/ f47 1 71759"/>
                <a:gd name="f50" fmla="*/ f46 1 74216"/>
                <a:gd name="f51" fmla="*/ 71759 f47 1"/>
                <a:gd name="f52" fmla="*/ 67966 f46 1"/>
                <a:gd name="f53" fmla="*/ 65821 f47 1"/>
                <a:gd name="f54" fmla="*/ 74216 f46 1"/>
                <a:gd name="f55" fmla="*/ 65652 f47 1"/>
                <a:gd name="f56" fmla="*/ 0 f47 1"/>
                <a:gd name="f57" fmla="*/ 6706 f46 1"/>
                <a:gd name="f58" fmla="*/ 3 f47 1"/>
                <a:gd name="f59" fmla="*/ 6250 f46 1"/>
                <a:gd name="f60" fmla="*/ 6110 f47 1"/>
                <a:gd name="f61" fmla="*/ 0 f46 1"/>
                <a:gd name="f62" fmla="*/ 12217 f47 1"/>
                <a:gd name="f63" fmla="*/ 66415 f47 1"/>
                <a:gd name="f64" fmla="*/ 62498 f46 1"/>
                <a:gd name="f65" fmla="*/ f48 1 f2"/>
                <a:gd name="f66" fmla="*/ f51 1 71759"/>
                <a:gd name="f67" fmla="*/ f52 1 74216"/>
                <a:gd name="f68" fmla="*/ f53 1 71759"/>
                <a:gd name="f69" fmla="*/ f54 1 74216"/>
                <a:gd name="f70" fmla="*/ f55 1 71759"/>
                <a:gd name="f71" fmla="*/ f56 1 71759"/>
                <a:gd name="f72" fmla="*/ f57 1 74216"/>
                <a:gd name="f73" fmla="*/ f58 1 71759"/>
                <a:gd name="f74" fmla="*/ f59 1 74216"/>
                <a:gd name="f75" fmla="*/ f60 1 71759"/>
                <a:gd name="f76" fmla="*/ f61 1 74216"/>
                <a:gd name="f77" fmla="*/ f62 1 71759"/>
                <a:gd name="f78" fmla="*/ f63 1 71759"/>
                <a:gd name="f79" fmla="*/ f64 1 74216"/>
                <a:gd name="f80" fmla="*/ f5 1 f49"/>
                <a:gd name="f81" fmla="*/ f6 1 f49"/>
                <a:gd name="f82" fmla="*/ f5 1 f50"/>
                <a:gd name="f83" fmla="*/ f7 1 f50"/>
                <a:gd name="f84" fmla="+- f65 0 f1"/>
                <a:gd name="f85" fmla="*/ f66 1 f49"/>
                <a:gd name="f86" fmla="*/ f67 1 f50"/>
                <a:gd name="f87" fmla="*/ f68 1 f49"/>
                <a:gd name="f88" fmla="*/ f69 1 f50"/>
                <a:gd name="f89" fmla="*/ f70 1 f49"/>
                <a:gd name="f90" fmla="*/ f71 1 f49"/>
                <a:gd name="f91" fmla="*/ f72 1 f50"/>
                <a:gd name="f92" fmla="*/ f73 1 f49"/>
                <a:gd name="f93" fmla="*/ f74 1 f50"/>
                <a:gd name="f94" fmla="*/ f75 1 f49"/>
                <a:gd name="f95" fmla="*/ f76 1 f50"/>
                <a:gd name="f96" fmla="*/ f77 1 f49"/>
                <a:gd name="f97" fmla="*/ f78 1 f49"/>
                <a:gd name="f98" fmla="*/ f79 1 f50"/>
                <a:gd name="f99" fmla="*/ f80 f44 1"/>
                <a:gd name="f100" fmla="*/ f81 f44 1"/>
                <a:gd name="f101" fmla="*/ f83 f45 1"/>
                <a:gd name="f102" fmla="*/ f82 f45 1"/>
                <a:gd name="f103" fmla="*/ f85 f44 1"/>
                <a:gd name="f104" fmla="*/ f86 f45 1"/>
                <a:gd name="f105" fmla="*/ f87 f44 1"/>
                <a:gd name="f106" fmla="*/ f88 f45 1"/>
                <a:gd name="f107" fmla="*/ f89 f44 1"/>
                <a:gd name="f108" fmla="*/ f90 f44 1"/>
                <a:gd name="f109" fmla="*/ f91 f45 1"/>
                <a:gd name="f110" fmla="*/ f92 f44 1"/>
                <a:gd name="f111" fmla="*/ f93 f45 1"/>
                <a:gd name="f112" fmla="*/ f94 f44 1"/>
                <a:gd name="f113" fmla="*/ f95 f45 1"/>
                <a:gd name="f114" fmla="*/ f96 f44 1"/>
                <a:gd name="f115" fmla="*/ f97 f44 1"/>
                <a:gd name="f116" fmla="*/ f98 f4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03" y="f104"/>
                </a:cxn>
                <a:cxn ang="f84">
                  <a:pos x="f105" y="f106"/>
                </a:cxn>
                <a:cxn ang="f84">
                  <a:pos x="f107" y="f106"/>
                </a:cxn>
                <a:cxn ang="f84">
                  <a:pos x="f108" y="f109"/>
                </a:cxn>
                <a:cxn ang="f84">
                  <a:pos x="f110" y="f111"/>
                </a:cxn>
                <a:cxn ang="f84">
                  <a:pos x="f112" y="f113"/>
                </a:cxn>
                <a:cxn ang="f84">
                  <a:pos x="f114" y="f111"/>
                </a:cxn>
                <a:cxn ang="f84">
                  <a:pos x="f115" y="f116"/>
                </a:cxn>
                <a:cxn ang="f84">
                  <a:pos x="f103" y="f104"/>
                </a:cxn>
              </a:cxnLst>
              <a:rect l="f99" t="f102" r="f100" b="f101"/>
              <a:pathLst>
                <a:path w="71759" h="74216">
                  <a:moveTo>
                    <a:pt x="f6" y="f8"/>
                  </a:moveTo>
                  <a:cubicBezTo>
                    <a:pt x="f9" y="f10"/>
                    <a:pt x="f11" y="f12"/>
                    <a:pt x="f13" y="f7"/>
                  </a:cubicBezTo>
                  <a:cubicBezTo>
                    <a:pt x="f14" y="f15"/>
                    <a:pt x="f16" y="f15"/>
                    <a:pt x="f17" y="f7"/>
                  </a:cubicBezTo>
                  <a:cubicBezTo>
                    <a:pt x="f18" y="f19"/>
                    <a:pt x="f20" y="f21"/>
                    <a:pt x="f5" y="f22"/>
                  </a:cubicBezTo>
                  <a:cubicBezTo>
                    <a:pt x="f23" y="f24"/>
                    <a:pt x="f23" y="f25"/>
                    <a:pt x="f26" y="f27"/>
                  </a:cubicBezTo>
                  <a:cubicBezTo>
                    <a:pt x="f26" y="f28"/>
                    <a:pt x="f29" y="f5"/>
                    <a:pt x="f30" y="f5"/>
                  </a:cubicBezTo>
                  <a:cubicBezTo>
                    <a:pt x="f31" y="f5"/>
                    <a:pt x="f32" y="f28"/>
                    <a:pt x="f32" y="f27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6" y="f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33" name="Freeform 59">
              <a:extLst>
                <a:ext uri="{FF2B5EF4-FFF2-40B4-BE49-F238E27FC236}">
                  <a16:creationId xmlns:a16="http://schemas.microsoft.com/office/drawing/2014/main" id="{34BE4475-FED9-4EC3-34D0-0F7EB1DD12EC}"/>
                </a:ext>
              </a:extLst>
            </p:cNvPr>
            <p:cNvSpPr/>
            <p:nvPr/>
          </p:nvSpPr>
          <p:spPr>
            <a:xfrm>
              <a:off x="1365647" y="2341074"/>
              <a:ext cx="40699" cy="465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806"/>
                <a:gd name="f7" fmla="val 39061"/>
                <a:gd name="f8" fmla="val 19"/>
                <a:gd name="f9" fmla="val 8593"/>
                <a:gd name="f10" fmla="val 441"/>
                <a:gd name="f11" fmla="val 4301"/>
                <a:gd name="f12" fmla="val 4184"/>
                <a:gd name="f13" fmla="val 1170"/>
                <a:gd name="f14" fmla="val 8378"/>
                <a:gd name="f15" fmla="val 1602"/>
                <a:gd name="f16" fmla="val 12573"/>
                <a:gd name="f17" fmla="val 2033"/>
                <a:gd name="f18" fmla="val 15632"/>
                <a:gd name="f19" fmla="val 5863"/>
                <a:gd name="f20" fmla="val 15210"/>
                <a:gd name="f21" fmla="val 10156"/>
                <a:gd name="f22" fmla="val 14820"/>
                <a:gd name="f23" fmla="val 14133"/>
                <a:gd name="f24" fmla="val 11559"/>
                <a:gd name="f25" fmla="val 17167"/>
                <a:gd name="f26" fmla="val 7653"/>
                <a:gd name="f27" fmla="val 17187"/>
                <a:gd name="f28" fmla="val 3320"/>
                <a:gd name="f29" fmla="val 17077"/>
                <a:gd name="f30" fmla="+- 0 0 105"/>
                <a:gd name="f31" fmla="val 13394"/>
                <a:gd name="f32" fmla="val 2"/>
                <a:gd name="f33" fmla="val 8960"/>
                <a:gd name="f34" fmla="val 5"/>
                <a:gd name="f35" fmla="val 8837"/>
                <a:gd name="f36" fmla="val 11"/>
                <a:gd name="f37" fmla="val 8715"/>
                <a:gd name="f38" fmla="val 10707"/>
                <a:gd name="f39" fmla="val 7031"/>
                <a:gd name="f40" fmla="val 9943"/>
                <a:gd name="f41" fmla="val 5469"/>
                <a:gd name="f42" fmla="val 8416"/>
                <a:gd name="f43" fmla="val 6890"/>
                <a:gd name="f44" fmla="val 6126"/>
                <a:gd name="f45" fmla="val 11718"/>
                <a:gd name="f46" fmla="val 9180"/>
                <a:gd name="f47" fmla="val 10937"/>
                <a:gd name="f48" fmla="val 22920"/>
                <a:gd name="f49" fmla="val 1562"/>
                <a:gd name="f50" fmla="val 23684"/>
                <a:gd name="f51" fmla="val 24447"/>
                <a:gd name="f52" fmla="val 25210"/>
                <a:gd name="f53" fmla="val 26849"/>
                <a:gd name="f54" fmla="val 113"/>
                <a:gd name="f55" fmla="val 28153"/>
                <a:gd name="f56" fmla="val 1448"/>
                <a:gd name="f57" fmla="val 28264"/>
                <a:gd name="f58" fmla="val 3125"/>
                <a:gd name="f59" fmla="val 3906"/>
                <a:gd name="f60" fmla="val 27501"/>
                <a:gd name="f61" fmla="val 4687"/>
                <a:gd name="f62" fmla="val 37499"/>
                <a:gd name="f63" fmla="val 38280"/>
                <a:gd name="f64" fmla="val 6778"/>
                <a:gd name="f65" fmla="val 38948"/>
                <a:gd name="f66" fmla="val 5474"/>
                <a:gd name="f67" fmla="val 37613"/>
                <a:gd name="f68" fmla="val 5363"/>
                <a:gd name="f69" fmla="val 35936"/>
                <a:gd name="f70" fmla="val 35155"/>
                <a:gd name="f71" fmla="val 34374"/>
                <a:gd name="f72" fmla="val 17577"/>
                <a:gd name="f73" fmla="val 30468"/>
                <a:gd name="f74" fmla="val 17999"/>
                <a:gd name="f75" fmla="val 26175"/>
                <a:gd name="f76" fmla="val 21741"/>
                <a:gd name="f77" fmla="val 23044"/>
                <a:gd name="f78" fmla="val 25936"/>
                <a:gd name="f79" fmla="val 23476"/>
                <a:gd name="f80" fmla="val 30130"/>
                <a:gd name="f81" fmla="val 23907"/>
                <a:gd name="f82" fmla="val 33189"/>
                <a:gd name="f83" fmla="val 27737"/>
                <a:gd name="f84" fmla="val 32768"/>
                <a:gd name="f85" fmla="val 32030"/>
                <a:gd name="f86" fmla="val 32377"/>
                <a:gd name="f87" fmla="val 36007"/>
                <a:gd name="f88" fmla="val 29116"/>
                <a:gd name="f89" fmla="val 39041"/>
                <a:gd name="f90" fmla="val 20873"/>
                <a:gd name="f91" fmla="val 38656"/>
                <a:gd name="f92" fmla="val 17559"/>
                <a:gd name="f93" fmla="val 34925"/>
                <a:gd name="f94" fmla="val 28905"/>
                <a:gd name="f95" fmla="val 27343"/>
                <a:gd name="f96" fmla="val 25974"/>
                <a:gd name="f97" fmla="val 33593"/>
                <a:gd name="f98" fmla="+- 0 0 -90"/>
                <a:gd name="f99" fmla="*/ f3 1 32806"/>
                <a:gd name="f100" fmla="*/ f4 1 39061"/>
                <a:gd name="f101" fmla="+- f7 0 f5"/>
                <a:gd name="f102" fmla="+- f6 0 f5"/>
                <a:gd name="f103" fmla="*/ f98 f0 1"/>
                <a:gd name="f104" fmla="*/ f102 1 32806"/>
                <a:gd name="f105" fmla="*/ f101 1 39061"/>
                <a:gd name="f106" fmla="*/ 19 f102 1"/>
                <a:gd name="f107" fmla="*/ 8593 f101 1"/>
                <a:gd name="f108" fmla="*/ 8378 f102 1"/>
                <a:gd name="f109" fmla="*/ 1602 f101 1"/>
                <a:gd name="f110" fmla="*/ 15210 f102 1"/>
                <a:gd name="f111" fmla="*/ 10156 f101 1"/>
                <a:gd name="f112" fmla="*/ 7653 f102 1"/>
                <a:gd name="f113" fmla="*/ 17187 f101 1"/>
                <a:gd name="f114" fmla="*/ 2 f102 1"/>
                <a:gd name="f115" fmla="*/ 8960 f101 1"/>
                <a:gd name="f116" fmla="*/ 10707 f102 1"/>
                <a:gd name="f117" fmla="*/ 8416 f102 1"/>
                <a:gd name="f118" fmla="*/ 5469 f101 1"/>
                <a:gd name="f119" fmla="*/ 6126 f102 1"/>
                <a:gd name="f120" fmla="*/ 11718 f101 1"/>
                <a:gd name="f121" fmla="*/ 22920 f102 1"/>
                <a:gd name="f122" fmla="*/ 1562 f101 1"/>
                <a:gd name="f123" fmla="*/ 25210 f102 1"/>
                <a:gd name="f124" fmla="*/ 0 f101 1"/>
                <a:gd name="f125" fmla="*/ 28264 f102 1"/>
                <a:gd name="f126" fmla="*/ 3125 f101 1"/>
                <a:gd name="f127" fmla="*/ 27501 f102 1"/>
                <a:gd name="f128" fmla="*/ 4687 f101 1"/>
                <a:gd name="f129" fmla="*/ 37499 f101 1"/>
                <a:gd name="f130" fmla="*/ 39061 f101 1"/>
                <a:gd name="f131" fmla="*/ 5363 f102 1"/>
                <a:gd name="f132" fmla="*/ 35936 f101 1"/>
                <a:gd name="f133" fmla="*/ 34374 f101 1"/>
                <a:gd name="f134" fmla="*/ 17577 f102 1"/>
                <a:gd name="f135" fmla="*/ 30468 f101 1"/>
                <a:gd name="f136" fmla="*/ 25936 f102 1"/>
                <a:gd name="f137" fmla="*/ 23476 f101 1"/>
                <a:gd name="f138" fmla="*/ 32768 f102 1"/>
                <a:gd name="f139" fmla="*/ 32030 f101 1"/>
                <a:gd name="f140" fmla="*/ 25974 f102 1"/>
                <a:gd name="f141" fmla="*/ 27343 f101 1"/>
                <a:gd name="f142" fmla="*/ 23684 f102 1"/>
                <a:gd name="f143" fmla="*/ 33593 f101 1"/>
                <a:gd name="f144" fmla="*/ f103 1 f2"/>
                <a:gd name="f145" fmla="*/ f106 1 32806"/>
                <a:gd name="f146" fmla="*/ f107 1 39061"/>
                <a:gd name="f147" fmla="*/ f108 1 32806"/>
                <a:gd name="f148" fmla="*/ f109 1 39061"/>
                <a:gd name="f149" fmla="*/ f110 1 32806"/>
                <a:gd name="f150" fmla="*/ f111 1 39061"/>
                <a:gd name="f151" fmla="*/ f112 1 32806"/>
                <a:gd name="f152" fmla="*/ f113 1 39061"/>
                <a:gd name="f153" fmla="*/ f114 1 32806"/>
                <a:gd name="f154" fmla="*/ f115 1 39061"/>
                <a:gd name="f155" fmla="*/ f116 1 32806"/>
                <a:gd name="f156" fmla="*/ f117 1 32806"/>
                <a:gd name="f157" fmla="*/ f118 1 39061"/>
                <a:gd name="f158" fmla="*/ f119 1 32806"/>
                <a:gd name="f159" fmla="*/ f120 1 39061"/>
                <a:gd name="f160" fmla="*/ f121 1 32806"/>
                <a:gd name="f161" fmla="*/ f122 1 39061"/>
                <a:gd name="f162" fmla="*/ f123 1 32806"/>
                <a:gd name="f163" fmla="*/ f124 1 39061"/>
                <a:gd name="f164" fmla="*/ f125 1 32806"/>
                <a:gd name="f165" fmla="*/ f126 1 39061"/>
                <a:gd name="f166" fmla="*/ f127 1 32806"/>
                <a:gd name="f167" fmla="*/ f128 1 39061"/>
                <a:gd name="f168" fmla="*/ f129 1 39061"/>
                <a:gd name="f169" fmla="*/ f130 1 39061"/>
                <a:gd name="f170" fmla="*/ f131 1 32806"/>
                <a:gd name="f171" fmla="*/ f132 1 39061"/>
                <a:gd name="f172" fmla="*/ f133 1 39061"/>
                <a:gd name="f173" fmla="*/ f134 1 32806"/>
                <a:gd name="f174" fmla="*/ f135 1 39061"/>
                <a:gd name="f175" fmla="*/ f136 1 32806"/>
                <a:gd name="f176" fmla="*/ f137 1 39061"/>
                <a:gd name="f177" fmla="*/ f138 1 32806"/>
                <a:gd name="f178" fmla="*/ f139 1 39061"/>
                <a:gd name="f179" fmla="*/ f140 1 32806"/>
                <a:gd name="f180" fmla="*/ f141 1 39061"/>
                <a:gd name="f181" fmla="*/ f142 1 32806"/>
                <a:gd name="f182" fmla="*/ f143 1 39061"/>
                <a:gd name="f183" fmla="*/ f5 1 f104"/>
                <a:gd name="f184" fmla="*/ f6 1 f104"/>
                <a:gd name="f185" fmla="*/ f5 1 f105"/>
                <a:gd name="f186" fmla="*/ f7 1 f105"/>
                <a:gd name="f187" fmla="+- f144 0 f1"/>
                <a:gd name="f188" fmla="*/ f145 1 f104"/>
                <a:gd name="f189" fmla="*/ f146 1 f105"/>
                <a:gd name="f190" fmla="*/ f147 1 f104"/>
                <a:gd name="f191" fmla="*/ f148 1 f105"/>
                <a:gd name="f192" fmla="*/ f149 1 f104"/>
                <a:gd name="f193" fmla="*/ f150 1 f105"/>
                <a:gd name="f194" fmla="*/ f151 1 f104"/>
                <a:gd name="f195" fmla="*/ f152 1 f105"/>
                <a:gd name="f196" fmla="*/ f153 1 f104"/>
                <a:gd name="f197" fmla="*/ f154 1 f105"/>
                <a:gd name="f198" fmla="*/ f155 1 f104"/>
                <a:gd name="f199" fmla="*/ f156 1 f104"/>
                <a:gd name="f200" fmla="*/ f157 1 f105"/>
                <a:gd name="f201" fmla="*/ f158 1 f104"/>
                <a:gd name="f202" fmla="*/ f159 1 f105"/>
                <a:gd name="f203" fmla="*/ f160 1 f104"/>
                <a:gd name="f204" fmla="*/ f161 1 f105"/>
                <a:gd name="f205" fmla="*/ f162 1 f104"/>
                <a:gd name="f206" fmla="*/ f163 1 f105"/>
                <a:gd name="f207" fmla="*/ f164 1 f104"/>
                <a:gd name="f208" fmla="*/ f165 1 f105"/>
                <a:gd name="f209" fmla="*/ f166 1 f104"/>
                <a:gd name="f210" fmla="*/ f167 1 f105"/>
                <a:gd name="f211" fmla="*/ f168 1 f105"/>
                <a:gd name="f212" fmla="*/ f169 1 f105"/>
                <a:gd name="f213" fmla="*/ f170 1 f104"/>
                <a:gd name="f214" fmla="*/ f171 1 f105"/>
                <a:gd name="f215" fmla="*/ f172 1 f105"/>
                <a:gd name="f216" fmla="*/ f173 1 f104"/>
                <a:gd name="f217" fmla="*/ f174 1 f105"/>
                <a:gd name="f218" fmla="*/ f175 1 f104"/>
                <a:gd name="f219" fmla="*/ f176 1 f105"/>
                <a:gd name="f220" fmla="*/ f177 1 f104"/>
                <a:gd name="f221" fmla="*/ f178 1 f105"/>
                <a:gd name="f222" fmla="*/ f179 1 f104"/>
                <a:gd name="f223" fmla="*/ f180 1 f105"/>
                <a:gd name="f224" fmla="*/ f181 1 f104"/>
                <a:gd name="f225" fmla="*/ f182 1 f105"/>
                <a:gd name="f226" fmla="*/ f183 f99 1"/>
                <a:gd name="f227" fmla="*/ f184 f99 1"/>
                <a:gd name="f228" fmla="*/ f186 f100 1"/>
                <a:gd name="f229" fmla="*/ f185 f100 1"/>
                <a:gd name="f230" fmla="*/ f188 f99 1"/>
                <a:gd name="f231" fmla="*/ f189 f100 1"/>
                <a:gd name="f232" fmla="*/ f190 f99 1"/>
                <a:gd name="f233" fmla="*/ f191 f100 1"/>
                <a:gd name="f234" fmla="*/ f192 f99 1"/>
                <a:gd name="f235" fmla="*/ f193 f100 1"/>
                <a:gd name="f236" fmla="*/ f194 f99 1"/>
                <a:gd name="f237" fmla="*/ f195 f100 1"/>
                <a:gd name="f238" fmla="*/ f196 f99 1"/>
                <a:gd name="f239" fmla="*/ f197 f100 1"/>
                <a:gd name="f240" fmla="*/ f198 f99 1"/>
                <a:gd name="f241" fmla="*/ f199 f99 1"/>
                <a:gd name="f242" fmla="*/ f200 f100 1"/>
                <a:gd name="f243" fmla="*/ f201 f99 1"/>
                <a:gd name="f244" fmla="*/ f202 f100 1"/>
                <a:gd name="f245" fmla="*/ f203 f99 1"/>
                <a:gd name="f246" fmla="*/ f204 f100 1"/>
                <a:gd name="f247" fmla="*/ f205 f99 1"/>
                <a:gd name="f248" fmla="*/ f206 f100 1"/>
                <a:gd name="f249" fmla="*/ f207 f99 1"/>
                <a:gd name="f250" fmla="*/ f208 f100 1"/>
                <a:gd name="f251" fmla="*/ f209 f99 1"/>
                <a:gd name="f252" fmla="*/ f210 f100 1"/>
                <a:gd name="f253" fmla="*/ f211 f100 1"/>
                <a:gd name="f254" fmla="*/ f212 f100 1"/>
                <a:gd name="f255" fmla="*/ f213 f99 1"/>
                <a:gd name="f256" fmla="*/ f214 f100 1"/>
                <a:gd name="f257" fmla="*/ f215 f100 1"/>
                <a:gd name="f258" fmla="*/ f216 f99 1"/>
                <a:gd name="f259" fmla="*/ f217 f100 1"/>
                <a:gd name="f260" fmla="*/ f218 f99 1"/>
                <a:gd name="f261" fmla="*/ f219 f100 1"/>
                <a:gd name="f262" fmla="*/ f220 f99 1"/>
                <a:gd name="f263" fmla="*/ f221 f100 1"/>
                <a:gd name="f264" fmla="*/ f222 f99 1"/>
                <a:gd name="f265" fmla="*/ f223 f100 1"/>
                <a:gd name="f266" fmla="*/ f224 f99 1"/>
                <a:gd name="f267" fmla="*/ f225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7">
                  <a:pos x="f230" y="f231"/>
                </a:cxn>
                <a:cxn ang="f187">
                  <a:pos x="f232" y="f233"/>
                </a:cxn>
                <a:cxn ang="f187">
                  <a:pos x="f234" y="f235"/>
                </a:cxn>
                <a:cxn ang="f187">
                  <a:pos x="f236" y="f237"/>
                </a:cxn>
                <a:cxn ang="f187">
                  <a:pos x="f238" y="f239"/>
                </a:cxn>
                <a:cxn ang="f187">
                  <a:pos x="f230" y="f231"/>
                </a:cxn>
                <a:cxn ang="f187">
                  <a:pos x="f240" y="f231"/>
                </a:cxn>
                <a:cxn ang="f187">
                  <a:pos x="f241" y="f242"/>
                </a:cxn>
                <a:cxn ang="f187">
                  <a:pos x="f243" y="f231"/>
                </a:cxn>
                <a:cxn ang="f187">
                  <a:pos x="f241" y="f244"/>
                </a:cxn>
                <a:cxn ang="f187">
                  <a:pos x="f240" y="f231"/>
                </a:cxn>
                <a:cxn ang="f187">
                  <a:pos x="f245" y="f246"/>
                </a:cxn>
                <a:cxn ang="f187">
                  <a:pos x="f247" y="f248"/>
                </a:cxn>
                <a:cxn ang="f187">
                  <a:pos x="f249" y="f250"/>
                </a:cxn>
                <a:cxn ang="f187">
                  <a:pos x="f251" y="f252"/>
                </a:cxn>
                <a:cxn ang="f187">
                  <a:pos x="f240" y="f253"/>
                </a:cxn>
                <a:cxn ang="f187">
                  <a:pos x="f241" y="f254"/>
                </a:cxn>
                <a:cxn ang="f187">
                  <a:pos x="f255" y="f256"/>
                </a:cxn>
                <a:cxn ang="f187">
                  <a:pos x="f243" y="f257"/>
                </a:cxn>
                <a:cxn ang="f187">
                  <a:pos x="f258" y="f259"/>
                </a:cxn>
                <a:cxn ang="f187">
                  <a:pos x="f260" y="f261"/>
                </a:cxn>
                <a:cxn ang="f187">
                  <a:pos x="f262" y="f263"/>
                </a:cxn>
                <a:cxn ang="f187">
                  <a:pos x="f247" y="f254"/>
                </a:cxn>
                <a:cxn ang="f187">
                  <a:pos x="f258" y="f259"/>
                </a:cxn>
                <a:cxn ang="f187">
                  <a:pos x="f249" y="f259"/>
                </a:cxn>
                <a:cxn ang="f187">
                  <a:pos x="f264" y="f265"/>
                </a:cxn>
                <a:cxn ang="f187">
                  <a:pos x="f266" y="f259"/>
                </a:cxn>
                <a:cxn ang="f187">
                  <a:pos x="f264" y="f267"/>
                </a:cxn>
                <a:cxn ang="f187">
                  <a:pos x="f249" y="f259"/>
                </a:cxn>
              </a:cxnLst>
              <a:rect l="f226" t="f229" r="f227" b="f228"/>
              <a:pathLst>
                <a:path w="32806" h="3906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8" y="f9"/>
                  </a:cubicBezTo>
                  <a:close/>
                  <a:moveTo>
                    <a:pt x="f38" y="f9"/>
                  </a:moveTo>
                  <a:cubicBezTo>
                    <a:pt x="f38" y="f39"/>
                    <a:pt x="f40" y="f41"/>
                    <a:pt x="f42" y="f41"/>
                  </a:cubicBezTo>
                  <a:cubicBezTo>
                    <a:pt x="f43" y="f41"/>
                    <a:pt x="f44" y="f39"/>
                    <a:pt x="f44" y="f9"/>
                  </a:cubicBezTo>
                  <a:cubicBezTo>
                    <a:pt x="f44" y="f21"/>
                    <a:pt x="f43" y="f45"/>
                    <a:pt x="f42" y="f45"/>
                  </a:cubicBezTo>
                  <a:cubicBezTo>
                    <a:pt x="f46" y="f45"/>
                    <a:pt x="f38" y="f47"/>
                    <a:pt x="f38" y="f9"/>
                  </a:cubicBezTo>
                  <a:close/>
                  <a:moveTo>
                    <a:pt x="f48" y="f49"/>
                  </a:moveTo>
                  <a:cubicBezTo>
                    <a:pt x="f50" y="f5"/>
                    <a:pt x="f51" y="f5"/>
                    <a:pt x="f52" y="f5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7" y="f59"/>
                    <a:pt x="f57" y="f59"/>
                    <a:pt x="f60" y="f61"/>
                  </a:cubicBezTo>
                  <a:lnTo>
                    <a:pt x="f38" y="f62"/>
                  </a:lnTo>
                  <a:cubicBezTo>
                    <a:pt x="f40" y="f63"/>
                    <a:pt x="f40" y="f7"/>
                    <a:pt x="f42" y="f7"/>
                  </a:cubicBezTo>
                  <a:cubicBezTo>
                    <a:pt x="f64" y="f65"/>
                    <a:pt x="f66" y="f67"/>
                    <a:pt x="f68" y="f69"/>
                  </a:cubicBezTo>
                  <a:cubicBezTo>
                    <a:pt x="f68" y="f70"/>
                    <a:pt x="f68" y="f71"/>
                    <a:pt x="f44" y="f71"/>
                  </a:cubicBezTo>
                  <a:close/>
                  <a:moveTo>
                    <a:pt x="f72" y="f73"/>
                  </a:move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52" y="f7"/>
                  </a:cubicBezTo>
                  <a:cubicBezTo>
                    <a:pt x="f90" y="f91"/>
                    <a:pt x="f92" y="f93"/>
                    <a:pt x="f72" y="f73"/>
                  </a:cubicBezTo>
                  <a:close/>
                  <a:moveTo>
                    <a:pt x="f57" y="f73"/>
                  </a:moveTo>
                  <a:cubicBezTo>
                    <a:pt x="f57" y="f94"/>
                    <a:pt x="f60" y="f95"/>
                    <a:pt x="f96" y="f95"/>
                  </a:cubicBezTo>
                  <a:cubicBezTo>
                    <a:pt x="f51" y="f95"/>
                    <a:pt x="f50" y="f94"/>
                    <a:pt x="f50" y="f73"/>
                  </a:cubicBezTo>
                  <a:cubicBezTo>
                    <a:pt x="f50" y="f85"/>
                    <a:pt x="f51" y="f97"/>
                    <a:pt x="f96" y="f97"/>
                  </a:cubicBezTo>
                  <a:cubicBezTo>
                    <a:pt x="f60" y="f97"/>
                    <a:pt x="f57" y="f85"/>
                    <a:pt x="f57" y="f73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34" name="Freeform 60">
              <a:extLst>
                <a:ext uri="{FF2B5EF4-FFF2-40B4-BE49-F238E27FC236}">
                  <a16:creationId xmlns:a16="http://schemas.microsoft.com/office/drawing/2014/main" id="{0A16C9A7-F52A-C030-CC67-42FF8AC9B362}"/>
                </a:ext>
              </a:extLst>
            </p:cNvPr>
            <p:cNvSpPr/>
            <p:nvPr/>
          </p:nvSpPr>
          <p:spPr>
            <a:xfrm>
              <a:off x="1412071" y="2342930"/>
              <a:ext cx="32232" cy="4472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982"/>
                <a:gd name="f7" fmla="val 37531"/>
                <a:gd name="f8" fmla="val 7"/>
                <a:gd name="f9" fmla="val 3913"/>
                <a:gd name="f10" fmla="+- 0 0 115"/>
                <a:gd name="f11" fmla="val 1880"/>
                <a:gd name="f12" fmla="val 1397"/>
                <a:gd name="f13" fmla="val 132"/>
                <a:gd name="f14" fmla="val 3383"/>
                <a:gd name="f15" fmla="val 3530"/>
                <a:gd name="f16" fmla="+- 0 0 2"/>
                <a:gd name="f17" fmla="val 3677"/>
                <a:gd name="f18" fmla="val 3824"/>
                <a:gd name="f19" fmla="val 12984"/>
                <a:gd name="f20" fmla="val 20618"/>
                <a:gd name="f21" fmla="val 25961"/>
                <a:gd name="f22" fmla="val 11725"/>
                <a:gd name="f23" fmla="val 25682"/>
                <a:gd name="f24" fmla="val 16920"/>
                <a:gd name="f25" fmla="val 21839"/>
                <a:gd name="f26" fmla="val 21181"/>
                <a:gd name="f27" fmla="val 16801"/>
                <a:gd name="f28" fmla="val 21881"/>
                <a:gd name="f29" fmla="val 25198"/>
                <a:gd name="f30" fmla="val 31256"/>
                <a:gd name="f31" fmla="val 25785"/>
                <a:gd name="f32" fmla="val 31879"/>
                <a:gd name="f33" fmla="val 26066"/>
                <a:gd name="f34" fmla="val 32740"/>
                <a:gd name="f35" fmla="val 33599"/>
                <a:gd name="f36" fmla="val 26083"/>
                <a:gd name="f37" fmla="val 35632"/>
                <a:gd name="f38" fmla="val 24572"/>
                <a:gd name="f39" fmla="val 37381"/>
                <a:gd name="f40" fmla="val 22585"/>
                <a:gd name="f41" fmla="val 37506"/>
                <a:gd name="f42" fmla="val 22439"/>
                <a:gd name="f43" fmla="val 37515"/>
                <a:gd name="f44" fmla="val 22291"/>
                <a:gd name="f45" fmla="val 22144"/>
                <a:gd name="f46" fmla="val 20911"/>
                <a:gd name="f47" fmla="val 37670"/>
                <a:gd name="f48" fmla="val 19703"/>
                <a:gd name="f49" fmla="val 37052"/>
                <a:gd name="f50" fmla="val 19091"/>
                <a:gd name="f51" fmla="val 35943"/>
                <a:gd name="f52" fmla="val 7641"/>
                <a:gd name="f53" fmla="val 32818"/>
                <a:gd name="f54" fmla="val 34975"/>
                <a:gd name="f55" fmla="val 5932"/>
                <a:gd name="f56" fmla="val 36724"/>
                <a:gd name="f57" fmla="val 1716"/>
                <a:gd name="f58" fmla="val 15631"/>
                <a:gd name="f59" fmla="val 15196"/>
                <a:gd name="f60" fmla="val 15957"/>
                <a:gd name="f61" fmla="val 17246"/>
                <a:gd name="f62" fmla="val 14385"/>
                <a:gd name="f63" fmla="val 17564"/>
                <a:gd name="f64" fmla="val 12122"/>
                <a:gd name="f65" fmla="val 17619"/>
                <a:gd name="f66" fmla="val 11731"/>
                <a:gd name="f67" fmla="val 11335"/>
                <a:gd name="f68" fmla="val 10944"/>
                <a:gd name="f69" fmla="val 17668"/>
                <a:gd name="f70" fmla="val 8461"/>
                <a:gd name="f71" fmla="val 15785"/>
                <a:gd name="f72" fmla="val 6362"/>
                <a:gd name="f73" fmla="val 13358"/>
                <a:gd name="f74" fmla="val 6257"/>
                <a:gd name="f75" fmla="val 13234"/>
                <a:gd name="f76" fmla="val 6251"/>
                <a:gd name="f77" fmla="val 13109"/>
                <a:gd name="f78" fmla="+- 0 0 -90"/>
                <a:gd name="f79" fmla="*/ f3 1 25982"/>
                <a:gd name="f80" fmla="*/ f4 1 37531"/>
                <a:gd name="f81" fmla="+- f7 0 f5"/>
                <a:gd name="f82" fmla="+- f6 0 f5"/>
                <a:gd name="f83" fmla="*/ f78 f0 1"/>
                <a:gd name="f84" fmla="*/ f82 1 25982"/>
                <a:gd name="f85" fmla="*/ f81 1 37531"/>
                <a:gd name="f86" fmla="*/ 7 f82 1"/>
                <a:gd name="f87" fmla="*/ 3913 f81 1"/>
                <a:gd name="f88" fmla="*/ 3383 f82 1"/>
                <a:gd name="f89" fmla="*/ 7 f81 1"/>
                <a:gd name="f90" fmla="*/ 3824 f82 1"/>
                <a:gd name="f91" fmla="*/ 12984 f82 1"/>
                <a:gd name="f92" fmla="*/ 25961 f82 1"/>
                <a:gd name="f93" fmla="*/ 11725 f81 1"/>
                <a:gd name="f94" fmla="*/ 16801 f82 1"/>
                <a:gd name="f95" fmla="*/ 21881 f81 1"/>
                <a:gd name="f96" fmla="*/ 25198 f82 1"/>
                <a:gd name="f97" fmla="*/ 31256 f81 1"/>
                <a:gd name="f98" fmla="*/ 33599 f81 1"/>
                <a:gd name="f99" fmla="*/ 22585 f82 1"/>
                <a:gd name="f100" fmla="*/ 37506 f81 1"/>
                <a:gd name="f101" fmla="*/ 22144 f82 1"/>
                <a:gd name="f102" fmla="*/ 19091 f82 1"/>
                <a:gd name="f103" fmla="*/ 35943 f81 1"/>
                <a:gd name="f104" fmla="*/ 7641 f82 1"/>
                <a:gd name="f105" fmla="*/ 32818 f81 1"/>
                <a:gd name="f106" fmla="*/ 36724 f81 1"/>
                <a:gd name="f107" fmla="*/ 15631 f81 1"/>
                <a:gd name="f108" fmla="*/ 17564 f82 1"/>
                <a:gd name="f109" fmla="*/ 12122 f81 1"/>
                <a:gd name="f110" fmla="*/ 10944 f81 1"/>
                <a:gd name="f111" fmla="*/ 13358 f82 1"/>
                <a:gd name="f112" fmla="*/ 6257 f81 1"/>
                <a:gd name="f113" fmla="*/ f83 1 f2"/>
                <a:gd name="f114" fmla="*/ f86 1 25982"/>
                <a:gd name="f115" fmla="*/ f87 1 37531"/>
                <a:gd name="f116" fmla="*/ f88 1 25982"/>
                <a:gd name="f117" fmla="*/ f89 1 37531"/>
                <a:gd name="f118" fmla="*/ f90 1 25982"/>
                <a:gd name="f119" fmla="*/ f91 1 25982"/>
                <a:gd name="f120" fmla="*/ f92 1 25982"/>
                <a:gd name="f121" fmla="*/ f93 1 37531"/>
                <a:gd name="f122" fmla="*/ f94 1 25982"/>
                <a:gd name="f123" fmla="*/ f95 1 37531"/>
                <a:gd name="f124" fmla="*/ f96 1 25982"/>
                <a:gd name="f125" fmla="*/ f97 1 37531"/>
                <a:gd name="f126" fmla="*/ f98 1 37531"/>
                <a:gd name="f127" fmla="*/ f99 1 25982"/>
                <a:gd name="f128" fmla="*/ f100 1 37531"/>
                <a:gd name="f129" fmla="*/ f101 1 25982"/>
                <a:gd name="f130" fmla="*/ f102 1 25982"/>
                <a:gd name="f131" fmla="*/ f103 1 37531"/>
                <a:gd name="f132" fmla="*/ f104 1 25982"/>
                <a:gd name="f133" fmla="*/ f105 1 37531"/>
                <a:gd name="f134" fmla="*/ f106 1 37531"/>
                <a:gd name="f135" fmla="*/ f107 1 37531"/>
                <a:gd name="f136" fmla="*/ f108 1 25982"/>
                <a:gd name="f137" fmla="*/ f109 1 37531"/>
                <a:gd name="f138" fmla="*/ f110 1 37531"/>
                <a:gd name="f139" fmla="*/ f111 1 25982"/>
                <a:gd name="f140" fmla="*/ f112 1 37531"/>
                <a:gd name="f141" fmla="*/ f5 1 f84"/>
                <a:gd name="f142" fmla="*/ f6 1 f84"/>
                <a:gd name="f143" fmla="*/ f5 1 f85"/>
                <a:gd name="f144" fmla="*/ f7 1 f85"/>
                <a:gd name="f145" fmla="+- f113 0 f1"/>
                <a:gd name="f146" fmla="*/ f114 1 f84"/>
                <a:gd name="f147" fmla="*/ f115 1 f85"/>
                <a:gd name="f148" fmla="*/ f116 1 f84"/>
                <a:gd name="f149" fmla="*/ f117 1 f85"/>
                <a:gd name="f150" fmla="*/ f118 1 f84"/>
                <a:gd name="f151" fmla="*/ f119 1 f84"/>
                <a:gd name="f152" fmla="*/ f120 1 f84"/>
                <a:gd name="f153" fmla="*/ f121 1 f85"/>
                <a:gd name="f154" fmla="*/ f122 1 f84"/>
                <a:gd name="f155" fmla="*/ f123 1 f85"/>
                <a:gd name="f156" fmla="*/ f124 1 f84"/>
                <a:gd name="f157" fmla="*/ f125 1 f85"/>
                <a:gd name="f158" fmla="*/ f126 1 f85"/>
                <a:gd name="f159" fmla="*/ f127 1 f84"/>
                <a:gd name="f160" fmla="*/ f128 1 f85"/>
                <a:gd name="f161" fmla="*/ f129 1 f84"/>
                <a:gd name="f162" fmla="*/ f130 1 f84"/>
                <a:gd name="f163" fmla="*/ f131 1 f85"/>
                <a:gd name="f164" fmla="*/ f132 1 f84"/>
                <a:gd name="f165" fmla="*/ f133 1 f85"/>
                <a:gd name="f166" fmla="*/ f134 1 f85"/>
                <a:gd name="f167" fmla="*/ f135 1 f85"/>
                <a:gd name="f168" fmla="*/ f136 1 f84"/>
                <a:gd name="f169" fmla="*/ f137 1 f85"/>
                <a:gd name="f170" fmla="*/ f138 1 f85"/>
                <a:gd name="f171" fmla="*/ f139 1 f84"/>
                <a:gd name="f172" fmla="*/ f140 1 f85"/>
                <a:gd name="f173" fmla="*/ f141 f79 1"/>
                <a:gd name="f174" fmla="*/ f142 f79 1"/>
                <a:gd name="f175" fmla="*/ f144 f80 1"/>
                <a:gd name="f176" fmla="*/ f143 f80 1"/>
                <a:gd name="f177" fmla="*/ f146 f79 1"/>
                <a:gd name="f178" fmla="*/ f147 f80 1"/>
                <a:gd name="f179" fmla="*/ f148 f79 1"/>
                <a:gd name="f180" fmla="*/ f149 f80 1"/>
                <a:gd name="f181" fmla="*/ f150 f79 1"/>
                <a:gd name="f182" fmla="*/ f151 f79 1"/>
                <a:gd name="f183" fmla="*/ f152 f79 1"/>
                <a:gd name="f184" fmla="*/ f153 f80 1"/>
                <a:gd name="f185" fmla="*/ f154 f79 1"/>
                <a:gd name="f186" fmla="*/ f155 f80 1"/>
                <a:gd name="f187" fmla="*/ f156 f79 1"/>
                <a:gd name="f188" fmla="*/ f157 f80 1"/>
                <a:gd name="f189" fmla="*/ f158 f80 1"/>
                <a:gd name="f190" fmla="*/ f159 f79 1"/>
                <a:gd name="f191" fmla="*/ f160 f80 1"/>
                <a:gd name="f192" fmla="*/ f161 f79 1"/>
                <a:gd name="f193" fmla="*/ f162 f79 1"/>
                <a:gd name="f194" fmla="*/ f163 f80 1"/>
                <a:gd name="f195" fmla="*/ f164 f79 1"/>
                <a:gd name="f196" fmla="*/ f165 f80 1"/>
                <a:gd name="f197" fmla="*/ f166 f80 1"/>
                <a:gd name="f198" fmla="*/ f167 f80 1"/>
                <a:gd name="f199" fmla="*/ f168 f79 1"/>
                <a:gd name="f200" fmla="*/ f169 f80 1"/>
                <a:gd name="f201" fmla="*/ f170 f80 1"/>
                <a:gd name="f202" fmla="*/ f171 f79 1"/>
                <a:gd name="f203" fmla="*/ f172 f8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45">
                  <a:pos x="f177" y="f178"/>
                </a:cxn>
                <a:cxn ang="f145">
                  <a:pos x="f179" y="f180"/>
                </a:cxn>
                <a:cxn ang="f145">
                  <a:pos x="f181" y="f180"/>
                </a:cxn>
                <a:cxn ang="f145">
                  <a:pos x="f182" y="f180"/>
                </a:cxn>
                <a:cxn ang="f145">
                  <a:pos x="f183" y="f184"/>
                </a:cxn>
                <a:cxn ang="f145">
                  <a:pos x="f185" y="f186"/>
                </a:cxn>
                <a:cxn ang="f145">
                  <a:pos x="f187" y="f188"/>
                </a:cxn>
                <a:cxn ang="f145">
                  <a:pos x="f183" y="f189"/>
                </a:cxn>
                <a:cxn ang="f145">
                  <a:pos x="f190" y="f191"/>
                </a:cxn>
                <a:cxn ang="f145">
                  <a:pos x="f192" y="f191"/>
                </a:cxn>
                <a:cxn ang="f145">
                  <a:pos x="f193" y="f194"/>
                </a:cxn>
                <a:cxn ang="f145">
                  <a:pos x="f195" y="f186"/>
                </a:cxn>
                <a:cxn ang="f145">
                  <a:pos x="f195" y="f186"/>
                </a:cxn>
                <a:cxn ang="f145">
                  <a:pos x="f195" y="f196"/>
                </a:cxn>
                <a:cxn ang="f145">
                  <a:pos x="f181" y="f197"/>
                </a:cxn>
                <a:cxn ang="f145">
                  <a:pos x="f177" y="f196"/>
                </a:cxn>
                <a:cxn ang="f145">
                  <a:pos x="f195" y="f198"/>
                </a:cxn>
                <a:cxn ang="f145">
                  <a:pos x="f182" y="f198"/>
                </a:cxn>
                <a:cxn ang="f145">
                  <a:pos x="f199" y="f200"/>
                </a:cxn>
                <a:cxn ang="f145">
                  <a:pos x="f199" y="f201"/>
                </a:cxn>
                <a:cxn ang="f145">
                  <a:pos x="f202" y="f203"/>
                </a:cxn>
                <a:cxn ang="f145">
                  <a:pos x="f182" y="f203"/>
                </a:cxn>
                <a:cxn ang="f145">
                  <a:pos x="f195" y="f203"/>
                </a:cxn>
              </a:cxnLst>
              <a:rect l="f173" t="f176" r="f174" b="f175"/>
              <a:pathLst>
                <a:path w="25982" h="37531">
                  <a:moveTo>
                    <a:pt x="f8" y="f9"/>
                  </a:moveTo>
                  <a:cubicBezTo>
                    <a:pt x="f10" y="f11"/>
                    <a:pt x="f12" y="f13"/>
                    <a:pt x="f14" y="f8"/>
                  </a:cubicBezTo>
                  <a:cubicBezTo>
                    <a:pt x="f15" y="f16"/>
                    <a:pt x="f17" y="f16"/>
                    <a:pt x="f18" y="f8"/>
                  </a:cubicBezTo>
                  <a:lnTo>
                    <a:pt x="f19" y="f8"/>
                  </a:lnTo>
                  <a:cubicBezTo>
                    <a:pt x="f20" y="f8"/>
                    <a:pt x="f21" y="f9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lnTo>
                    <a:pt x="f29" y="f30"/>
                  </a:lnTo>
                  <a:cubicBezTo>
                    <a:pt x="f31" y="f32"/>
                    <a:pt x="f33" y="f34"/>
                    <a:pt x="f21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3"/>
                    <a:pt x="f45" y="f41"/>
                  </a:cubicBezTo>
                  <a:cubicBezTo>
                    <a:pt x="f46" y="f47"/>
                    <a:pt x="f48" y="f49"/>
                    <a:pt x="f50" y="f51"/>
                  </a:cubicBezTo>
                  <a:lnTo>
                    <a:pt x="f52" y="f28"/>
                  </a:lnTo>
                  <a:lnTo>
                    <a:pt x="f52" y="f28"/>
                  </a:lnTo>
                  <a:lnTo>
                    <a:pt x="f52" y="f53"/>
                  </a:lnTo>
                  <a:cubicBezTo>
                    <a:pt x="f52" y="f54"/>
                    <a:pt x="f55" y="f56"/>
                    <a:pt x="f18" y="f56"/>
                  </a:cubicBezTo>
                  <a:cubicBezTo>
                    <a:pt x="f57" y="f56"/>
                    <a:pt x="f8" y="f54"/>
                    <a:pt x="f8" y="f53"/>
                  </a:cubicBezTo>
                  <a:close/>
                  <a:moveTo>
                    <a:pt x="f52" y="f58"/>
                  </a:moveTo>
                  <a:lnTo>
                    <a:pt x="f19" y="f58"/>
                  </a:ln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5" y="f67"/>
                    <a:pt x="f63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6"/>
                    <a:pt x="f19" y="f74"/>
                  </a:cubicBezTo>
                  <a:lnTo>
                    <a:pt x="f52" y="f74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35" name="Freeform 61">
              <a:extLst>
                <a:ext uri="{FF2B5EF4-FFF2-40B4-BE49-F238E27FC236}">
                  <a16:creationId xmlns:a16="http://schemas.microsoft.com/office/drawing/2014/main" id="{D383675D-4648-14EA-E808-F4F47D85D4ED}"/>
                </a:ext>
              </a:extLst>
            </p:cNvPr>
            <p:cNvSpPr/>
            <p:nvPr/>
          </p:nvSpPr>
          <p:spPr>
            <a:xfrm>
              <a:off x="1447129" y="2342007"/>
              <a:ext cx="38834" cy="446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297"/>
                <a:gd name="f7" fmla="val 37498"/>
                <a:gd name="f8" fmla="val 3906"/>
                <a:gd name="f9" fmla="val 1749"/>
                <a:gd name="f10" fmla="val 1709"/>
                <a:gd name="f11" fmla="val 3817"/>
                <a:gd name="f12" fmla="val 5925"/>
                <a:gd name="f13" fmla="val 7634"/>
                <a:gd name="f14" fmla="val 14843"/>
                <a:gd name="f15" fmla="val 23664"/>
                <a:gd name="f16" fmla="val 25373"/>
                <a:gd name="f17" fmla="val 27481"/>
                <a:gd name="f18" fmla="val 29589"/>
                <a:gd name="f19" fmla="val 31298"/>
                <a:gd name="f20" fmla="val 33593"/>
                <a:gd name="f21" fmla="val 35750"/>
                <a:gd name="f22" fmla="val 37499"/>
                <a:gd name="f23" fmla="val 21874"/>
                <a:gd name="f24" fmla="+- 0 0 -90"/>
                <a:gd name="f25" fmla="*/ f3 1 31297"/>
                <a:gd name="f26" fmla="*/ f4 1 37498"/>
                <a:gd name="f27" fmla="+- f7 0 f5"/>
                <a:gd name="f28" fmla="+- f6 0 f5"/>
                <a:gd name="f29" fmla="*/ f24 f0 1"/>
                <a:gd name="f30" fmla="*/ f28 1 31297"/>
                <a:gd name="f31" fmla="*/ f27 1 37498"/>
                <a:gd name="f32" fmla="*/ 0 f28 1"/>
                <a:gd name="f33" fmla="*/ 3906 f27 1"/>
                <a:gd name="f34" fmla="*/ 3817 f28 1"/>
                <a:gd name="f35" fmla="*/ 0 f27 1"/>
                <a:gd name="f36" fmla="*/ 7634 f28 1"/>
                <a:gd name="f37" fmla="*/ 14843 f27 1"/>
                <a:gd name="f38" fmla="*/ 23664 f28 1"/>
                <a:gd name="f39" fmla="*/ 27481 f28 1"/>
                <a:gd name="f40" fmla="*/ 31298 f28 1"/>
                <a:gd name="f41" fmla="*/ 33593 f27 1"/>
                <a:gd name="f42" fmla="*/ 37499 f27 1"/>
                <a:gd name="f43" fmla="*/ 21874 f27 1"/>
                <a:gd name="f44" fmla="*/ f29 1 f2"/>
                <a:gd name="f45" fmla="*/ f32 1 31297"/>
                <a:gd name="f46" fmla="*/ f33 1 37498"/>
                <a:gd name="f47" fmla="*/ f34 1 31297"/>
                <a:gd name="f48" fmla="*/ f35 1 37498"/>
                <a:gd name="f49" fmla="*/ f36 1 31297"/>
                <a:gd name="f50" fmla="*/ f37 1 37498"/>
                <a:gd name="f51" fmla="*/ f38 1 31297"/>
                <a:gd name="f52" fmla="*/ f39 1 31297"/>
                <a:gd name="f53" fmla="*/ f40 1 31297"/>
                <a:gd name="f54" fmla="*/ f41 1 37498"/>
                <a:gd name="f55" fmla="*/ f42 1 37498"/>
                <a:gd name="f56" fmla="*/ f43 1 37498"/>
                <a:gd name="f57" fmla="*/ f5 1 f30"/>
                <a:gd name="f58" fmla="*/ f6 1 f30"/>
                <a:gd name="f59" fmla="*/ f5 1 f31"/>
                <a:gd name="f60" fmla="*/ f7 1 f31"/>
                <a:gd name="f61" fmla="+- f44 0 f1"/>
                <a:gd name="f62" fmla="*/ f45 1 f30"/>
                <a:gd name="f63" fmla="*/ f46 1 f31"/>
                <a:gd name="f64" fmla="*/ f47 1 f30"/>
                <a:gd name="f65" fmla="*/ f48 1 f31"/>
                <a:gd name="f66" fmla="*/ f49 1 f30"/>
                <a:gd name="f67" fmla="*/ f50 1 f31"/>
                <a:gd name="f68" fmla="*/ f51 1 f30"/>
                <a:gd name="f69" fmla="*/ f52 1 f30"/>
                <a:gd name="f70" fmla="*/ f53 1 f30"/>
                <a:gd name="f71" fmla="*/ f54 1 f31"/>
                <a:gd name="f72" fmla="*/ f55 1 f31"/>
                <a:gd name="f73" fmla="*/ f56 1 f31"/>
                <a:gd name="f74" fmla="*/ f57 f25 1"/>
                <a:gd name="f75" fmla="*/ f58 f25 1"/>
                <a:gd name="f76" fmla="*/ f60 f26 1"/>
                <a:gd name="f77" fmla="*/ f59 f26 1"/>
                <a:gd name="f78" fmla="*/ f62 f25 1"/>
                <a:gd name="f79" fmla="*/ f63 f26 1"/>
                <a:gd name="f80" fmla="*/ f64 f25 1"/>
                <a:gd name="f81" fmla="*/ f65 f26 1"/>
                <a:gd name="f82" fmla="*/ f66 f25 1"/>
                <a:gd name="f83" fmla="*/ f67 f26 1"/>
                <a:gd name="f84" fmla="*/ f68 f25 1"/>
                <a:gd name="f85" fmla="*/ f69 f25 1"/>
                <a:gd name="f86" fmla="*/ f70 f25 1"/>
                <a:gd name="f87" fmla="*/ f71 f26 1"/>
                <a:gd name="f88" fmla="*/ f72 f26 1"/>
                <a:gd name="f89" fmla="*/ f73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1">
                  <a:pos x="f78" y="f79"/>
                </a:cxn>
                <a:cxn ang="f61">
                  <a:pos x="f80" y="f81"/>
                </a:cxn>
                <a:cxn ang="f61">
                  <a:pos x="f82" y="f79"/>
                </a:cxn>
                <a:cxn ang="f61">
                  <a:pos x="f82" y="f83"/>
                </a:cxn>
                <a:cxn ang="f61">
                  <a:pos x="f84" y="f83"/>
                </a:cxn>
                <a:cxn ang="f61">
                  <a:pos x="f84" y="f79"/>
                </a:cxn>
                <a:cxn ang="f61">
                  <a:pos x="f85" y="f81"/>
                </a:cxn>
                <a:cxn ang="f61">
                  <a:pos x="f86" y="f79"/>
                </a:cxn>
                <a:cxn ang="f61">
                  <a:pos x="f86" y="f87"/>
                </a:cxn>
                <a:cxn ang="f61">
                  <a:pos x="f85" y="f88"/>
                </a:cxn>
                <a:cxn ang="f61">
                  <a:pos x="f84" y="f87"/>
                </a:cxn>
                <a:cxn ang="f61">
                  <a:pos x="f84" y="f89"/>
                </a:cxn>
                <a:cxn ang="f61">
                  <a:pos x="f82" y="f89"/>
                </a:cxn>
                <a:cxn ang="f61">
                  <a:pos x="f82" y="f87"/>
                </a:cxn>
                <a:cxn ang="f61">
                  <a:pos x="f80" y="f88"/>
                </a:cxn>
                <a:cxn ang="f61">
                  <a:pos x="f78" y="f87"/>
                </a:cxn>
              </a:cxnLst>
              <a:rect l="f74" t="f77" r="f75" b="f76"/>
              <a:pathLst>
                <a:path w="31297" h="37498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13" y="f9"/>
                    <a:pt x="f13" y="f8"/>
                  </a:cubicBezTo>
                  <a:lnTo>
                    <a:pt x="f13" y="f14"/>
                  </a:lnTo>
                  <a:lnTo>
                    <a:pt x="f15" y="f14"/>
                  </a:lnTo>
                  <a:lnTo>
                    <a:pt x="f15" y="f8"/>
                  </a:lnTo>
                  <a:cubicBezTo>
                    <a:pt x="f15" y="f9"/>
                    <a:pt x="f16" y="f5"/>
                    <a:pt x="f17" y="f5"/>
                  </a:cubicBezTo>
                  <a:cubicBezTo>
                    <a:pt x="f18" y="f5"/>
                    <a:pt x="f19" y="f9"/>
                    <a:pt x="f19" y="f8"/>
                  </a:cubicBezTo>
                  <a:lnTo>
                    <a:pt x="f19" y="f20"/>
                  </a:lnTo>
                  <a:cubicBezTo>
                    <a:pt x="f19" y="f21"/>
                    <a:pt x="f18" y="f22"/>
                    <a:pt x="f17" y="f22"/>
                  </a:cubicBezTo>
                  <a:cubicBezTo>
                    <a:pt x="f16" y="f22"/>
                    <a:pt x="f15" y="f21"/>
                    <a:pt x="f15" y="f20"/>
                  </a:cubicBezTo>
                  <a:lnTo>
                    <a:pt x="f15" y="f23"/>
                  </a:lnTo>
                  <a:lnTo>
                    <a:pt x="f13" y="f23"/>
                  </a:lnTo>
                  <a:lnTo>
                    <a:pt x="f13" y="f20"/>
                  </a:lnTo>
                  <a:cubicBezTo>
                    <a:pt x="f13" y="f21"/>
                    <a:pt x="f12" y="f22"/>
                    <a:pt x="f11" y="f22"/>
                  </a:cubicBezTo>
                  <a:cubicBezTo>
                    <a:pt x="f10" y="f22"/>
                    <a:pt x="f5" y="f21"/>
                    <a:pt x="f5" y="f2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grpSp>
        <p:nvGrpSpPr>
          <p:cNvPr id="36" name="Group 282">
            <a:extLst>
              <a:ext uri="{FF2B5EF4-FFF2-40B4-BE49-F238E27FC236}">
                <a16:creationId xmlns:a16="http://schemas.microsoft.com/office/drawing/2014/main" id="{150EA220-6B7E-35F9-C455-D17D271A6673}"/>
              </a:ext>
            </a:extLst>
          </p:cNvPr>
          <p:cNvGrpSpPr/>
          <p:nvPr/>
        </p:nvGrpSpPr>
        <p:grpSpPr>
          <a:xfrm>
            <a:off x="3046616" y="2121019"/>
            <a:ext cx="344244" cy="353388"/>
            <a:chOff x="2360230" y="2171123"/>
            <a:chExt cx="344244" cy="353388"/>
          </a:xfrm>
        </p:grpSpPr>
        <p:pic>
          <p:nvPicPr>
            <p:cNvPr id="37" name="Graphic 283" descr="Gauge with solid fill">
              <a:extLst>
                <a:ext uri="{FF2B5EF4-FFF2-40B4-BE49-F238E27FC236}">
                  <a16:creationId xmlns:a16="http://schemas.microsoft.com/office/drawing/2014/main" id="{857B5A78-89D2-953E-5FEB-D06C72BC3C9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2392271" y="2171123"/>
              <a:ext cx="277264" cy="277264"/>
            </a:xfrm>
            <a:prstGeom prst="rect">
              <a:avLst/>
            </a:prstGeom>
            <a:noFill/>
            <a:ln cap="flat">
              <a:noFill/>
            </a:ln>
          </p:spPr>
        </p:pic>
        <p:sp>
          <p:nvSpPr>
            <p:cNvPr id="38" name="Oval 284">
              <a:extLst>
                <a:ext uri="{FF2B5EF4-FFF2-40B4-BE49-F238E27FC236}">
                  <a16:creationId xmlns:a16="http://schemas.microsoft.com/office/drawing/2014/main" id="{9E1A8263-0D06-BF58-D74D-206585761664}"/>
                </a:ext>
              </a:extLst>
            </p:cNvPr>
            <p:cNvSpPr/>
            <p:nvPr/>
          </p:nvSpPr>
          <p:spPr>
            <a:xfrm>
              <a:off x="2360230" y="2180267"/>
              <a:ext cx="344244" cy="344244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grpSp>
        <p:nvGrpSpPr>
          <p:cNvPr id="39" name="Group 285">
            <a:extLst>
              <a:ext uri="{FF2B5EF4-FFF2-40B4-BE49-F238E27FC236}">
                <a16:creationId xmlns:a16="http://schemas.microsoft.com/office/drawing/2014/main" id="{7693C757-A659-4544-674A-E36377A363C1}"/>
              </a:ext>
            </a:extLst>
          </p:cNvPr>
          <p:cNvGrpSpPr/>
          <p:nvPr/>
        </p:nvGrpSpPr>
        <p:grpSpPr>
          <a:xfrm>
            <a:off x="4175802" y="2151639"/>
            <a:ext cx="455334" cy="279852"/>
            <a:chOff x="3225006" y="2210680"/>
            <a:chExt cx="455334" cy="279852"/>
          </a:xfrm>
        </p:grpSpPr>
        <p:sp>
          <p:nvSpPr>
            <p:cNvPr id="40" name="Freeform 238">
              <a:extLst>
                <a:ext uri="{FF2B5EF4-FFF2-40B4-BE49-F238E27FC236}">
                  <a16:creationId xmlns:a16="http://schemas.microsoft.com/office/drawing/2014/main" id="{D2B1D888-13A3-F3FF-3608-5824C6EF33AC}"/>
                </a:ext>
              </a:extLst>
            </p:cNvPr>
            <p:cNvSpPr/>
            <p:nvPr/>
          </p:nvSpPr>
          <p:spPr>
            <a:xfrm>
              <a:off x="3225006" y="2210680"/>
              <a:ext cx="455334" cy="2798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96781"/>
                <a:gd name="f7" fmla="val 243863"/>
                <a:gd name="f8" fmla="val 336357"/>
                <a:gd name="f9" fmla="val 60578"/>
                <a:gd name="f10" fmla="val 27266"/>
                <a:gd name="f11" fmla="val 244007"/>
                <a:gd name="f12" fmla="val 144"/>
                <a:gd name="f13" fmla="val 217119"/>
                <a:gd name="f14" fmla="val 1"/>
                <a:gd name="f15" fmla="val 183807"/>
                <a:gd name="f16" fmla="+- 0 0 135"/>
                <a:gd name="f17" fmla="val 152422"/>
                <a:gd name="f18" fmla="val 23820"/>
                <a:gd name="f19" fmla="val 126178"/>
                <a:gd name="f20" fmla="val 55087"/>
                <a:gd name="f21" fmla="val 123456"/>
                <a:gd name="f22" fmla="val 58155"/>
                <a:gd name="f23" fmla="val 78847"/>
                <a:gd name="f24" fmla="val 96804"/>
                <a:gd name="f25" fmla="val 45171"/>
                <a:gd name="f26" fmla="val 141413"/>
                <a:gd name="f27" fmla="val 48238"/>
                <a:gd name="f28" fmla="val 148429"/>
                <a:gd name="f29" fmla="val 48720"/>
                <a:gd name="f30" fmla="val 155353"/>
                <a:gd name="f31" fmla="val 50115"/>
                <a:gd name="f32" fmla="val 162009"/>
                <a:gd name="f33" fmla="val 52387"/>
                <a:gd name="f34" fmla="val 187108"/>
                <a:gd name="f35" fmla="val 4551"/>
                <a:gd name="f36" fmla="val 246233"/>
                <a:gd name="f37" fmla="+- 0 0 13881"/>
                <a:gd name="f38" fmla="val 294069"/>
                <a:gd name="f39" fmla="val 11219"/>
                <a:gd name="f40" fmla="val 334725"/>
                <a:gd name="f41" fmla="val 32551"/>
                <a:gd name="f42" fmla="val 355072"/>
                <a:gd name="f43" fmla="val 79290"/>
                <a:gd name="f44" fmla="val 342985"/>
                <a:gd name="f45" fmla="val 123583"/>
                <a:gd name="f46" fmla="val 376102"/>
                <a:gd name="f47" fmla="val 127187"/>
                <a:gd name="f48" fmla="val 400026"/>
                <a:gd name="f49" fmla="val 156956"/>
                <a:gd name="f50" fmla="val 396422"/>
                <a:gd name="f51" fmla="val 190072"/>
                <a:gd name="f52" fmla="val 393087"/>
                <a:gd name="f53" fmla="val 220717"/>
                <a:gd name="f54" fmla="val 367182"/>
                <a:gd name="f55" fmla="val 243915"/>
                <a:gd name="f56" fmla="val 135772"/>
                <a:gd name="f57" fmla="val 59370"/>
                <a:gd name="f58" fmla="val 97405"/>
                <a:gd name="f59" fmla="val 59411"/>
                <a:gd name="f60" fmla="val 66312"/>
                <a:gd name="f61" fmla="val 90504"/>
                <a:gd name="f62" fmla="val 66270"/>
                <a:gd name="f63" fmla="val 128871"/>
                <a:gd name="f64" fmla="val 132001"/>
                <a:gd name="f65" fmla="val 63733"/>
                <a:gd name="f66" fmla="val 134538"/>
                <a:gd name="f67" fmla="val 60603"/>
                <a:gd name="f68" fmla="val 33544"/>
                <a:gd name="f69" fmla="val 133923"/>
                <a:gd name="f70" fmla="val 11109"/>
                <a:gd name="f71" fmla="val 155361"/>
                <a:gd name="f72" fmla="val 10495"/>
                <a:gd name="f73" fmla="val 182420"/>
                <a:gd name="f74" fmla="val 9880"/>
                <a:gd name="f75" fmla="val 209479"/>
                <a:gd name="f76" fmla="val 31317"/>
                <a:gd name="f77" fmla="val 231913"/>
                <a:gd name="f78" fmla="val 58376"/>
                <a:gd name="f79" fmla="val 232528"/>
                <a:gd name="f80" fmla="val 59118"/>
                <a:gd name="f81" fmla="val 232545"/>
                <a:gd name="f82" fmla="val 59861"/>
                <a:gd name="f83" fmla="val 363416"/>
                <a:gd name="f84" fmla="val 233143"/>
                <a:gd name="f85" fmla="val 385850"/>
                <a:gd name="f86" fmla="val 211706"/>
                <a:gd name="f87" fmla="val 386465"/>
                <a:gd name="f88" fmla="val 184647"/>
                <a:gd name="f89" fmla="val 387080"/>
                <a:gd name="f90" fmla="val 157588"/>
                <a:gd name="f91" fmla="val 365643"/>
                <a:gd name="f92" fmla="val 135153"/>
                <a:gd name="f93" fmla="val 338583"/>
                <a:gd name="f94" fmla="val 337841"/>
                <a:gd name="f95" fmla="val 134521"/>
                <a:gd name="f96" fmla="val 337099"/>
                <a:gd name="f97" fmla="val 335420"/>
                <a:gd name="f98" fmla="val 332277"/>
                <a:gd name="f99" fmla="val 134522"/>
                <a:gd name="f100" fmla="val 329741"/>
                <a:gd name="f101" fmla="val 131961"/>
                <a:gd name="f102" fmla="val 329756"/>
                <a:gd name="f103" fmla="val 128817"/>
                <a:gd name="f104" fmla="val 329760"/>
                <a:gd name="f105" fmla="val 128180"/>
                <a:gd name="f106" fmla="val 329870"/>
                <a:gd name="f107" fmla="val 127548"/>
                <a:gd name="f108" fmla="val 330082"/>
                <a:gd name="f109" fmla="val 126948"/>
                <a:gd name="f110" fmla="val 333363"/>
                <a:gd name="f111" fmla="val 117665"/>
                <a:gd name="f112" fmla="val 335073"/>
                <a:gd name="f113" fmla="val 107900"/>
                <a:gd name="f114" fmla="val 335142"/>
                <a:gd name="f115" fmla="val 98055"/>
                <a:gd name="f116" fmla="val 335199"/>
                <a:gd name="f117" fmla="val 50266"/>
                <a:gd name="f118" fmla="val 296504"/>
                <a:gd name="f119" fmla="val 11480"/>
                <a:gd name="f120" fmla="val 248716"/>
                <a:gd name="f121" fmla="val 11424"/>
                <a:gd name="f122" fmla="val 214845"/>
                <a:gd name="f123" fmla="val 11383"/>
                <a:gd name="f124" fmla="val 184065"/>
                <a:gd name="f125" fmla="val 31109"/>
                <a:gd name="f126" fmla="val 169953"/>
                <a:gd name="f127" fmla="val 61900"/>
                <a:gd name="f128" fmla="val 168658"/>
                <a:gd name="f129" fmla="val 64654"/>
                <a:gd name="f130" fmla="val 165426"/>
                <a:gd name="f131" fmla="val 65902"/>
                <a:gd name="f132" fmla="val 162616"/>
                <a:gd name="f133" fmla="val 64733"/>
                <a:gd name="f134" fmla="val 154117"/>
                <a:gd name="f135" fmla="val 61168"/>
                <a:gd name="f136" fmla="val 144988"/>
                <a:gd name="f137" fmla="val 59344"/>
                <a:gd name="f138" fmla="+- 0 0 -90"/>
                <a:gd name="f139" fmla="*/ f3 1 396781"/>
                <a:gd name="f140" fmla="*/ f4 1 243863"/>
                <a:gd name="f141" fmla="+- f7 0 f5"/>
                <a:gd name="f142" fmla="+- f6 0 f5"/>
                <a:gd name="f143" fmla="*/ f138 f0 1"/>
                <a:gd name="f144" fmla="*/ f142 1 396781"/>
                <a:gd name="f145" fmla="*/ f141 1 243863"/>
                <a:gd name="f146" fmla="*/ 336357 f142 1"/>
                <a:gd name="f147" fmla="*/ 243863 f141 1"/>
                <a:gd name="f148" fmla="*/ 60578 f142 1"/>
                <a:gd name="f149" fmla="*/ 1 f142 1"/>
                <a:gd name="f150" fmla="*/ 183807 f141 1"/>
                <a:gd name="f151" fmla="*/ 55087 f142 1"/>
                <a:gd name="f152" fmla="*/ 123456 f141 1"/>
                <a:gd name="f153" fmla="*/ 141413 f142 1"/>
                <a:gd name="f154" fmla="*/ 48238 f141 1"/>
                <a:gd name="f155" fmla="*/ 162009 f142 1"/>
                <a:gd name="f156" fmla="*/ 52387 f141 1"/>
                <a:gd name="f157" fmla="*/ 294069 f142 1"/>
                <a:gd name="f158" fmla="*/ 11219 f141 1"/>
                <a:gd name="f159" fmla="*/ 342985 f142 1"/>
                <a:gd name="f160" fmla="*/ 123583 f141 1"/>
                <a:gd name="f161" fmla="*/ 396422 f142 1"/>
                <a:gd name="f162" fmla="*/ 190072 f141 1"/>
                <a:gd name="f163" fmla="*/ 135772 f142 1"/>
                <a:gd name="f164" fmla="*/ 59370 f141 1"/>
                <a:gd name="f165" fmla="*/ 66270 f142 1"/>
                <a:gd name="f166" fmla="*/ 128871 f141 1"/>
                <a:gd name="f167" fmla="*/ 60603 f142 1"/>
                <a:gd name="f168" fmla="*/ 134538 f141 1"/>
                <a:gd name="f169" fmla="*/ 10495 f142 1"/>
                <a:gd name="f170" fmla="*/ 182420 f141 1"/>
                <a:gd name="f171" fmla="*/ 58376 f142 1"/>
                <a:gd name="f172" fmla="*/ 232528 f141 1"/>
                <a:gd name="f173" fmla="*/ 386465 f142 1"/>
                <a:gd name="f174" fmla="*/ 184647 f141 1"/>
                <a:gd name="f175" fmla="*/ 338583 f142 1"/>
                <a:gd name="f176" fmla="*/ 335420 f142 1"/>
                <a:gd name="f177" fmla="*/ 329756 f142 1"/>
                <a:gd name="f178" fmla="*/ 128817 f141 1"/>
                <a:gd name="f179" fmla="*/ 330082 f142 1"/>
                <a:gd name="f180" fmla="*/ 126948 f141 1"/>
                <a:gd name="f181" fmla="*/ 335142 f142 1"/>
                <a:gd name="f182" fmla="*/ 98055 f141 1"/>
                <a:gd name="f183" fmla="*/ 248716 f142 1"/>
                <a:gd name="f184" fmla="*/ 11424 f141 1"/>
                <a:gd name="f185" fmla="*/ 169953 f142 1"/>
                <a:gd name="f186" fmla="*/ 61900 f141 1"/>
                <a:gd name="f187" fmla="*/ 162616 f142 1"/>
                <a:gd name="f188" fmla="*/ 64733 f141 1"/>
                <a:gd name="f189" fmla="*/ f143 1 f2"/>
                <a:gd name="f190" fmla="*/ f146 1 396781"/>
                <a:gd name="f191" fmla="*/ f147 1 243863"/>
                <a:gd name="f192" fmla="*/ f148 1 396781"/>
                <a:gd name="f193" fmla="*/ f149 1 396781"/>
                <a:gd name="f194" fmla="*/ f150 1 243863"/>
                <a:gd name="f195" fmla="*/ f151 1 396781"/>
                <a:gd name="f196" fmla="*/ f152 1 243863"/>
                <a:gd name="f197" fmla="*/ f153 1 396781"/>
                <a:gd name="f198" fmla="*/ f154 1 243863"/>
                <a:gd name="f199" fmla="*/ f155 1 396781"/>
                <a:gd name="f200" fmla="*/ f156 1 243863"/>
                <a:gd name="f201" fmla="*/ f157 1 396781"/>
                <a:gd name="f202" fmla="*/ f158 1 243863"/>
                <a:gd name="f203" fmla="*/ f159 1 396781"/>
                <a:gd name="f204" fmla="*/ f160 1 243863"/>
                <a:gd name="f205" fmla="*/ f161 1 396781"/>
                <a:gd name="f206" fmla="*/ f162 1 243863"/>
                <a:gd name="f207" fmla="*/ f163 1 396781"/>
                <a:gd name="f208" fmla="*/ f164 1 243863"/>
                <a:gd name="f209" fmla="*/ f165 1 396781"/>
                <a:gd name="f210" fmla="*/ f166 1 243863"/>
                <a:gd name="f211" fmla="*/ f167 1 396781"/>
                <a:gd name="f212" fmla="*/ f168 1 243863"/>
                <a:gd name="f213" fmla="*/ f169 1 396781"/>
                <a:gd name="f214" fmla="*/ f170 1 243863"/>
                <a:gd name="f215" fmla="*/ f171 1 396781"/>
                <a:gd name="f216" fmla="*/ f172 1 243863"/>
                <a:gd name="f217" fmla="*/ f173 1 396781"/>
                <a:gd name="f218" fmla="*/ f174 1 243863"/>
                <a:gd name="f219" fmla="*/ f175 1 396781"/>
                <a:gd name="f220" fmla="*/ f176 1 396781"/>
                <a:gd name="f221" fmla="*/ f177 1 396781"/>
                <a:gd name="f222" fmla="*/ f178 1 243863"/>
                <a:gd name="f223" fmla="*/ f179 1 396781"/>
                <a:gd name="f224" fmla="*/ f180 1 243863"/>
                <a:gd name="f225" fmla="*/ f181 1 396781"/>
                <a:gd name="f226" fmla="*/ f182 1 243863"/>
                <a:gd name="f227" fmla="*/ f183 1 396781"/>
                <a:gd name="f228" fmla="*/ f184 1 243863"/>
                <a:gd name="f229" fmla="*/ f185 1 396781"/>
                <a:gd name="f230" fmla="*/ f186 1 243863"/>
                <a:gd name="f231" fmla="*/ f187 1 396781"/>
                <a:gd name="f232" fmla="*/ f188 1 243863"/>
                <a:gd name="f233" fmla="*/ f5 1 f144"/>
                <a:gd name="f234" fmla="*/ f6 1 f144"/>
                <a:gd name="f235" fmla="*/ f5 1 f145"/>
                <a:gd name="f236" fmla="*/ f7 1 f145"/>
                <a:gd name="f237" fmla="+- f189 0 f1"/>
                <a:gd name="f238" fmla="*/ f190 1 f144"/>
                <a:gd name="f239" fmla="*/ f191 1 f145"/>
                <a:gd name="f240" fmla="*/ f192 1 f144"/>
                <a:gd name="f241" fmla="*/ f193 1 f144"/>
                <a:gd name="f242" fmla="*/ f194 1 f145"/>
                <a:gd name="f243" fmla="*/ f195 1 f144"/>
                <a:gd name="f244" fmla="*/ f196 1 f145"/>
                <a:gd name="f245" fmla="*/ f197 1 f144"/>
                <a:gd name="f246" fmla="*/ f198 1 f145"/>
                <a:gd name="f247" fmla="*/ f199 1 f144"/>
                <a:gd name="f248" fmla="*/ f200 1 f145"/>
                <a:gd name="f249" fmla="*/ f201 1 f144"/>
                <a:gd name="f250" fmla="*/ f202 1 f145"/>
                <a:gd name="f251" fmla="*/ f203 1 f144"/>
                <a:gd name="f252" fmla="*/ f204 1 f145"/>
                <a:gd name="f253" fmla="*/ f205 1 f144"/>
                <a:gd name="f254" fmla="*/ f206 1 f145"/>
                <a:gd name="f255" fmla="*/ f207 1 f144"/>
                <a:gd name="f256" fmla="*/ f208 1 f145"/>
                <a:gd name="f257" fmla="*/ f209 1 f144"/>
                <a:gd name="f258" fmla="*/ f210 1 f145"/>
                <a:gd name="f259" fmla="*/ f211 1 f144"/>
                <a:gd name="f260" fmla="*/ f212 1 f145"/>
                <a:gd name="f261" fmla="*/ f213 1 f144"/>
                <a:gd name="f262" fmla="*/ f214 1 f145"/>
                <a:gd name="f263" fmla="*/ f215 1 f144"/>
                <a:gd name="f264" fmla="*/ f216 1 f145"/>
                <a:gd name="f265" fmla="*/ f217 1 f144"/>
                <a:gd name="f266" fmla="*/ f218 1 f145"/>
                <a:gd name="f267" fmla="*/ f219 1 f144"/>
                <a:gd name="f268" fmla="*/ f220 1 f144"/>
                <a:gd name="f269" fmla="*/ f221 1 f144"/>
                <a:gd name="f270" fmla="*/ f222 1 f145"/>
                <a:gd name="f271" fmla="*/ f223 1 f144"/>
                <a:gd name="f272" fmla="*/ f224 1 f145"/>
                <a:gd name="f273" fmla="*/ f225 1 f144"/>
                <a:gd name="f274" fmla="*/ f226 1 f145"/>
                <a:gd name="f275" fmla="*/ f227 1 f144"/>
                <a:gd name="f276" fmla="*/ f228 1 f145"/>
                <a:gd name="f277" fmla="*/ f229 1 f144"/>
                <a:gd name="f278" fmla="*/ f230 1 f145"/>
                <a:gd name="f279" fmla="*/ f231 1 f144"/>
                <a:gd name="f280" fmla="*/ f232 1 f145"/>
                <a:gd name="f281" fmla="*/ f233 f139 1"/>
                <a:gd name="f282" fmla="*/ f234 f139 1"/>
                <a:gd name="f283" fmla="*/ f236 f140 1"/>
                <a:gd name="f284" fmla="*/ f235 f140 1"/>
                <a:gd name="f285" fmla="*/ f238 f139 1"/>
                <a:gd name="f286" fmla="*/ f239 f140 1"/>
                <a:gd name="f287" fmla="*/ f240 f139 1"/>
                <a:gd name="f288" fmla="*/ f241 f139 1"/>
                <a:gd name="f289" fmla="*/ f242 f140 1"/>
                <a:gd name="f290" fmla="*/ f243 f139 1"/>
                <a:gd name="f291" fmla="*/ f244 f140 1"/>
                <a:gd name="f292" fmla="*/ f245 f139 1"/>
                <a:gd name="f293" fmla="*/ f246 f140 1"/>
                <a:gd name="f294" fmla="*/ f247 f139 1"/>
                <a:gd name="f295" fmla="*/ f248 f140 1"/>
                <a:gd name="f296" fmla="*/ f249 f139 1"/>
                <a:gd name="f297" fmla="*/ f250 f140 1"/>
                <a:gd name="f298" fmla="*/ f251 f139 1"/>
                <a:gd name="f299" fmla="*/ f252 f140 1"/>
                <a:gd name="f300" fmla="*/ f253 f139 1"/>
                <a:gd name="f301" fmla="*/ f254 f140 1"/>
                <a:gd name="f302" fmla="*/ f255 f139 1"/>
                <a:gd name="f303" fmla="*/ f256 f140 1"/>
                <a:gd name="f304" fmla="*/ f257 f139 1"/>
                <a:gd name="f305" fmla="*/ f258 f140 1"/>
                <a:gd name="f306" fmla="*/ f259 f139 1"/>
                <a:gd name="f307" fmla="*/ f260 f140 1"/>
                <a:gd name="f308" fmla="*/ f261 f139 1"/>
                <a:gd name="f309" fmla="*/ f262 f140 1"/>
                <a:gd name="f310" fmla="*/ f263 f139 1"/>
                <a:gd name="f311" fmla="*/ f264 f140 1"/>
                <a:gd name="f312" fmla="*/ f265 f139 1"/>
                <a:gd name="f313" fmla="*/ f266 f140 1"/>
                <a:gd name="f314" fmla="*/ f267 f139 1"/>
                <a:gd name="f315" fmla="*/ f268 f139 1"/>
                <a:gd name="f316" fmla="*/ f269 f139 1"/>
                <a:gd name="f317" fmla="*/ f270 f140 1"/>
                <a:gd name="f318" fmla="*/ f271 f139 1"/>
                <a:gd name="f319" fmla="*/ f272 f140 1"/>
                <a:gd name="f320" fmla="*/ f273 f139 1"/>
                <a:gd name="f321" fmla="*/ f274 f140 1"/>
                <a:gd name="f322" fmla="*/ f275 f139 1"/>
                <a:gd name="f323" fmla="*/ f276 f140 1"/>
                <a:gd name="f324" fmla="*/ f277 f139 1"/>
                <a:gd name="f325" fmla="*/ f278 f140 1"/>
                <a:gd name="f326" fmla="*/ f279 f139 1"/>
                <a:gd name="f327" fmla="*/ f280 f14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7">
                  <a:pos x="f285" y="f286"/>
                </a:cxn>
                <a:cxn ang="f237">
                  <a:pos x="f287" y="f286"/>
                </a:cxn>
                <a:cxn ang="f237">
                  <a:pos x="f288" y="f289"/>
                </a:cxn>
                <a:cxn ang="f237">
                  <a:pos x="f290" y="f291"/>
                </a:cxn>
                <a:cxn ang="f237">
                  <a:pos x="f292" y="f293"/>
                </a:cxn>
                <a:cxn ang="f237">
                  <a:pos x="f294" y="f295"/>
                </a:cxn>
                <a:cxn ang="f237">
                  <a:pos x="f296" y="f297"/>
                </a:cxn>
                <a:cxn ang="f237">
                  <a:pos x="f298" y="f299"/>
                </a:cxn>
                <a:cxn ang="f237">
                  <a:pos x="f300" y="f301"/>
                </a:cxn>
                <a:cxn ang="f237">
                  <a:pos x="f285" y="f286"/>
                </a:cxn>
                <a:cxn ang="f237">
                  <a:pos x="f302" y="f303"/>
                </a:cxn>
                <a:cxn ang="f237">
                  <a:pos x="f304" y="f305"/>
                </a:cxn>
                <a:cxn ang="f237">
                  <a:pos x="f306" y="f307"/>
                </a:cxn>
                <a:cxn ang="f237">
                  <a:pos x="f308" y="f309"/>
                </a:cxn>
                <a:cxn ang="f237">
                  <a:pos x="f310" y="f311"/>
                </a:cxn>
                <a:cxn ang="f237">
                  <a:pos x="f306" y="f311"/>
                </a:cxn>
                <a:cxn ang="f237">
                  <a:pos x="f285" y="f311"/>
                </a:cxn>
                <a:cxn ang="f237">
                  <a:pos x="f312" y="f313"/>
                </a:cxn>
                <a:cxn ang="f237">
                  <a:pos x="f314" y="f307"/>
                </a:cxn>
                <a:cxn ang="f237">
                  <a:pos x="f285" y="f307"/>
                </a:cxn>
                <a:cxn ang="f237">
                  <a:pos x="f315" y="f307"/>
                </a:cxn>
                <a:cxn ang="f237">
                  <a:pos x="f316" y="f317"/>
                </a:cxn>
                <a:cxn ang="f237">
                  <a:pos x="f318" y="f319"/>
                </a:cxn>
                <a:cxn ang="f237">
                  <a:pos x="f320" y="f321"/>
                </a:cxn>
                <a:cxn ang="f237">
                  <a:pos x="f322" y="f323"/>
                </a:cxn>
                <a:cxn ang="f237">
                  <a:pos x="f324" y="f325"/>
                </a:cxn>
                <a:cxn ang="f237">
                  <a:pos x="f326" y="f327"/>
                </a:cxn>
                <a:cxn ang="f237">
                  <a:pos x="f302" y="f303"/>
                </a:cxn>
              </a:cxnLst>
              <a:rect l="f281" t="f284" r="f282" b="f283"/>
              <a:pathLst>
                <a:path w="396781" h="243863">
                  <a:moveTo>
                    <a:pt x="f8" y="f7"/>
                  </a:moveTo>
                  <a:lnTo>
                    <a:pt x="f9" y="f7"/>
                  </a:ln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8" y="f7"/>
                  </a:cubicBezTo>
                  <a:close/>
                  <a:moveTo>
                    <a:pt x="f56" y="f57"/>
                  </a:moveTo>
                  <a:cubicBezTo>
                    <a:pt x="f58" y="f59"/>
                    <a:pt x="f60" y="f61"/>
                    <a:pt x="f62" y="f63"/>
                  </a:cubicBezTo>
                  <a:cubicBezTo>
                    <a:pt x="f62" y="f64"/>
                    <a:pt x="f65" y="f66"/>
                    <a:pt x="f67" y="f66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1"/>
                    <a:pt x="f67" y="f79"/>
                  </a:cubicBezTo>
                  <a:lnTo>
                    <a:pt x="f8" y="f79"/>
                  </a:ln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66"/>
                  </a:cubicBezTo>
                  <a:cubicBezTo>
                    <a:pt x="f94" y="f95"/>
                    <a:pt x="f96" y="f95"/>
                    <a:pt x="f8" y="f66"/>
                  </a:cubicBezTo>
                  <a:lnTo>
                    <a:pt x="f97" y="f66"/>
                  </a:ln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120" y="f121"/>
                  </a:cubicBezTo>
                  <a:cubicBezTo>
                    <a:pt x="f122" y="f123"/>
                    <a:pt x="f124" y="f125"/>
                    <a:pt x="f126" y="f127"/>
                  </a:cubicBezTo>
                  <a:cubicBezTo>
                    <a:pt x="f128" y="f129"/>
                    <a:pt x="f130" y="f131"/>
                    <a:pt x="f132" y="f133"/>
                  </a:cubicBezTo>
                  <a:cubicBezTo>
                    <a:pt x="f134" y="f135"/>
                    <a:pt x="f136" y="f137"/>
                    <a:pt x="f56" y="f5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41" name="Freeform 239">
              <a:extLst>
                <a:ext uri="{FF2B5EF4-FFF2-40B4-BE49-F238E27FC236}">
                  <a16:creationId xmlns:a16="http://schemas.microsoft.com/office/drawing/2014/main" id="{8FA7AC74-A912-9E0E-9374-1C20A1C32E9C}"/>
                </a:ext>
              </a:extLst>
            </p:cNvPr>
            <p:cNvSpPr/>
            <p:nvPr/>
          </p:nvSpPr>
          <p:spPr>
            <a:xfrm>
              <a:off x="3351632" y="2342976"/>
              <a:ext cx="74706" cy="863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5099"/>
                <a:gd name="f7" fmla="val 75207"/>
                <a:gd name="f8" fmla="val 62242"/>
                <a:gd name="f9" fmla="val 62174"/>
                <a:gd name="f10" fmla="val 66154"/>
                <a:gd name="f11" fmla="val 58403"/>
                <a:gd name="f12" fmla="val 69354"/>
                <a:gd name="f13" fmla="val 54068"/>
                <a:gd name="f14" fmla="val 71603"/>
                <a:gd name="f15" fmla="val 49019"/>
                <a:gd name="f16" fmla="val 74110"/>
                <a:gd name="f17" fmla="val 43434"/>
                <a:gd name="f18" fmla="val 75343"/>
                <a:gd name="f19" fmla="val 37800"/>
                <a:gd name="f20" fmla="val 75196"/>
                <a:gd name="f21" fmla="val 32608"/>
                <a:gd name="f22" fmla="val 75250"/>
                <a:gd name="f23" fmla="val 27454"/>
                <a:gd name="f24" fmla="val 74306"/>
                <a:gd name="f25" fmla="val 22619"/>
                <a:gd name="f26" fmla="val 72413"/>
                <a:gd name="f27" fmla="val 18157"/>
                <a:gd name="f28" fmla="val 70655"/>
                <a:gd name="f29" fmla="val 14102"/>
                <a:gd name="f30" fmla="val 68003"/>
                <a:gd name="f31" fmla="val 10702"/>
                <a:gd name="f32" fmla="val 64620"/>
                <a:gd name="f33" fmla="val 7320"/>
                <a:gd name="f34" fmla="val 61210"/>
                <a:gd name="f35" fmla="val 4654"/>
                <a:gd name="f36" fmla="val 57159"/>
                <a:gd name="f37" fmla="val 2859"/>
                <a:gd name="f38" fmla="val 52704"/>
                <a:gd name="f39" fmla="+- 0 0 953"/>
                <a:gd name="f40" fmla="val 42881"/>
                <a:gd name="f41" fmla="val 31988"/>
                <a:gd name="f42" fmla="val 22165"/>
                <a:gd name="f43" fmla="val 4701"/>
                <a:gd name="f44" fmla="val 17697"/>
                <a:gd name="f45" fmla="val 7459"/>
                <a:gd name="f46" fmla="val 13663"/>
                <a:gd name="f47" fmla="val 10955"/>
                <a:gd name="f48" fmla="val 10325"/>
                <a:gd name="f49" fmla="val 14435"/>
                <a:gd name="f50" fmla="val 7019"/>
                <a:gd name="f51" fmla="val 18537"/>
                <a:gd name="f52" fmla="val 4439"/>
                <a:gd name="f53" fmla="val 23024"/>
                <a:gd name="f54" fmla="val 2734"/>
                <a:gd name="f55" fmla="val 27867"/>
                <a:gd name="f56" fmla="val 878"/>
                <a:gd name="f57" fmla="val 33017"/>
                <a:gd name="f58" fmla="+- 0 0 49"/>
                <a:gd name="f59" fmla="val 38204"/>
                <a:gd name="f60" fmla="val 2"/>
                <a:gd name="f61" fmla="val 40676"/>
                <a:gd name="f62" fmla="val 43141"/>
                <a:gd name="f63" fmla="val 239"/>
                <a:gd name="f64" fmla="val 45567"/>
                <a:gd name="f65" fmla="val 710"/>
                <a:gd name="f66" fmla="val 48032"/>
                <a:gd name="f67" fmla="val 1157"/>
                <a:gd name="f68" fmla="val 50441"/>
                <a:gd name="f69" fmla="val 1869"/>
                <a:gd name="f70" fmla="val 52752"/>
                <a:gd name="f71" fmla="val 2836"/>
                <a:gd name="f72" fmla="val 54980"/>
                <a:gd name="f73" fmla="val 3735"/>
                <a:gd name="f74" fmla="val 57088"/>
                <a:gd name="f75" fmla="val 4908"/>
                <a:gd name="f76" fmla="val 59027"/>
                <a:gd name="f77" fmla="val 6327"/>
                <a:gd name="f78" fmla="val 60875"/>
                <a:gd name="f79" fmla="val 7670"/>
                <a:gd name="f80" fmla="val 62513"/>
                <a:gd name="f81" fmla="val 9282"/>
                <a:gd name="f82" fmla="val 63885"/>
                <a:gd name="f83" fmla="val 11109"/>
                <a:gd name="f84" fmla="val 55991"/>
                <a:gd name="f85" fmla="val 17181"/>
                <a:gd name="f86" fmla="val 54036"/>
                <a:gd name="f87" fmla="val 14620"/>
                <a:gd name="f88" fmla="val 51482"/>
                <a:gd name="f89" fmla="val 12578"/>
                <a:gd name="f90" fmla="val 48552"/>
                <a:gd name="f91" fmla="val 11235"/>
                <a:gd name="f92" fmla="val 45346"/>
                <a:gd name="f93" fmla="val 9601"/>
                <a:gd name="f94" fmla="val 41803"/>
                <a:gd name="f95" fmla="val 8735"/>
                <a:gd name="f96" fmla="val 8705"/>
                <a:gd name="f97" fmla="val 34323"/>
                <a:gd name="f98" fmla="val 8642"/>
                <a:gd name="f99" fmla="val 30473"/>
                <a:gd name="f100" fmla="val 9419"/>
                <a:gd name="f101" fmla="val 26920"/>
                <a:gd name="f102" fmla="val 10982"/>
                <a:gd name="f103" fmla="val 23669"/>
                <a:gd name="f104" fmla="val 12442"/>
                <a:gd name="f105" fmla="val 20757"/>
                <a:gd name="f106" fmla="val 14561"/>
                <a:gd name="f107" fmla="val 18368"/>
                <a:gd name="f108" fmla="val 17207"/>
                <a:gd name="f109" fmla="val 15987"/>
                <a:gd name="f110" fmla="val 19884"/>
                <a:gd name="f111" fmla="val 14140"/>
                <a:gd name="f112" fmla="val 22993"/>
                <a:gd name="f113" fmla="val 12929"/>
                <a:gd name="f114" fmla="val 26365"/>
                <a:gd name="f115" fmla="val 11630"/>
                <a:gd name="f116" fmla="val 29906"/>
                <a:gd name="f117" fmla="val 10979"/>
                <a:gd name="f118" fmla="val 33651"/>
                <a:gd name="f119" fmla="val 11006"/>
                <a:gd name="f120" fmla="val 37422"/>
                <a:gd name="f121" fmla="val 10967"/>
                <a:gd name="f122" fmla="val 41280"/>
                <a:gd name="f123" fmla="val 11600"/>
                <a:gd name="f124" fmla="val 45116"/>
                <a:gd name="f125" fmla="val 12878"/>
                <a:gd name="f126" fmla="val 48757"/>
                <a:gd name="f127" fmla="val 14046"/>
                <a:gd name="f128" fmla="val 52120"/>
                <a:gd name="f129" fmla="val 15860"/>
                <a:gd name="f130" fmla="val 55222"/>
                <a:gd name="f131" fmla="val 18217"/>
                <a:gd name="f132" fmla="val 57890"/>
                <a:gd name="f133" fmla="val 20574"/>
                <a:gd name="f134" fmla="val 60522"/>
                <a:gd name="f135" fmla="val 23474"/>
                <a:gd name="f136" fmla="val 62611"/>
                <a:gd name="f137" fmla="val 26718"/>
                <a:gd name="f138" fmla="val 64013"/>
                <a:gd name="f139" fmla="val 30245"/>
                <a:gd name="f140" fmla="val 65541"/>
                <a:gd name="f141" fmla="val 34057"/>
                <a:gd name="f142" fmla="val 66300"/>
                <a:gd name="f143" fmla="val 37901"/>
                <a:gd name="f144" fmla="val 66239"/>
                <a:gd name="f145" fmla="val 41716"/>
                <a:gd name="f146" fmla="val 66259"/>
                <a:gd name="f147" fmla="val 45483"/>
                <a:gd name="f148" fmla="val 65392"/>
                <a:gd name="f149" fmla="val 48907"/>
                <a:gd name="f150" fmla="val 63709"/>
                <a:gd name="f151" fmla="val 52210"/>
                <a:gd name="f152" fmla="val 62104"/>
                <a:gd name="f153" fmla="val 55036"/>
                <a:gd name="f154" fmla="val 59661"/>
                <a:gd name="f155" fmla="val 57104"/>
                <a:gd name="f156" fmla="val 56625"/>
                <a:gd name="f157" fmla="+- 0 0 -90"/>
                <a:gd name="f158" fmla="*/ f3 1 65099"/>
                <a:gd name="f159" fmla="*/ f4 1 75207"/>
                <a:gd name="f160" fmla="+- f7 0 f5"/>
                <a:gd name="f161" fmla="+- f6 0 f5"/>
                <a:gd name="f162" fmla="*/ f157 f0 1"/>
                <a:gd name="f163" fmla="*/ f161 1 65099"/>
                <a:gd name="f164" fmla="*/ f160 1 75207"/>
                <a:gd name="f165" fmla="*/ 65099 f161 1"/>
                <a:gd name="f166" fmla="*/ 62242 f160 1"/>
                <a:gd name="f167" fmla="*/ 54068 f161 1"/>
                <a:gd name="f168" fmla="*/ 71603 f160 1"/>
                <a:gd name="f169" fmla="*/ 37800 f161 1"/>
                <a:gd name="f170" fmla="*/ 75196 f160 1"/>
                <a:gd name="f171" fmla="*/ 22619 f161 1"/>
                <a:gd name="f172" fmla="*/ 72413 f160 1"/>
                <a:gd name="f173" fmla="*/ 10702 f161 1"/>
                <a:gd name="f174" fmla="*/ 64620 f160 1"/>
                <a:gd name="f175" fmla="*/ 2859 f161 1"/>
                <a:gd name="f176" fmla="*/ 52704 f160 1"/>
                <a:gd name="f177" fmla="*/ 22165 f160 1"/>
                <a:gd name="f178" fmla="*/ 10955 f161 1"/>
                <a:gd name="f179" fmla="*/ 10325 f160 1"/>
                <a:gd name="f180" fmla="*/ 23024 f161 1"/>
                <a:gd name="f181" fmla="*/ 2734 f160 1"/>
                <a:gd name="f182" fmla="*/ 38204 f161 1"/>
                <a:gd name="f183" fmla="*/ 2 f160 1"/>
                <a:gd name="f184" fmla="*/ 45567 f161 1"/>
                <a:gd name="f185" fmla="*/ 710 f160 1"/>
                <a:gd name="f186" fmla="*/ 52752 f161 1"/>
                <a:gd name="f187" fmla="*/ 2836 f160 1"/>
                <a:gd name="f188" fmla="*/ 59027 f161 1"/>
                <a:gd name="f189" fmla="*/ 6327 f160 1"/>
                <a:gd name="f190" fmla="*/ 63885 f161 1"/>
                <a:gd name="f191" fmla="*/ 11109 f160 1"/>
                <a:gd name="f192" fmla="*/ 55991 f161 1"/>
                <a:gd name="f193" fmla="*/ 17181 f160 1"/>
                <a:gd name="f194" fmla="*/ 48552 f161 1"/>
                <a:gd name="f195" fmla="*/ 11235 f160 1"/>
                <a:gd name="f196" fmla="*/ 8705 f160 1"/>
                <a:gd name="f197" fmla="*/ 26920 f161 1"/>
                <a:gd name="f198" fmla="*/ 10982 f160 1"/>
                <a:gd name="f199" fmla="*/ 18368 f161 1"/>
                <a:gd name="f200" fmla="*/ 17207 f160 1"/>
                <a:gd name="f201" fmla="*/ 12929 f161 1"/>
                <a:gd name="f202" fmla="*/ 26365 f160 1"/>
                <a:gd name="f203" fmla="*/ 11006 f161 1"/>
                <a:gd name="f204" fmla="*/ 37422 f160 1"/>
                <a:gd name="f205" fmla="*/ 12878 f161 1"/>
                <a:gd name="f206" fmla="*/ 48757 f160 1"/>
                <a:gd name="f207" fmla="*/ 18217 f161 1"/>
                <a:gd name="f208" fmla="*/ 57890 f160 1"/>
                <a:gd name="f209" fmla="*/ 26718 f161 1"/>
                <a:gd name="f210" fmla="*/ 64013 f160 1"/>
                <a:gd name="f211" fmla="*/ 37901 f161 1"/>
                <a:gd name="f212" fmla="*/ 66239 f160 1"/>
                <a:gd name="f213" fmla="*/ 48907 f161 1"/>
                <a:gd name="f214" fmla="*/ 63709 f160 1"/>
                <a:gd name="f215" fmla="*/ 57104 f161 1"/>
                <a:gd name="f216" fmla="*/ 56625 f160 1"/>
                <a:gd name="f217" fmla="*/ f162 1 f2"/>
                <a:gd name="f218" fmla="*/ f165 1 65099"/>
                <a:gd name="f219" fmla="*/ f166 1 75207"/>
                <a:gd name="f220" fmla="*/ f167 1 65099"/>
                <a:gd name="f221" fmla="*/ f168 1 75207"/>
                <a:gd name="f222" fmla="*/ f169 1 65099"/>
                <a:gd name="f223" fmla="*/ f170 1 75207"/>
                <a:gd name="f224" fmla="*/ f171 1 65099"/>
                <a:gd name="f225" fmla="*/ f172 1 75207"/>
                <a:gd name="f226" fmla="*/ f173 1 65099"/>
                <a:gd name="f227" fmla="*/ f174 1 75207"/>
                <a:gd name="f228" fmla="*/ f175 1 65099"/>
                <a:gd name="f229" fmla="*/ f176 1 75207"/>
                <a:gd name="f230" fmla="*/ f177 1 75207"/>
                <a:gd name="f231" fmla="*/ f178 1 65099"/>
                <a:gd name="f232" fmla="*/ f179 1 75207"/>
                <a:gd name="f233" fmla="*/ f180 1 65099"/>
                <a:gd name="f234" fmla="*/ f181 1 75207"/>
                <a:gd name="f235" fmla="*/ f182 1 65099"/>
                <a:gd name="f236" fmla="*/ f183 1 75207"/>
                <a:gd name="f237" fmla="*/ f184 1 65099"/>
                <a:gd name="f238" fmla="*/ f185 1 75207"/>
                <a:gd name="f239" fmla="*/ f186 1 65099"/>
                <a:gd name="f240" fmla="*/ f187 1 75207"/>
                <a:gd name="f241" fmla="*/ f188 1 65099"/>
                <a:gd name="f242" fmla="*/ f189 1 75207"/>
                <a:gd name="f243" fmla="*/ f190 1 65099"/>
                <a:gd name="f244" fmla="*/ f191 1 75207"/>
                <a:gd name="f245" fmla="*/ f192 1 65099"/>
                <a:gd name="f246" fmla="*/ f193 1 75207"/>
                <a:gd name="f247" fmla="*/ f194 1 65099"/>
                <a:gd name="f248" fmla="*/ f195 1 75207"/>
                <a:gd name="f249" fmla="*/ f196 1 75207"/>
                <a:gd name="f250" fmla="*/ f197 1 65099"/>
                <a:gd name="f251" fmla="*/ f198 1 75207"/>
                <a:gd name="f252" fmla="*/ f199 1 65099"/>
                <a:gd name="f253" fmla="*/ f200 1 75207"/>
                <a:gd name="f254" fmla="*/ f201 1 65099"/>
                <a:gd name="f255" fmla="*/ f202 1 75207"/>
                <a:gd name="f256" fmla="*/ f203 1 65099"/>
                <a:gd name="f257" fmla="*/ f204 1 75207"/>
                <a:gd name="f258" fmla="*/ f205 1 65099"/>
                <a:gd name="f259" fmla="*/ f206 1 75207"/>
                <a:gd name="f260" fmla="*/ f207 1 65099"/>
                <a:gd name="f261" fmla="*/ f208 1 75207"/>
                <a:gd name="f262" fmla="*/ f209 1 65099"/>
                <a:gd name="f263" fmla="*/ f210 1 75207"/>
                <a:gd name="f264" fmla="*/ f211 1 65099"/>
                <a:gd name="f265" fmla="*/ f212 1 75207"/>
                <a:gd name="f266" fmla="*/ f213 1 65099"/>
                <a:gd name="f267" fmla="*/ f214 1 75207"/>
                <a:gd name="f268" fmla="*/ f215 1 65099"/>
                <a:gd name="f269" fmla="*/ f216 1 75207"/>
                <a:gd name="f270" fmla="*/ f5 1 f163"/>
                <a:gd name="f271" fmla="*/ f6 1 f163"/>
                <a:gd name="f272" fmla="*/ f5 1 f164"/>
                <a:gd name="f273" fmla="*/ f7 1 f164"/>
                <a:gd name="f274" fmla="+- f217 0 f1"/>
                <a:gd name="f275" fmla="*/ f218 1 f163"/>
                <a:gd name="f276" fmla="*/ f219 1 f164"/>
                <a:gd name="f277" fmla="*/ f220 1 f163"/>
                <a:gd name="f278" fmla="*/ f221 1 f164"/>
                <a:gd name="f279" fmla="*/ f222 1 f163"/>
                <a:gd name="f280" fmla="*/ f223 1 f164"/>
                <a:gd name="f281" fmla="*/ f224 1 f163"/>
                <a:gd name="f282" fmla="*/ f225 1 f164"/>
                <a:gd name="f283" fmla="*/ f226 1 f163"/>
                <a:gd name="f284" fmla="*/ f227 1 f164"/>
                <a:gd name="f285" fmla="*/ f228 1 f163"/>
                <a:gd name="f286" fmla="*/ f229 1 f164"/>
                <a:gd name="f287" fmla="*/ f230 1 f164"/>
                <a:gd name="f288" fmla="*/ f231 1 f163"/>
                <a:gd name="f289" fmla="*/ f232 1 f164"/>
                <a:gd name="f290" fmla="*/ f233 1 f163"/>
                <a:gd name="f291" fmla="*/ f234 1 f164"/>
                <a:gd name="f292" fmla="*/ f235 1 f163"/>
                <a:gd name="f293" fmla="*/ f236 1 f164"/>
                <a:gd name="f294" fmla="*/ f237 1 f163"/>
                <a:gd name="f295" fmla="*/ f238 1 f164"/>
                <a:gd name="f296" fmla="*/ f239 1 f163"/>
                <a:gd name="f297" fmla="*/ f240 1 f164"/>
                <a:gd name="f298" fmla="*/ f241 1 f163"/>
                <a:gd name="f299" fmla="*/ f242 1 f164"/>
                <a:gd name="f300" fmla="*/ f243 1 f163"/>
                <a:gd name="f301" fmla="*/ f244 1 f164"/>
                <a:gd name="f302" fmla="*/ f245 1 f163"/>
                <a:gd name="f303" fmla="*/ f246 1 f164"/>
                <a:gd name="f304" fmla="*/ f247 1 f163"/>
                <a:gd name="f305" fmla="*/ f248 1 f164"/>
                <a:gd name="f306" fmla="*/ f249 1 f164"/>
                <a:gd name="f307" fmla="*/ f250 1 f163"/>
                <a:gd name="f308" fmla="*/ f251 1 f164"/>
                <a:gd name="f309" fmla="*/ f252 1 f163"/>
                <a:gd name="f310" fmla="*/ f253 1 f164"/>
                <a:gd name="f311" fmla="*/ f254 1 f163"/>
                <a:gd name="f312" fmla="*/ f255 1 f164"/>
                <a:gd name="f313" fmla="*/ f256 1 f163"/>
                <a:gd name="f314" fmla="*/ f257 1 f164"/>
                <a:gd name="f315" fmla="*/ f258 1 f163"/>
                <a:gd name="f316" fmla="*/ f259 1 f164"/>
                <a:gd name="f317" fmla="*/ f260 1 f163"/>
                <a:gd name="f318" fmla="*/ f261 1 f164"/>
                <a:gd name="f319" fmla="*/ f262 1 f163"/>
                <a:gd name="f320" fmla="*/ f263 1 f164"/>
                <a:gd name="f321" fmla="*/ f264 1 f163"/>
                <a:gd name="f322" fmla="*/ f265 1 f164"/>
                <a:gd name="f323" fmla="*/ f266 1 f163"/>
                <a:gd name="f324" fmla="*/ f267 1 f164"/>
                <a:gd name="f325" fmla="*/ f268 1 f163"/>
                <a:gd name="f326" fmla="*/ f269 1 f164"/>
                <a:gd name="f327" fmla="*/ f270 f158 1"/>
                <a:gd name="f328" fmla="*/ f271 f158 1"/>
                <a:gd name="f329" fmla="*/ f273 f159 1"/>
                <a:gd name="f330" fmla="*/ f272 f159 1"/>
                <a:gd name="f331" fmla="*/ f275 f158 1"/>
                <a:gd name="f332" fmla="*/ f276 f159 1"/>
                <a:gd name="f333" fmla="*/ f277 f158 1"/>
                <a:gd name="f334" fmla="*/ f278 f159 1"/>
                <a:gd name="f335" fmla="*/ f279 f158 1"/>
                <a:gd name="f336" fmla="*/ f280 f159 1"/>
                <a:gd name="f337" fmla="*/ f281 f158 1"/>
                <a:gd name="f338" fmla="*/ f282 f159 1"/>
                <a:gd name="f339" fmla="*/ f283 f158 1"/>
                <a:gd name="f340" fmla="*/ f284 f159 1"/>
                <a:gd name="f341" fmla="*/ f285 f158 1"/>
                <a:gd name="f342" fmla="*/ f286 f159 1"/>
                <a:gd name="f343" fmla="*/ f287 f159 1"/>
                <a:gd name="f344" fmla="*/ f288 f158 1"/>
                <a:gd name="f345" fmla="*/ f289 f159 1"/>
                <a:gd name="f346" fmla="*/ f290 f158 1"/>
                <a:gd name="f347" fmla="*/ f291 f159 1"/>
                <a:gd name="f348" fmla="*/ f292 f158 1"/>
                <a:gd name="f349" fmla="*/ f293 f159 1"/>
                <a:gd name="f350" fmla="*/ f294 f158 1"/>
                <a:gd name="f351" fmla="*/ f295 f159 1"/>
                <a:gd name="f352" fmla="*/ f296 f158 1"/>
                <a:gd name="f353" fmla="*/ f297 f159 1"/>
                <a:gd name="f354" fmla="*/ f298 f158 1"/>
                <a:gd name="f355" fmla="*/ f299 f159 1"/>
                <a:gd name="f356" fmla="*/ f300 f158 1"/>
                <a:gd name="f357" fmla="*/ f301 f159 1"/>
                <a:gd name="f358" fmla="*/ f302 f158 1"/>
                <a:gd name="f359" fmla="*/ f303 f159 1"/>
                <a:gd name="f360" fmla="*/ f304 f158 1"/>
                <a:gd name="f361" fmla="*/ f305 f159 1"/>
                <a:gd name="f362" fmla="*/ f306 f159 1"/>
                <a:gd name="f363" fmla="*/ f307 f158 1"/>
                <a:gd name="f364" fmla="*/ f308 f159 1"/>
                <a:gd name="f365" fmla="*/ f309 f158 1"/>
                <a:gd name="f366" fmla="*/ f310 f159 1"/>
                <a:gd name="f367" fmla="*/ f311 f158 1"/>
                <a:gd name="f368" fmla="*/ f312 f159 1"/>
                <a:gd name="f369" fmla="*/ f313 f158 1"/>
                <a:gd name="f370" fmla="*/ f314 f159 1"/>
                <a:gd name="f371" fmla="*/ f315 f158 1"/>
                <a:gd name="f372" fmla="*/ f316 f159 1"/>
                <a:gd name="f373" fmla="*/ f317 f158 1"/>
                <a:gd name="f374" fmla="*/ f318 f159 1"/>
                <a:gd name="f375" fmla="*/ f319 f158 1"/>
                <a:gd name="f376" fmla="*/ f320 f159 1"/>
                <a:gd name="f377" fmla="*/ f321 f158 1"/>
                <a:gd name="f378" fmla="*/ f322 f159 1"/>
                <a:gd name="f379" fmla="*/ f323 f158 1"/>
                <a:gd name="f380" fmla="*/ f324 f159 1"/>
                <a:gd name="f381" fmla="*/ f325 f158 1"/>
                <a:gd name="f382" fmla="*/ f326 f15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4">
                  <a:pos x="f331" y="f332"/>
                </a:cxn>
                <a:cxn ang="f274">
                  <a:pos x="f333" y="f334"/>
                </a:cxn>
                <a:cxn ang="f274">
                  <a:pos x="f335" y="f336"/>
                </a:cxn>
                <a:cxn ang="f274">
                  <a:pos x="f337" y="f338"/>
                </a:cxn>
                <a:cxn ang="f274">
                  <a:pos x="f339" y="f340"/>
                </a:cxn>
                <a:cxn ang="f274">
                  <a:pos x="f341" y="f342"/>
                </a:cxn>
                <a:cxn ang="f274">
                  <a:pos x="f341" y="f343"/>
                </a:cxn>
                <a:cxn ang="f274">
                  <a:pos x="f344" y="f345"/>
                </a:cxn>
                <a:cxn ang="f274">
                  <a:pos x="f346" y="f347"/>
                </a:cxn>
                <a:cxn ang="f274">
                  <a:pos x="f348" y="f349"/>
                </a:cxn>
                <a:cxn ang="f274">
                  <a:pos x="f350" y="f351"/>
                </a:cxn>
                <a:cxn ang="f274">
                  <a:pos x="f352" y="f353"/>
                </a:cxn>
                <a:cxn ang="f274">
                  <a:pos x="f354" y="f355"/>
                </a:cxn>
                <a:cxn ang="f274">
                  <a:pos x="f356" y="f357"/>
                </a:cxn>
                <a:cxn ang="f274">
                  <a:pos x="f358" y="f359"/>
                </a:cxn>
                <a:cxn ang="f274">
                  <a:pos x="f360" y="f361"/>
                </a:cxn>
                <a:cxn ang="f274">
                  <a:pos x="f348" y="f362"/>
                </a:cxn>
                <a:cxn ang="f274">
                  <a:pos x="f363" y="f364"/>
                </a:cxn>
                <a:cxn ang="f274">
                  <a:pos x="f365" y="f366"/>
                </a:cxn>
                <a:cxn ang="f274">
                  <a:pos x="f367" y="f368"/>
                </a:cxn>
                <a:cxn ang="f274">
                  <a:pos x="f369" y="f370"/>
                </a:cxn>
                <a:cxn ang="f274">
                  <a:pos x="f371" y="f372"/>
                </a:cxn>
                <a:cxn ang="f274">
                  <a:pos x="f373" y="f374"/>
                </a:cxn>
                <a:cxn ang="f274">
                  <a:pos x="f375" y="f376"/>
                </a:cxn>
                <a:cxn ang="f274">
                  <a:pos x="f377" y="f378"/>
                </a:cxn>
                <a:cxn ang="f274">
                  <a:pos x="f379" y="f380"/>
                </a:cxn>
                <a:cxn ang="f274">
                  <a:pos x="f381" y="f382"/>
                </a:cxn>
              </a:cxnLst>
              <a:rect l="f327" t="f330" r="f328" b="f329"/>
              <a:pathLst>
                <a:path w="65099" h="75207">
                  <a:moveTo>
                    <a:pt x="f6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39" y="f41"/>
                    <a:pt x="f37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0"/>
                    <a:pt x="f62" y="f63"/>
                    <a:pt x="f64" y="f65"/>
                  </a:cubicBezTo>
                  <a:cubicBezTo>
                    <a:pt x="f66" y="f67"/>
                    <a:pt x="f68" y="f69"/>
                    <a:pt x="f70" y="f71"/>
                  </a:cubicBezTo>
                  <a:cubicBezTo>
                    <a:pt x="f72" y="f73"/>
                    <a:pt x="f74" y="f75"/>
                    <a:pt x="f76" y="f77"/>
                  </a:cubicBezTo>
                  <a:cubicBezTo>
                    <a:pt x="f78" y="f79"/>
                    <a:pt x="f80" y="f81"/>
                    <a:pt x="f82" y="f83"/>
                  </a:cubicBezTo>
                  <a:lnTo>
                    <a:pt x="f84" y="f85"/>
                  </a:ln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59" y="f96"/>
                  </a:cubicBezTo>
                  <a:cubicBezTo>
                    <a:pt x="f97" y="f98"/>
                    <a:pt x="f99" y="f100"/>
                    <a:pt x="f101" y="f102"/>
                  </a:cubicBezTo>
                  <a:cubicBezTo>
                    <a:pt x="f103" y="f104"/>
                    <a:pt x="f105" y="f106"/>
                    <a:pt x="f107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32"/>
                  </a:cubicBez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cubicBezTo>
                    <a:pt x="f145" y="f146"/>
                    <a:pt x="f147" y="f148"/>
                    <a:pt x="f149" y="f150"/>
                  </a:cubicBezTo>
                  <a:cubicBezTo>
                    <a:pt x="f151" y="f152"/>
                    <a:pt x="f153" y="f154"/>
                    <a:pt x="f155" y="f156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42" name="Freeform 240">
              <a:extLst>
                <a:ext uri="{FF2B5EF4-FFF2-40B4-BE49-F238E27FC236}">
                  <a16:creationId xmlns:a16="http://schemas.microsoft.com/office/drawing/2014/main" id="{6ABED79B-FBBD-1D2E-58FB-926CFA72C317}"/>
                </a:ext>
              </a:extLst>
            </p:cNvPr>
            <p:cNvSpPr/>
            <p:nvPr/>
          </p:nvSpPr>
          <p:spPr>
            <a:xfrm>
              <a:off x="3438180" y="2342903"/>
              <a:ext cx="87105" cy="8631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5906"/>
                <a:gd name="f7" fmla="val 75223"/>
                <a:gd name="f8" fmla="val 75902"/>
                <a:gd name="f9" fmla="val 37536"/>
                <a:gd name="f10" fmla="val 75956"/>
                <a:gd name="f11" fmla="val 42737"/>
                <a:gd name="f12" fmla="val 74975"/>
                <a:gd name="f13" fmla="val 47897"/>
                <a:gd name="f14" fmla="val 73018"/>
                <a:gd name="f15" fmla="val 52716"/>
                <a:gd name="f16" fmla="val 71197"/>
                <a:gd name="f17" fmla="val 57182"/>
                <a:gd name="f18" fmla="val 68495"/>
                <a:gd name="f19" fmla="val 61234"/>
                <a:gd name="f20" fmla="val 65074"/>
                <a:gd name="f21" fmla="val 64633"/>
                <a:gd name="f22" fmla="val 61640"/>
                <a:gd name="f23" fmla="val 68022"/>
                <a:gd name="f24" fmla="val 57551"/>
                <a:gd name="f25" fmla="val 70674"/>
                <a:gd name="f26" fmla="val 53056"/>
                <a:gd name="f27" fmla="val 72426"/>
                <a:gd name="f28" fmla="val 43279"/>
                <a:gd name="f29" fmla="val 76156"/>
                <a:gd name="f30" fmla="val 32471"/>
                <a:gd name="f31" fmla="val 22695"/>
                <a:gd name="f32" fmla="val 13637"/>
                <a:gd name="f33" fmla="val 68881"/>
                <a:gd name="f34" fmla="val 6448"/>
                <a:gd name="f35" fmla="val 61747"/>
                <a:gd name="f36" fmla="val 2834"/>
                <a:gd name="f37" fmla="+- 0 0 945"/>
                <a:gd name="f38" fmla="val 42888"/>
                <a:gd name="f39" fmla="val 32007"/>
                <a:gd name="f40" fmla="val 22178"/>
                <a:gd name="f41" fmla="val 4610"/>
                <a:gd name="f42" fmla="val 17724"/>
                <a:gd name="f43" fmla="val 7299"/>
                <a:gd name="f44" fmla="val 13690"/>
                <a:gd name="f45" fmla="val 10727"/>
                <a:gd name="f46" fmla="val 10338"/>
                <a:gd name="f47" fmla="val 14174"/>
                <a:gd name="f48" fmla="val 7039"/>
                <a:gd name="f49" fmla="val 18242"/>
                <a:gd name="f50" fmla="val 4459"/>
                <a:gd name="f51" fmla="val 2747"/>
                <a:gd name="f52" fmla="val 32484"/>
                <a:gd name="f53" fmla="+- 0 0 916"/>
                <a:gd name="f54" fmla="val 43267"/>
                <a:gd name="f55" fmla="val 57530"/>
                <a:gd name="f56" fmla="val 4446"/>
                <a:gd name="f57" fmla="val 61617"/>
                <a:gd name="f58" fmla="val 7027"/>
                <a:gd name="f59" fmla="val 68510"/>
                <a:gd name="f60" fmla="val 13694"/>
                <a:gd name="f61" fmla="val 71215"/>
                <a:gd name="f62" fmla="val 17726"/>
                <a:gd name="f63" fmla="val 74995"/>
                <a:gd name="f64" fmla="val 27054"/>
                <a:gd name="f65" fmla="val 75976"/>
                <a:gd name="f66" fmla="val 32275"/>
                <a:gd name="f67" fmla="val 65096"/>
                <a:gd name="f68" fmla="val 33767"/>
                <a:gd name="f69" fmla="val 64454"/>
                <a:gd name="f70" fmla="val 30025"/>
                <a:gd name="f71" fmla="val 63176"/>
                <a:gd name="f72" fmla="val 26479"/>
                <a:gd name="f73" fmla="val 61946"/>
                <a:gd name="f74" fmla="val 23110"/>
                <a:gd name="f75" fmla="val 60092"/>
                <a:gd name="f76" fmla="val 20003"/>
                <a:gd name="f77" fmla="val 57711"/>
                <a:gd name="f78" fmla="val 17321"/>
                <a:gd name="f79" fmla="val 55328"/>
                <a:gd name="f80" fmla="val 14670"/>
                <a:gd name="f81" fmla="val 52414"/>
                <a:gd name="f82" fmla="val 12549"/>
                <a:gd name="f83" fmla="val 49159"/>
                <a:gd name="f84" fmla="val 11097"/>
                <a:gd name="f85" fmla="val 41987"/>
                <a:gd name="f86" fmla="val 8061"/>
                <a:gd name="f87" fmla="val 33890"/>
                <a:gd name="f88" fmla="val 26718"/>
                <a:gd name="f89" fmla="val 23474"/>
                <a:gd name="f90" fmla="val 12544"/>
                <a:gd name="f91" fmla="val 20576"/>
                <a:gd name="f92" fmla="val 14666"/>
                <a:gd name="f93" fmla="val 18217"/>
                <a:gd name="f94" fmla="val 15859"/>
                <a:gd name="f95" fmla="val 20007"/>
                <a:gd name="f96" fmla="val 14031"/>
                <a:gd name="f97" fmla="val 23114"/>
                <a:gd name="f98" fmla="val 12827"/>
                <a:gd name="f99" fmla="val 11529"/>
                <a:gd name="f100" fmla="val 30020"/>
                <a:gd name="f101" fmla="val 10877"/>
                <a:gd name="f102" fmla="val 33765"/>
                <a:gd name="f103" fmla="val 10905"/>
                <a:gd name="f104" fmla="val 10876"/>
                <a:gd name="f105" fmla="val 41365"/>
                <a:gd name="f106" fmla="val 11527"/>
                <a:gd name="f107" fmla="val 45168"/>
                <a:gd name="f108" fmla="val 48769"/>
                <a:gd name="f109" fmla="val 14021"/>
                <a:gd name="f110" fmla="val 52143"/>
                <a:gd name="f111" fmla="val 15870"/>
                <a:gd name="f112" fmla="val 55247"/>
                <a:gd name="f113" fmla="val 18267"/>
                <a:gd name="f114" fmla="val 57903"/>
                <a:gd name="f115" fmla="val 20640"/>
                <a:gd name="f116" fmla="val 60518"/>
                <a:gd name="f117" fmla="val 23536"/>
                <a:gd name="f118" fmla="val 62604"/>
                <a:gd name="f119" fmla="val 26768"/>
                <a:gd name="f120" fmla="val 64026"/>
                <a:gd name="f121" fmla="val 30277"/>
                <a:gd name="f122" fmla="val 65556"/>
                <a:gd name="f123" fmla="val 34073"/>
                <a:gd name="f124" fmla="val 66315"/>
                <a:gd name="f125" fmla="val 37901"/>
                <a:gd name="f126" fmla="val 66252"/>
                <a:gd name="f127" fmla="val 41752"/>
                <a:gd name="f128" fmla="val 66307"/>
                <a:gd name="f129" fmla="val 45571"/>
                <a:gd name="f130" fmla="val 65548"/>
                <a:gd name="f131" fmla="val 49109"/>
                <a:gd name="f132" fmla="val 52382"/>
                <a:gd name="f133" fmla="val 62626"/>
                <a:gd name="f134" fmla="val 55316"/>
                <a:gd name="f135" fmla="val 60537"/>
                <a:gd name="f136" fmla="val 60107"/>
                <a:gd name="f137" fmla="val 55242"/>
                <a:gd name="f138" fmla="val 61964"/>
                <a:gd name="f139" fmla="val 52139"/>
                <a:gd name="f140" fmla="val 64457"/>
                <a:gd name="f141" fmla="val 45164"/>
                <a:gd name="f142" fmla="val 65099"/>
                <a:gd name="f143" fmla="val 41362"/>
                <a:gd name="f144" fmla="+- 0 0 -90"/>
                <a:gd name="f145" fmla="*/ f3 1 75906"/>
                <a:gd name="f146" fmla="*/ f4 1 75223"/>
                <a:gd name="f147" fmla="+- f7 0 f5"/>
                <a:gd name="f148" fmla="+- f6 0 f5"/>
                <a:gd name="f149" fmla="*/ f144 f0 1"/>
                <a:gd name="f150" fmla="*/ f148 1 75906"/>
                <a:gd name="f151" fmla="*/ f147 1 75223"/>
                <a:gd name="f152" fmla="*/ 75902 f148 1"/>
                <a:gd name="f153" fmla="*/ 37536 f147 1"/>
                <a:gd name="f154" fmla="*/ 73018 f148 1"/>
                <a:gd name="f155" fmla="*/ 52716 f147 1"/>
                <a:gd name="f156" fmla="*/ 65074 f148 1"/>
                <a:gd name="f157" fmla="*/ 64633 f147 1"/>
                <a:gd name="f158" fmla="*/ 53056 f148 1"/>
                <a:gd name="f159" fmla="*/ 72426 f147 1"/>
                <a:gd name="f160" fmla="*/ 22695 f148 1"/>
                <a:gd name="f161" fmla="*/ 2834 f148 1"/>
                <a:gd name="f162" fmla="*/ 22178 f147 1"/>
                <a:gd name="f163" fmla="*/ 10727 f148 1"/>
                <a:gd name="f164" fmla="*/ 10338 f147 1"/>
                <a:gd name="f165" fmla="*/ 2747 f147 1"/>
                <a:gd name="f166" fmla="*/ 63176 f148 1"/>
                <a:gd name="f167" fmla="*/ 26479 f147 1"/>
                <a:gd name="f168" fmla="*/ 57711 f148 1"/>
                <a:gd name="f169" fmla="*/ 17321 f147 1"/>
                <a:gd name="f170" fmla="*/ 49159 f148 1"/>
                <a:gd name="f171" fmla="*/ 11097 f147 1"/>
                <a:gd name="f172" fmla="*/ 26718 f148 1"/>
                <a:gd name="f173" fmla="*/ 18217 f148 1"/>
                <a:gd name="f174" fmla="*/ 12827 f148 1"/>
                <a:gd name="f175" fmla="*/ 10905 f148 1"/>
                <a:gd name="f176" fmla="*/ 48769 f147 1"/>
                <a:gd name="f177" fmla="*/ 18267 f148 1"/>
                <a:gd name="f178" fmla="*/ 57903 f147 1"/>
                <a:gd name="f179" fmla="*/ 26768 f148 1"/>
                <a:gd name="f180" fmla="*/ 64026 f147 1"/>
                <a:gd name="f181" fmla="*/ 37901 f148 1"/>
                <a:gd name="f182" fmla="*/ 66252 f147 1"/>
                <a:gd name="f183" fmla="*/ 49109 f148 1"/>
                <a:gd name="f184" fmla="*/ f149 1 f2"/>
                <a:gd name="f185" fmla="*/ f152 1 75906"/>
                <a:gd name="f186" fmla="*/ f153 1 75223"/>
                <a:gd name="f187" fmla="*/ f154 1 75906"/>
                <a:gd name="f188" fmla="*/ f155 1 75223"/>
                <a:gd name="f189" fmla="*/ f156 1 75906"/>
                <a:gd name="f190" fmla="*/ f157 1 75223"/>
                <a:gd name="f191" fmla="*/ f158 1 75906"/>
                <a:gd name="f192" fmla="*/ f159 1 75223"/>
                <a:gd name="f193" fmla="*/ f160 1 75906"/>
                <a:gd name="f194" fmla="*/ f161 1 75906"/>
                <a:gd name="f195" fmla="*/ f162 1 75223"/>
                <a:gd name="f196" fmla="*/ f163 1 75906"/>
                <a:gd name="f197" fmla="*/ f164 1 75223"/>
                <a:gd name="f198" fmla="*/ f165 1 75223"/>
                <a:gd name="f199" fmla="*/ f166 1 75906"/>
                <a:gd name="f200" fmla="*/ f167 1 75223"/>
                <a:gd name="f201" fmla="*/ f168 1 75906"/>
                <a:gd name="f202" fmla="*/ f169 1 75223"/>
                <a:gd name="f203" fmla="*/ f170 1 75906"/>
                <a:gd name="f204" fmla="*/ f171 1 75223"/>
                <a:gd name="f205" fmla="*/ f172 1 75906"/>
                <a:gd name="f206" fmla="*/ f173 1 75906"/>
                <a:gd name="f207" fmla="*/ f174 1 75906"/>
                <a:gd name="f208" fmla="*/ f175 1 75906"/>
                <a:gd name="f209" fmla="*/ f176 1 75223"/>
                <a:gd name="f210" fmla="*/ f177 1 75906"/>
                <a:gd name="f211" fmla="*/ f178 1 75223"/>
                <a:gd name="f212" fmla="*/ f179 1 75906"/>
                <a:gd name="f213" fmla="*/ f180 1 75223"/>
                <a:gd name="f214" fmla="*/ f181 1 75906"/>
                <a:gd name="f215" fmla="*/ f182 1 75223"/>
                <a:gd name="f216" fmla="*/ f183 1 75906"/>
                <a:gd name="f217" fmla="*/ f5 1 f150"/>
                <a:gd name="f218" fmla="*/ f6 1 f150"/>
                <a:gd name="f219" fmla="*/ f5 1 f151"/>
                <a:gd name="f220" fmla="*/ f7 1 f151"/>
                <a:gd name="f221" fmla="+- f184 0 f1"/>
                <a:gd name="f222" fmla="*/ f185 1 f150"/>
                <a:gd name="f223" fmla="*/ f186 1 f151"/>
                <a:gd name="f224" fmla="*/ f187 1 f150"/>
                <a:gd name="f225" fmla="*/ f188 1 f151"/>
                <a:gd name="f226" fmla="*/ f189 1 f150"/>
                <a:gd name="f227" fmla="*/ f190 1 f151"/>
                <a:gd name="f228" fmla="*/ f191 1 f150"/>
                <a:gd name="f229" fmla="*/ f192 1 f151"/>
                <a:gd name="f230" fmla="*/ f193 1 f150"/>
                <a:gd name="f231" fmla="*/ f194 1 f150"/>
                <a:gd name="f232" fmla="*/ f195 1 f151"/>
                <a:gd name="f233" fmla="*/ f196 1 f150"/>
                <a:gd name="f234" fmla="*/ f197 1 f151"/>
                <a:gd name="f235" fmla="*/ f198 1 f151"/>
                <a:gd name="f236" fmla="*/ f199 1 f150"/>
                <a:gd name="f237" fmla="*/ f200 1 f151"/>
                <a:gd name="f238" fmla="*/ f201 1 f150"/>
                <a:gd name="f239" fmla="*/ f202 1 f151"/>
                <a:gd name="f240" fmla="*/ f203 1 f150"/>
                <a:gd name="f241" fmla="*/ f204 1 f151"/>
                <a:gd name="f242" fmla="*/ f205 1 f150"/>
                <a:gd name="f243" fmla="*/ f206 1 f150"/>
                <a:gd name="f244" fmla="*/ f207 1 f150"/>
                <a:gd name="f245" fmla="*/ f208 1 f150"/>
                <a:gd name="f246" fmla="*/ f209 1 f151"/>
                <a:gd name="f247" fmla="*/ f210 1 f150"/>
                <a:gd name="f248" fmla="*/ f211 1 f151"/>
                <a:gd name="f249" fmla="*/ f212 1 f150"/>
                <a:gd name="f250" fmla="*/ f213 1 f151"/>
                <a:gd name="f251" fmla="*/ f214 1 f150"/>
                <a:gd name="f252" fmla="*/ f215 1 f151"/>
                <a:gd name="f253" fmla="*/ f216 1 f150"/>
                <a:gd name="f254" fmla="*/ f217 f145 1"/>
                <a:gd name="f255" fmla="*/ f218 f145 1"/>
                <a:gd name="f256" fmla="*/ f220 f146 1"/>
                <a:gd name="f257" fmla="*/ f219 f146 1"/>
                <a:gd name="f258" fmla="*/ f222 f145 1"/>
                <a:gd name="f259" fmla="*/ f223 f146 1"/>
                <a:gd name="f260" fmla="*/ f224 f145 1"/>
                <a:gd name="f261" fmla="*/ f225 f146 1"/>
                <a:gd name="f262" fmla="*/ f226 f145 1"/>
                <a:gd name="f263" fmla="*/ f227 f146 1"/>
                <a:gd name="f264" fmla="*/ f228 f145 1"/>
                <a:gd name="f265" fmla="*/ f229 f146 1"/>
                <a:gd name="f266" fmla="*/ f230 f145 1"/>
                <a:gd name="f267" fmla="*/ f231 f145 1"/>
                <a:gd name="f268" fmla="*/ f232 f146 1"/>
                <a:gd name="f269" fmla="*/ f233 f145 1"/>
                <a:gd name="f270" fmla="*/ f234 f146 1"/>
                <a:gd name="f271" fmla="*/ f235 f146 1"/>
                <a:gd name="f272" fmla="*/ f236 f145 1"/>
                <a:gd name="f273" fmla="*/ f237 f146 1"/>
                <a:gd name="f274" fmla="*/ f238 f145 1"/>
                <a:gd name="f275" fmla="*/ f239 f146 1"/>
                <a:gd name="f276" fmla="*/ f240 f145 1"/>
                <a:gd name="f277" fmla="*/ f241 f146 1"/>
                <a:gd name="f278" fmla="*/ f242 f145 1"/>
                <a:gd name="f279" fmla="*/ f243 f145 1"/>
                <a:gd name="f280" fmla="*/ f244 f145 1"/>
                <a:gd name="f281" fmla="*/ f245 f145 1"/>
                <a:gd name="f282" fmla="*/ f246 f146 1"/>
                <a:gd name="f283" fmla="*/ f247 f145 1"/>
                <a:gd name="f284" fmla="*/ f248 f146 1"/>
                <a:gd name="f285" fmla="*/ f249 f145 1"/>
                <a:gd name="f286" fmla="*/ f250 f146 1"/>
                <a:gd name="f287" fmla="*/ f251 f145 1"/>
                <a:gd name="f288" fmla="*/ f252 f146 1"/>
                <a:gd name="f289" fmla="*/ f253 f14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1">
                  <a:pos x="f258" y="f259"/>
                </a:cxn>
                <a:cxn ang="f221">
                  <a:pos x="f260" y="f261"/>
                </a:cxn>
                <a:cxn ang="f221">
                  <a:pos x="f262" y="f263"/>
                </a:cxn>
                <a:cxn ang="f221">
                  <a:pos x="f264" y="f265"/>
                </a:cxn>
                <a:cxn ang="f221">
                  <a:pos x="f266" y="f265"/>
                </a:cxn>
                <a:cxn ang="f221">
                  <a:pos x="f267" y="f261"/>
                </a:cxn>
                <a:cxn ang="f221">
                  <a:pos x="f267" y="f268"/>
                </a:cxn>
                <a:cxn ang="f221">
                  <a:pos x="f269" y="f270"/>
                </a:cxn>
                <a:cxn ang="f221">
                  <a:pos x="f266" y="f271"/>
                </a:cxn>
                <a:cxn ang="f221">
                  <a:pos x="f264" y="f271"/>
                </a:cxn>
                <a:cxn ang="f221">
                  <a:pos x="f262" y="f270"/>
                </a:cxn>
                <a:cxn ang="f221">
                  <a:pos x="f260" y="f268"/>
                </a:cxn>
                <a:cxn ang="f221">
                  <a:pos x="f258" y="f259"/>
                </a:cxn>
                <a:cxn ang="f221">
                  <a:pos x="f262" y="f259"/>
                </a:cxn>
                <a:cxn ang="f221">
                  <a:pos x="f272" y="f273"/>
                </a:cxn>
                <a:cxn ang="f221">
                  <a:pos x="f274" y="f275"/>
                </a:cxn>
                <a:cxn ang="f221">
                  <a:pos x="f276" y="f277"/>
                </a:cxn>
                <a:cxn ang="f221">
                  <a:pos x="f278" y="f277"/>
                </a:cxn>
                <a:cxn ang="f221">
                  <a:pos x="f279" y="f275"/>
                </a:cxn>
                <a:cxn ang="f221">
                  <a:pos x="f280" y="f273"/>
                </a:cxn>
                <a:cxn ang="f221">
                  <a:pos x="f281" y="f259"/>
                </a:cxn>
                <a:cxn ang="f221">
                  <a:pos x="f280" y="f282"/>
                </a:cxn>
                <a:cxn ang="f221">
                  <a:pos x="f283" y="f284"/>
                </a:cxn>
                <a:cxn ang="f221">
                  <a:pos x="f285" y="f286"/>
                </a:cxn>
                <a:cxn ang="f221">
                  <a:pos x="f287" y="f288"/>
                </a:cxn>
                <a:cxn ang="f221">
                  <a:pos x="f289" y="f286"/>
                </a:cxn>
                <a:cxn ang="f221">
                  <a:pos x="f274" y="f284"/>
                </a:cxn>
                <a:cxn ang="f221">
                  <a:pos x="f272" y="f282"/>
                </a:cxn>
                <a:cxn ang="f221">
                  <a:pos x="f262" y="f259"/>
                </a:cxn>
              </a:cxnLst>
              <a:rect l="f254" t="f257" r="f255" b="f256"/>
              <a:pathLst>
                <a:path w="75906" h="75223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29"/>
                    <a:pt x="f31" y="f27"/>
                  </a:cubicBezTo>
                  <a:cubicBezTo>
                    <a:pt x="f32" y="f33"/>
                    <a:pt x="f34" y="f35"/>
                    <a:pt x="f36" y="f15"/>
                  </a:cubicBezTo>
                  <a:cubicBezTo>
                    <a:pt x="f37" y="f38"/>
                    <a:pt x="f37" y="f39"/>
                    <a:pt x="f36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31" y="f51"/>
                  </a:cubicBezTo>
                  <a:cubicBezTo>
                    <a:pt x="f52" y="f53"/>
                    <a:pt x="f54" y="f53"/>
                    <a:pt x="f26" y="f51"/>
                  </a:cubicBezTo>
                  <a:cubicBezTo>
                    <a:pt x="f55" y="f56"/>
                    <a:pt x="f57" y="f58"/>
                    <a:pt x="f20" y="f46"/>
                  </a:cubicBezTo>
                  <a:cubicBezTo>
                    <a:pt x="f59" y="f60"/>
                    <a:pt x="f61" y="f62"/>
                    <a:pt x="f14" y="f40"/>
                  </a:cubicBezTo>
                  <a:cubicBezTo>
                    <a:pt x="f63" y="f64"/>
                    <a:pt x="f65" y="f66"/>
                    <a:pt x="f8" y="f9"/>
                  </a:cubicBezTo>
                  <a:close/>
                  <a:moveTo>
                    <a:pt x="f20" y="f9"/>
                  </a:move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6"/>
                    <a:pt x="f88" y="f84"/>
                  </a:cubicBezTo>
                  <a:cubicBezTo>
                    <a:pt x="f89" y="f90"/>
                    <a:pt x="f91" y="f92"/>
                    <a:pt x="f93" y="f78"/>
                  </a:cubicBezTo>
                  <a:cubicBezTo>
                    <a:pt x="f94" y="f95"/>
                    <a:pt x="f96" y="f97"/>
                    <a:pt x="f98" y="f72"/>
                  </a:cubicBezTo>
                  <a:cubicBezTo>
                    <a:pt x="f99" y="f100"/>
                    <a:pt x="f101" y="f102"/>
                    <a:pt x="f103" y="f9"/>
                  </a:cubicBezTo>
                  <a:cubicBezTo>
                    <a:pt x="f104" y="f105"/>
                    <a:pt x="f106" y="f107"/>
                    <a:pt x="f98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20"/>
                  </a:cubicBezTo>
                  <a:cubicBezTo>
                    <a:pt x="f132" y="f133"/>
                    <a:pt x="f134" y="f135"/>
                    <a:pt x="f77" y="f114"/>
                  </a:cubicBezTo>
                  <a:cubicBezTo>
                    <a:pt x="f136" y="f137"/>
                    <a:pt x="f138" y="f139"/>
                    <a:pt x="f71" y="f108"/>
                  </a:cubicBezTo>
                  <a:cubicBezTo>
                    <a:pt x="f140" y="f141"/>
                    <a:pt x="f142" y="f143"/>
                    <a:pt x="f20" y="f9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43" name="Freeform 241">
              <a:extLst>
                <a:ext uri="{FF2B5EF4-FFF2-40B4-BE49-F238E27FC236}">
                  <a16:creationId xmlns:a16="http://schemas.microsoft.com/office/drawing/2014/main" id="{6D4CA8AC-3C97-7403-A8A9-002B55DD64DF}"/>
                </a:ext>
              </a:extLst>
            </p:cNvPr>
            <p:cNvSpPr/>
            <p:nvPr/>
          </p:nvSpPr>
          <p:spPr>
            <a:xfrm>
              <a:off x="3541635" y="2385825"/>
              <a:ext cx="37426" cy="587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612"/>
                <a:gd name="f7" fmla="val 51183"/>
                <a:gd name="f8" fmla="val 32613"/>
                <a:gd name="f9" fmla="val 51184"/>
                <a:gd name="f10" fmla="val 44732"/>
                <a:gd name="f11" fmla="val 19962"/>
                <a:gd name="f12" fmla="val 24921"/>
                <a:gd name="f13" fmla="val 21420"/>
                <a:gd name="f14" fmla="val 23427"/>
                <a:gd name="f15" fmla="val 22725"/>
                <a:gd name="f16" fmla="val 21792"/>
                <a:gd name="f17" fmla="val 23859"/>
                <a:gd name="f18" fmla="val 20038"/>
                <a:gd name="f19" fmla="val 24947"/>
                <a:gd name="f20" fmla="val 18323"/>
                <a:gd name="f21" fmla="val 25509"/>
                <a:gd name="f22" fmla="val 16326"/>
                <a:gd name="f23" fmla="val 25478"/>
                <a:gd name="f24" fmla="val 14295"/>
                <a:gd name="f25" fmla="val 25500"/>
                <a:gd name="f26" fmla="val 13069"/>
                <a:gd name="f27" fmla="val 25259"/>
                <a:gd name="f28" fmla="val 11852"/>
                <a:gd name="f29" fmla="val 24770"/>
                <a:gd name="f30" fmla="val 10728"/>
                <a:gd name="f31" fmla="val 24334"/>
                <a:gd name="f32" fmla="val 9695"/>
                <a:gd name="f33" fmla="val 23688"/>
                <a:gd name="f34" fmla="val 8764"/>
                <a:gd name="f35" fmla="val 22872"/>
                <a:gd name="f36" fmla="val 7995"/>
                <a:gd name="f37" fmla="val 22047"/>
                <a:gd name="f38" fmla="val 7245"/>
                <a:gd name="f39" fmla="val 21085"/>
                <a:gd name="f40" fmla="val 6661"/>
                <a:gd name="f41" fmla="val 6275"/>
                <a:gd name="f42" fmla="val 18928"/>
                <a:gd name="f43" fmla="val 5867"/>
                <a:gd name="f44" fmla="val 17754"/>
                <a:gd name="f45" fmla="val 5661"/>
                <a:gd name="f46" fmla="val 16572"/>
                <a:gd name="f47" fmla="val 5667"/>
                <a:gd name="f48" fmla="val 14212"/>
                <a:gd name="f49" fmla="val 5602"/>
                <a:gd name="f50" fmla="val 11931"/>
                <a:gd name="f51" fmla="val 6518"/>
                <a:gd name="f52" fmla="val 10272"/>
                <a:gd name="f53" fmla="val 8198"/>
                <a:gd name="f54" fmla="val 8589"/>
                <a:gd name="f55" fmla="val 9891"/>
                <a:gd name="f56" fmla="val 7497"/>
                <a:gd name="f57" fmla="val 12083"/>
                <a:gd name="f58" fmla="val 7160"/>
                <a:gd name="f59" fmla="val 14447"/>
                <a:gd name="f60" fmla="val 430"/>
                <a:gd name="f61" fmla="val 13308"/>
                <a:gd name="f62" fmla="val 699"/>
                <a:gd name="f63" fmla="val 11455"/>
                <a:gd name="f64" fmla="val 1317"/>
                <a:gd name="f65" fmla="val 9669"/>
                <a:gd name="f66" fmla="val 2252"/>
                <a:gd name="f67" fmla="val 8046"/>
                <a:gd name="f68" fmla="val 3156"/>
                <a:gd name="f69" fmla="val 6434"/>
                <a:gd name="f70" fmla="val 4338"/>
                <a:gd name="f71" fmla="val 4995"/>
                <a:gd name="f72" fmla="val 5743"/>
                <a:gd name="f73" fmla="val 3795"/>
                <a:gd name="f74" fmla="val 7200"/>
                <a:gd name="f75" fmla="val 2582"/>
                <a:gd name="f76" fmla="val 8862"/>
                <a:gd name="f77" fmla="val 1639"/>
                <a:gd name="f78" fmla="val 10652"/>
                <a:gd name="f79" fmla="val 1012"/>
                <a:gd name="f80" fmla="val 12578"/>
                <a:gd name="f81" fmla="val 336"/>
                <a:gd name="f82" fmla="val 14606"/>
                <a:gd name="f83" fmla="+- 0 0 6"/>
                <a:gd name="f84" fmla="val 16648"/>
                <a:gd name="f85" fmla="val 18675"/>
                <a:gd name="f86" fmla="val 20689"/>
                <a:gd name="f87" fmla="val 316"/>
                <a:gd name="f88" fmla="val 22619"/>
                <a:gd name="f89" fmla="val 936"/>
                <a:gd name="f90" fmla="val 24456"/>
                <a:gd name="f91" fmla="val 1511"/>
                <a:gd name="f92" fmla="val 26172"/>
                <a:gd name="f93" fmla="val 2420"/>
                <a:gd name="f94" fmla="val 27679"/>
                <a:gd name="f95" fmla="val 3618"/>
                <a:gd name="f96" fmla="val 29164"/>
                <a:gd name="f97" fmla="val 4826"/>
                <a:gd name="f98" fmla="val 30365"/>
                <a:gd name="f99" fmla="val 6346"/>
                <a:gd name="f100" fmla="val 31196"/>
                <a:gd name="f101" fmla="val 8071"/>
                <a:gd name="f102" fmla="val 32087"/>
                <a:gd name="f103" fmla="val 10005"/>
                <a:gd name="f104" fmla="val 32528"/>
                <a:gd name="f105" fmla="val 12116"/>
                <a:gd name="f106" fmla="val 32486"/>
                <a:gd name="f107" fmla="val 14244"/>
                <a:gd name="f108" fmla="val 32503"/>
                <a:gd name="f109" fmla="val 15752"/>
                <a:gd name="f110" fmla="val 32290"/>
                <a:gd name="f111" fmla="val 17254"/>
                <a:gd name="f112" fmla="val 31854"/>
                <a:gd name="f113" fmla="val 18697"/>
                <a:gd name="f114" fmla="val 31433"/>
                <a:gd name="f115" fmla="val 20058"/>
                <a:gd name="f116" fmla="val 30855"/>
                <a:gd name="f117" fmla="val 21366"/>
                <a:gd name="f118" fmla="val 30133"/>
                <a:gd name="f119" fmla="val 22594"/>
                <a:gd name="f120" fmla="val 29397"/>
                <a:gd name="f121" fmla="val 23831"/>
                <a:gd name="f122" fmla="val 28550"/>
                <a:gd name="f123" fmla="val 25000"/>
                <a:gd name="f124" fmla="val 27603"/>
                <a:gd name="f125" fmla="val 26085"/>
                <a:gd name="f126" fmla="val 26591"/>
                <a:gd name="f127" fmla="val 27198"/>
                <a:gd name="f128" fmla="val 25554"/>
                <a:gd name="f129" fmla="val 28286"/>
                <a:gd name="f130" fmla="val 24466"/>
                <a:gd name="f131" fmla="val 29374"/>
                <a:gd name="f132" fmla="val 8197"/>
                <a:gd name="f133" fmla="val 45238"/>
                <a:gd name="f134" fmla="+- 0 0 -90"/>
                <a:gd name="f135" fmla="*/ f3 1 32612"/>
                <a:gd name="f136" fmla="*/ f4 1 51183"/>
                <a:gd name="f137" fmla="+- f7 0 f5"/>
                <a:gd name="f138" fmla="+- f6 0 f5"/>
                <a:gd name="f139" fmla="*/ f134 f0 1"/>
                <a:gd name="f140" fmla="*/ f138 1 32612"/>
                <a:gd name="f141" fmla="*/ f137 1 51183"/>
                <a:gd name="f142" fmla="*/ 32613 f138 1"/>
                <a:gd name="f143" fmla="*/ 51184 f137 1"/>
                <a:gd name="f144" fmla="*/ 0 f138 1"/>
                <a:gd name="f145" fmla="*/ 44732 f137 1"/>
                <a:gd name="f146" fmla="*/ 19962 f138 1"/>
                <a:gd name="f147" fmla="*/ 24921 f137 1"/>
                <a:gd name="f148" fmla="*/ 23859 f138 1"/>
                <a:gd name="f149" fmla="*/ 20038 f137 1"/>
                <a:gd name="f150" fmla="*/ 25478 f138 1"/>
                <a:gd name="f151" fmla="*/ 14295 f137 1"/>
                <a:gd name="f152" fmla="*/ 24770 f138 1"/>
                <a:gd name="f153" fmla="*/ 10728 f137 1"/>
                <a:gd name="f154" fmla="*/ 22872 f138 1"/>
                <a:gd name="f155" fmla="*/ 7995 f137 1"/>
                <a:gd name="f156" fmla="*/ 20038 f138 1"/>
                <a:gd name="f157" fmla="*/ 6275 f137 1"/>
                <a:gd name="f158" fmla="*/ 16572 f138 1"/>
                <a:gd name="f159" fmla="*/ 5667 f137 1"/>
                <a:gd name="f160" fmla="*/ 10272 f138 1"/>
                <a:gd name="f161" fmla="*/ 8198 f137 1"/>
                <a:gd name="f162" fmla="*/ 7160 f138 1"/>
                <a:gd name="f163" fmla="*/ 14447 f137 1"/>
                <a:gd name="f164" fmla="*/ 430 f138 1"/>
                <a:gd name="f165" fmla="*/ 13308 f137 1"/>
                <a:gd name="f166" fmla="*/ 2252 f138 1"/>
                <a:gd name="f167" fmla="*/ 8046 f137 1"/>
                <a:gd name="f168" fmla="*/ 5743 f138 1"/>
                <a:gd name="f169" fmla="*/ 3795 f137 1"/>
                <a:gd name="f170" fmla="*/ 10652 f138 1"/>
                <a:gd name="f171" fmla="*/ 1012 f137 1"/>
                <a:gd name="f172" fmla="*/ 16648 f138 1"/>
                <a:gd name="f173" fmla="*/ 0 f137 1"/>
                <a:gd name="f174" fmla="*/ 22619 f138 1"/>
                <a:gd name="f175" fmla="*/ 936 f137 1"/>
                <a:gd name="f176" fmla="*/ 27679 f138 1"/>
                <a:gd name="f177" fmla="*/ 3618 f137 1"/>
                <a:gd name="f178" fmla="*/ 31196 f138 1"/>
                <a:gd name="f179" fmla="*/ 8071 f137 1"/>
                <a:gd name="f180" fmla="*/ 32486 f138 1"/>
                <a:gd name="f181" fmla="*/ 14244 f137 1"/>
                <a:gd name="f182" fmla="*/ 31854 f138 1"/>
                <a:gd name="f183" fmla="*/ 18697 f137 1"/>
                <a:gd name="f184" fmla="*/ 30133 f138 1"/>
                <a:gd name="f185" fmla="*/ 22594 f137 1"/>
                <a:gd name="f186" fmla="*/ 27603 f138 1"/>
                <a:gd name="f187" fmla="*/ 26085 f137 1"/>
                <a:gd name="f188" fmla="*/ 24466 f138 1"/>
                <a:gd name="f189" fmla="*/ 29374 f137 1"/>
                <a:gd name="f190" fmla="*/ 8197 f138 1"/>
                <a:gd name="f191" fmla="*/ 45238 f137 1"/>
                <a:gd name="f192" fmla="*/ f139 1 f2"/>
                <a:gd name="f193" fmla="*/ f142 1 32612"/>
                <a:gd name="f194" fmla="*/ f143 1 51183"/>
                <a:gd name="f195" fmla="*/ f144 1 32612"/>
                <a:gd name="f196" fmla="*/ f145 1 51183"/>
                <a:gd name="f197" fmla="*/ f146 1 32612"/>
                <a:gd name="f198" fmla="*/ f147 1 51183"/>
                <a:gd name="f199" fmla="*/ f148 1 32612"/>
                <a:gd name="f200" fmla="*/ f149 1 51183"/>
                <a:gd name="f201" fmla="*/ f150 1 32612"/>
                <a:gd name="f202" fmla="*/ f151 1 51183"/>
                <a:gd name="f203" fmla="*/ f152 1 32612"/>
                <a:gd name="f204" fmla="*/ f153 1 51183"/>
                <a:gd name="f205" fmla="*/ f154 1 32612"/>
                <a:gd name="f206" fmla="*/ f155 1 51183"/>
                <a:gd name="f207" fmla="*/ f156 1 32612"/>
                <a:gd name="f208" fmla="*/ f157 1 51183"/>
                <a:gd name="f209" fmla="*/ f158 1 32612"/>
                <a:gd name="f210" fmla="*/ f159 1 51183"/>
                <a:gd name="f211" fmla="*/ f160 1 32612"/>
                <a:gd name="f212" fmla="*/ f161 1 51183"/>
                <a:gd name="f213" fmla="*/ f162 1 32612"/>
                <a:gd name="f214" fmla="*/ f163 1 51183"/>
                <a:gd name="f215" fmla="*/ f164 1 32612"/>
                <a:gd name="f216" fmla="*/ f165 1 51183"/>
                <a:gd name="f217" fmla="*/ f166 1 32612"/>
                <a:gd name="f218" fmla="*/ f167 1 51183"/>
                <a:gd name="f219" fmla="*/ f168 1 32612"/>
                <a:gd name="f220" fmla="*/ f169 1 51183"/>
                <a:gd name="f221" fmla="*/ f170 1 32612"/>
                <a:gd name="f222" fmla="*/ f171 1 51183"/>
                <a:gd name="f223" fmla="*/ f172 1 32612"/>
                <a:gd name="f224" fmla="*/ f173 1 51183"/>
                <a:gd name="f225" fmla="*/ f174 1 32612"/>
                <a:gd name="f226" fmla="*/ f175 1 51183"/>
                <a:gd name="f227" fmla="*/ f176 1 32612"/>
                <a:gd name="f228" fmla="*/ f177 1 51183"/>
                <a:gd name="f229" fmla="*/ f178 1 32612"/>
                <a:gd name="f230" fmla="*/ f179 1 51183"/>
                <a:gd name="f231" fmla="*/ f180 1 32612"/>
                <a:gd name="f232" fmla="*/ f181 1 51183"/>
                <a:gd name="f233" fmla="*/ f182 1 32612"/>
                <a:gd name="f234" fmla="*/ f183 1 51183"/>
                <a:gd name="f235" fmla="*/ f184 1 32612"/>
                <a:gd name="f236" fmla="*/ f185 1 51183"/>
                <a:gd name="f237" fmla="*/ f186 1 32612"/>
                <a:gd name="f238" fmla="*/ f187 1 51183"/>
                <a:gd name="f239" fmla="*/ f188 1 32612"/>
                <a:gd name="f240" fmla="*/ f189 1 51183"/>
                <a:gd name="f241" fmla="*/ f190 1 32612"/>
                <a:gd name="f242" fmla="*/ f191 1 51183"/>
                <a:gd name="f243" fmla="*/ f5 1 f140"/>
                <a:gd name="f244" fmla="*/ f6 1 f140"/>
                <a:gd name="f245" fmla="*/ f5 1 f141"/>
                <a:gd name="f246" fmla="*/ f7 1 f141"/>
                <a:gd name="f247" fmla="+- f192 0 f1"/>
                <a:gd name="f248" fmla="*/ f193 1 f140"/>
                <a:gd name="f249" fmla="*/ f194 1 f141"/>
                <a:gd name="f250" fmla="*/ f195 1 f140"/>
                <a:gd name="f251" fmla="*/ f196 1 f141"/>
                <a:gd name="f252" fmla="*/ f197 1 f140"/>
                <a:gd name="f253" fmla="*/ f198 1 f141"/>
                <a:gd name="f254" fmla="*/ f199 1 f140"/>
                <a:gd name="f255" fmla="*/ f200 1 f141"/>
                <a:gd name="f256" fmla="*/ f201 1 f140"/>
                <a:gd name="f257" fmla="*/ f202 1 f141"/>
                <a:gd name="f258" fmla="*/ f203 1 f140"/>
                <a:gd name="f259" fmla="*/ f204 1 f141"/>
                <a:gd name="f260" fmla="*/ f205 1 f140"/>
                <a:gd name="f261" fmla="*/ f206 1 f141"/>
                <a:gd name="f262" fmla="*/ f207 1 f140"/>
                <a:gd name="f263" fmla="*/ f208 1 f141"/>
                <a:gd name="f264" fmla="*/ f209 1 f140"/>
                <a:gd name="f265" fmla="*/ f210 1 f141"/>
                <a:gd name="f266" fmla="*/ f211 1 f140"/>
                <a:gd name="f267" fmla="*/ f212 1 f141"/>
                <a:gd name="f268" fmla="*/ f213 1 f140"/>
                <a:gd name="f269" fmla="*/ f214 1 f141"/>
                <a:gd name="f270" fmla="*/ f215 1 f140"/>
                <a:gd name="f271" fmla="*/ f216 1 f141"/>
                <a:gd name="f272" fmla="*/ f217 1 f140"/>
                <a:gd name="f273" fmla="*/ f218 1 f141"/>
                <a:gd name="f274" fmla="*/ f219 1 f140"/>
                <a:gd name="f275" fmla="*/ f220 1 f141"/>
                <a:gd name="f276" fmla="*/ f221 1 f140"/>
                <a:gd name="f277" fmla="*/ f222 1 f141"/>
                <a:gd name="f278" fmla="*/ f223 1 f140"/>
                <a:gd name="f279" fmla="*/ f224 1 f141"/>
                <a:gd name="f280" fmla="*/ f225 1 f140"/>
                <a:gd name="f281" fmla="*/ f226 1 f141"/>
                <a:gd name="f282" fmla="*/ f227 1 f140"/>
                <a:gd name="f283" fmla="*/ f228 1 f141"/>
                <a:gd name="f284" fmla="*/ f229 1 f140"/>
                <a:gd name="f285" fmla="*/ f230 1 f141"/>
                <a:gd name="f286" fmla="*/ f231 1 f140"/>
                <a:gd name="f287" fmla="*/ f232 1 f141"/>
                <a:gd name="f288" fmla="*/ f233 1 f140"/>
                <a:gd name="f289" fmla="*/ f234 1 f141"/>
                <a:gd name="f290" fmla="*/ f235 1 f140"/>
                <a:gd name="f291" fmla="*/ f236 1 f141"/>
                <a:gd name="f292" fmla="*/ f237 1 f140"/>
                <a:gd name="f293" fmla="*/ f238 1 f141"/>
                <a:gd name="f294" fmla="*/ f239 1 f140"/>
                <a:gd name="f295" fmla="*/ f240 1 f141"/>
                <a:gd name="f296" fmla="*/ f241 1 f140"/>
                <a:gd name="f297" fmla="*/ f242 1 f141"/>
                <a:gd name="f298" fmla="*/ f243 f135 1"/>
                <a:gd name="f299" fmla="*/ f244 f135 1"/>
                <a:gd name="f300" fmla="*/ f246 f136 1"/>
                <a:gd name="f301" fmla="*/ f245 f136 1"/>
                <a:gd name="f302" fmla="*/ f248 f135 1"/>
                <a:gd name="f303" fmla="*/ f249 f136 1"/>
                <a:gd name="f304" fmla="*/ f250 f135 1"/>
                <a:gd name="f305" fmla="*/ f251 f136 1"/>
                <a:gd name="f306" fmla="*/ f252 f135 1"/>
                <a:gd name="f307" fmla="*/ f253 f136 1"/>
                <a:gd name="f308" fmla="*/ f254 f135 1"/>
                <a:gd name="f309" fmla="*/ f255 f136 1"/>
                <a:gd name="f310" fmla="*/ f256 f135 1"/>
                <a:gd name="f311" fmla="*/ f257 f136 1"/>
                <a:gd name="f312" fmla="*/ f258 f135 1"/>
                <a:gd name="f313" fmla="*/ f259 f136 1"/>
                <a:gd name="f314" fmla="*/ f260 f135 1"/>
                <a:gd name="f315" fmla="*/ f261 f136 1"/>
                <a:gd name="f316" fmla="*/ f262 f135 1"/>
                <a:gd name="f317" fmla="*/ f263 f136 1"/>
                <a:gd name="f318" fmla="*/ f264 f135 1"/>
                <a:gd name="f319" fmla="*/ f265 f136 1"/>
                <a:gd name="f320" fmla="*/ f266 f135 1"/>
                <a:gd name="f321" fmla="*/ f267 f136 1"/>
                <a:gd name="f322" fmla="*/ f268 f135 1"/>
                <a:gd name="f323" fmla="*/ f269 f136 1"/>
                <a:gd name="f324" fmla="*/ f270 f135 1"/>
                <a:gd name="f325" fmla="*/ f271 f136 1"/>
                <a:gd name="f326" fmla="*/ f272 f135 1"/>
                <a:gd name="f327" fmla="*/ f273 f136 1"/>
                <a:gd name="f328" fmla="*/ f274 f135 1"/>
                <a:gd name="f329" fmla="*/ f275 f136 1"/>
                <a:gd name="f330" fmla="*/ f276 f135 1"/>
                <a:gd name="f331" fmla="*/ f277 f136 1"/>
                <a:gd name="f332" fmla="*/ f278 f135 1"/>
                <a:gd name="f333" fmla="*/ f279 f136 1"/>
                <a:gd name="f334" fmla="*/ f280 f135 1"/>
                <a:gd name="f335" fmla="*/ f281 f136 1"/>
                <a:gd name="f336" fmla="*/ f282 f135 1"/>
                <a:gd name="f337" fmla="*/ f283 f136 1"/>
                <a:gd name="f338" fmla="*/ f284 f135 1"/>
                <a:gd name="f339" fmla="*/ f285 f136 1"/>
                <a:gd name="f340" fmla="*/ f286 f135 1"/>
                <a:gd name="f341" fmla="*/ f287 f136 1"/>
                <a:gd name="f342" fmla="*/ f288 f135 1"/>
                <a:gd name="f343" fmla="*/ f289 f136 1"/>
                <a:gd name="f344" fmla="*/ f290 f135 1"/>
                <a:gd name="f345" fmla="*/ f291 f136 1"/>
                <a:gd name="f346" fmla="*/ f292 f135 1"/>
                <a:gd name="f347" fmla="*/ f293 f136 1"/>
                <a:gd name="f348" fmla="*/ f294 f135 1"/>
                <a:gd name="f349" fmla="*/ f295 f136 1"/>
                <a:gd name="f350" fmla="*/ f296 f135 1"/>
                <a:gd name="f351" fmla="*/ f297 f1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7">
                  <a:pos x="f302" y="f303"/>
                </a:cxn>
                <a:cxn ang="f247">
                  <a:pos x="f304" y="f303"/>
                </a:cxn>
                <a:cxn ang="f247">
                  <a:pos x="f304" y="f305"/>
                </a:cxn>
                <a:cxn ang="f247">
                  <a:pos x="f306" y="f307"/>
                </a:cxn>
                <a:cxn ang="f247">
                  <a:pos x="f308" y="f309"/>
                </a:cxn>
                <a:cxn ang="f247">
                  <a:pos x="f310" y="f311"/>
                </a:cxn>
                <a:cxn ang="f247">
                  <a:pos x="f312" y="f313"/>
                </a:cxn>
                <a:cxn ang="f247">
                  <a:pos x="f314" y="f315"/>
                </a:cxn>
                <a:cxn ang="f247">
                  <a:pos x="f316" y="f317"/>
                </a:cxn>
                <a:cxn ang="f247">
                  <a:pos x="f318" y="f319"/>
                </a:cxn>
                <a:cxn ang="f247">
                  <a:pos x="f320" y="f321"/>
                </a:cxn>
                <a:cxn ang="f247">
                  <a:pos x="f322" y="f323"/>
                </a:cxn>
                <a:cxn ang="f247">
                  <a:pos x="f324" y="f325"/>
                </a:cxn>
                <a:cxn ang="f247">
                  <a:pos x="f326" y="f327"/>
                </a:cxn>
                <a:cxn ang="f247">
                  <a:pos x="f328" y="f329"/>
                </a:cxn>
                <a:cxn ang="f247">
                  <a:pos x="f330" y="f331"/>
                </a:cxn>
                <a:cxn ang="f247">
                  <a:pos x="f332" y="f333"/>
                </a:cxn>
                <a:cxn ang="f247">
                  <a:pos x="f334" y="f335"/>
                </a:cxn>
                <a:cxn ang="f247">
                  <a:pos x="f336" y="f337"/>
                </a:cxn>
                <a:cxn ang="f247">
                  <a:pos x="f338" y="f339"/>
                </a:cxn>
                <a:cxn ang="f247">
                  <a:pos x="f340" y="f341"/>
                </a:cxn>
                <a:cxn ang="f247">
                  <a:pos x="f342" y="f343"/>
                </a:cxn>
                <a:cxn ang="f247">
                  <a:pos x="f344" y="f345"/>
                </a:cxn>
                <a:cxn ang="f247">
                  <a:pos x="f346" y="f347"/>
                </a:cxn>
                <a:cxn ang="f247">
                  <a:pos x="f348" y="f349"/>
                </a:cxn>
                <a:cxn ang="f247">
                  <a:pos x="f350" y="f351"/>
                </a:cxn>
                <a:cxn ang="f247">
                  <a:pos x="f302" y="f351"/>
                </a:cxn>
              </a:cxnLst>
              <a:rect l="f298" t="f301" r="f299" b="f300"/>
              <a:pathLst>
                <a:path w="32612" h="51183">
                  <a:moveTo>
                    <a:pt x="f8" y="f9"/>
                  </a:moveTo>
                  <a:lnTo>
                    <a:pt x="f5" y="f9"/>
                  </a:lnTo>
                  <a:lnTo>
                    <a:pt x="f5" y="f10"/>
                  </a:lnTo>
                  <a:lnTo>
                    <a:pt x="f11" y="f12"/>
                  </a:ln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18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lnTo>
                    <a:pt x="f60" y="f61"/>
                  </a:ln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5"/>
                  </a:cubicBezTo>
                  <a:cubicBezTo>
                    <a:pt x="f85" y="f5"/>
                    <a:pt x="f86" y="f87"/>
                    <a:pt x="f88" y="f89"/>
                  </a:cubicBezTo>
                  <a:cubicBezTo>
                    <a:pt x="f90" y="f91"/>
                    <a:pt x="f92" y="f93"/>
                    <a:pt x="f94" y="f95"/>
                  </a:cubicBezTo>
                  <a:cubicBezTo>
                    <a:pt x="f96" y="f97"/>
                    <a:pt x="f98" y="f99"/>
                    <a:pt x="f100" y="f101"/>
                  </a:cubicBezTo>
                  <a:cubicBezTo>
                    <a:pt x="f102" y="f103"/>
                    <a:pt x="f104" y="f105"/>
                    <a:pt x="f106" y="f107"/>
                  </a:cubicBezTo>
                  <a:cubicBezTo>
                    <a:pt x="f108" y="f109"/>
                    <a:pt x="f110" y="f111"/>
                    <a:pt x="f112" y="f113"/>
                  </a:cubicBezTo>
                  <a:cubicBezTo>
                    <a:pt x="f114" y="f115"/>
                    <a:pt x="f116" y="f117"/>
                    <a:pt x="f118" y="f119"/>
                  </a:cubicBezTo>
                  <a:cubicBezTo>
                    <a:pt x="f120" y="f121"/>
                    <a:pt x="f122" y="f123"/>
                    <a:pt x="f124" y="f125"/>
                  </a:cubicBezTo>
                  <a:cubicBezTo>
                    <a:pt x="f126" y="f127"/>
                    <a:pt x="f128" y="f129"/>
                    <a:pt x="f130" y="f131"/>
                  </a:cubicBezTo>
                  <a:lnTo>
                    <a:pt x="f132" y="f133"/>
                  </a:lnTo>
                  <a:lnTo>
                    <a:pt x="f8" y="f133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grpSp>
        <p:nvGrpSpPr>
          <p:cNvPr id="44" name="Group 291">
            <a:extLst>
              <a:ext uri="{FF2B5EF4-FFF2-40B4-BE49-F238E27FC236}">
                <a16:creationId xmlns:a16="http://schemas.microsoft.com/office/drawing/2014/main" id="{6D5DF1CB-4E04-AF35-745D-7884E12ACFF5}"/>
              </a:ext>
            </a:extLst>
          </p:cNvPr>
          <p:cNvGrpSpPr/>
          <p:nvPr/>
        </p:nvGrpSpPr>
        <p:grpSpPr>
          <a:xfrm>
            <a:off x="5475333" y="2179461"/>
            <a:ext cx="277200" cy="277191"/>
            <a:chOff x="4195066" y="2189293"/>
            <a:chExt cx="277200" cy="277191"/>
          </a:xfrm>
        </p:grpSpPr>
        <p:sp>
          <p:nvSpPr>
            <p:cNvPr id="45" name="Freeform 201">
              <a:extLst>
                <a:ext uri="{FF2B5EF4-FFF2-40B4-BE49-F238E27FC236}">
                  <a16:creationId xmlns:a16="http://schemas.microsoft.com/office/drawing/2014/main" id="{B2713138-3CD1-B4DE-160D-6D846492498A}"/>
                </a:ext>
              </a:extLst>
            </p:cNvPr>
            <p:cNvSpPr/>
            <p:nvPr/>
          </p:nvSpPr>
          <p:spPr>
            <a:xfrm>
              <a:off x="4195066" y="2189293"/>
              <a:ext cx="277200" cy="2771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7353"/>
                <a:gd name="f7" fmla="val 327339"/>
                <a:gd name="f8" fmla="val 321707"/>
                <a:gd name="f9" fmla="val 299418"/>
                <a:gd name="f10" fmla="val 277971"/>
                <a:gd name="f11" fmla="val 22285"/>
                <a:gd name="f12" fmla="val 277965"/>
                <a:gd name="f13" fmla="val 19420"/>
                <a:gd name="f14" fmla="val 275816"/>
                <a:gd name="f15" fmla="val 17014"/>
                <a:gd name="f16" fmla="val 272970"/>
                <a:gd name="f17" fmla="val 16686"/>
                <a:gd name="f18" fmla="val 125228"/>
                <a:gd name="f19" fmla="val 34"/>
                <a:gd name="f20" fmla="val 122146"/>
                <a:gd name="f21" fmla="+- 0 0 303"/>
                <a:gd name="f22" fmla="val 119370"/>
                <a:gd name="f23" fmla="val 1908"/>
                <a:gd name="f24" fmla="val 119007"/>
                <a:gd name="f25" fmla="val 4986"/>
                <a:gd name="f26" fmla="val 5632"/>
                <a:gd name="f27" fmla="val 55029"/>
                <a:gd name="f28" fmla="val 51924"/>
                <a:gd name="f29" fmla="val 49407"/>
                <a:gd name="f30" fmla="val 19204"/>
                <a:gd name="f31" fmla="val 22309"/>
                <a:gd name="f32" fmla="val 5623"/>
                <a:gd name="f33" fmla="val 2517"/>
                <a:gd name="f34" fmla="val 301935"/>
                <a:gd name="f35" fmla="val 305041"/>
                <a:gd name="f36" fmla="val 308146"/>
                <a:gd name="f37" fmla="val 310663"/>
                <a:gd name="f38" fmla="val 118959"/>
                <a:gd name="f39" fmla="val 321717"/>
                <a:gd name="f40" fmla="val 324822"/>
                <a:gd name="f41" fmla="val 121477"/>
                <a:gd name="f42" fmla="val 327340"/>
                <a:gd name="f43" fmla="val 124582"/>
                <a:gd name="f44" fmla="val 272659"/>
                <a:gd name="f45" fmla="val 310591"/>
                <a:gd name="f46" fmla="val 321731"/>
                <a:gd name="f47" fmla="val 324836"/>
                <a:gd name="f48" fmla="val 327354"/>
                <a:gd name="f49" fmla="val 308074"/>
                <a:gd name="f50" fmla="val 304969"/>
                <a:gd name="f51" fmla="val 301864"/>
                <a:gd name="f52" fmla="val 299346"/>
                <a:gd name="f53" fmla="val 60628"/>
                <a:gd name="f54" fmla="val 27931"/>
                <a:gd name="f55" fmla="val 42287"/>
                <a:gd name="f56" fmla="val 80678"/>
                <a:gd name="f57" fmla="val 77573"/>
                <a:gd name="f58" fmla="val 75055"/>
                <a:gd name="f59" fmla="val 44804"/>
                <a:gd name="f60" fmla="val 47909"/>
                <a:gd name="f61" fmla="val 60700"/>
                <a:gd name="f62" fmla="val 86324"/>
                <a:gd name="f63" fmla="val 53628"/>
                <a:gd name="f64" fmla="val 130205"/>
                <a:gd name="f65" fmla="val 11925"/>
                <a:gd name="f66" fmla="val 266725"/>
                <a:gd name="f67" fmla="val 27333"/>
                <a:gd name="f68" fmla="val 300088"/>
                <a:gd name="f69" fmla="val 315520"/>
                <a:gd name="f70" fmla="+- 0 0 -90"/>
                <a:gd name="f71" fmla="*/ f3 1 327353"/>
                <a:gd name="f72" fmla="*/ f4 1 327339"/>
                <a:gd name="f73" fmla="+- f7 0 f5"/>
                <a:gd name="f74" fmla="+- f6 0 f5"/>
                <a:gd name="f75" fmla="*/ f70 f0 1"/>
                <a:gd name="f76" fmla="*/ f74 1 327353"/>
                <a:gd name="f77" fmla="*/ f73 1 327339"/>
                <a:gd name="f78" fmla="*/ 321707 f74 1"/>
                <a:gd name="f79" fmla="*/ 299418 f73 1"/>
                <a:gd name="f80" fmla="*/ 277971 f74 1"/>
                <a:gd name="f81" fmla="*/ 22285 f73 1"/>
                <a:gd name="f82" fmla="*/ 272970 f74 1"/>
                <a:gd name="f83" fmla="*/ 16686 f73 1"/>
                <a:gd name="f84" fmla="*/ 125228 f74 1"/>
                <a:gd name="f85" fmla="*/ 34 f73 1"/>
                <a:gd name="f86" fmla="*/ 119007 f74 1"/>
                <a:gd name="f87" fmla="*/ 4986 f73 1"/>
                <a:gd name="f88" fmla="*/ 5632 f73 1"/>
                <a:gd name="f89" fmla="*/ 55029 f74 1"/>
                <a:gd name="f90" fmla="*/ 49407 f74 1"/>
                <a:gd name="f91" fmla="*/ 22309 f73 1"/>
                <a:gd name="f92" fmla="*/ 5623 f74 1"/>
                <a:gd name="f93" fmla="*/ 0 f74 1"/>
                <a:gd name="f94" fmla="*/ 305041 f73 1"/>
                <a:gd name="f95" fmla="*/ 310663 f73 1"/>
                <a:gd name="f96" fmla="*/ 118959 f74 1"/>
                <a:gd name="f97" fmla="*/ 321717 f73 1"/>
                <a:gd name="f98" fmla="*/ 124582 f74 1"/>
                <a:gd name="f99" fmla="*/ 327340 f73 1"/>
                <a:gd name="f100" fmla="*/ 272659 f74 1"/>
                <a:gd name="f101" fmla="*/ 310591 f73 1"/>
                <a:gd name="f102" fmla="*/ 321731 f74 1"/>
                <a:gd name="f103" fmla="*/ 327354 f74 1"/>
                <a:gd name="f104" fmla="*/ 304969 f73 1"/>
                <a:gd name="f105" fmla="*/ 299346 f73 1"/>
                <a:gd name="f106" fmla="*/ 60628 f74 1"/>
                <a:gd name="f107" fmla="*/ 27931 f73 1"/>
                <a:gd name="f108" fmla="*/ 42287 f73 1"/>
                <a:gd name="f109" fmla="*/ 80678 f74 1"/>
                <a:gd name="f110" fmla="*/ 75055 f74 1"/>
                <a:gd name="f111" fmla="*/ 47909 f73 1"/>
                <a:gd name="f112" fmla="*/ 60700 f74 1"/>
                <a:gd name="f113" fmla="*/ 86324 f74 1"/>
                <a:gd name="f114" fmla="*/ 53628 f73 1"/>
                <a:gd name="f115" fmla="*/ 130205 f74 1"/>
                <a:gd name="f116" fmla="*/ 11925 f73 1"/>
                <a:gd name="f117" fmla="*/ 266725 f74 1"/>
                <a:gd name="f118" fmla="*/ 27333 f73 1"/>
                <a:gd name="f119" fmla="*/ 300088 f73 1"/>
                <a:gd name="f120" fmla="*/ 315520 f73 1"/>
                <a:gd name="f121" fmla="*/ f75 1 f2"/>
                <a:gd name="f122" fmla="*/ f78 1 327353"/>
                <a:gd name="f123" fmla="*/ f79 1 327339"/>
                <a:gd name="f124" fmla="*/ f80 1 327353"/>
                <a:gd name="f125" fmla="*/ f81 1 327339"/>
                <a:gd name="f126" fmla="*/ f82 1 327353"/>
                <a:gd name="f127" fmla="*/ f83 1 327339"/>
                <a:gd name="f128" fmla="*/ f84 1 327353"/>
                <a:gd name="f129" fmla="*/ f85 1 327339"/>
                <a:gd name="f130" fmla="*/ f86 1 327353"/>
                <a:gd name="f131" fmla="*/ f87 1 327339"/>
                <a:gd name="f132" fmla="*/ f88 1 327339"/>
                <a:gd name="f133" fmla="*/ f89 1 327353"/>
                <a:gd name="f134" fmla="*/ f90 1 327353"/>
                <a:gd name="f135" fmla="*/ f91 1 327339"/>
                <a:gd name="f136" fmla="*/ f92 1 327353"/>
                <a:gd name="f137" fmla="*/ f93 1 327353"/>
                <a:gd name="f138" fmla="*/ f94 1 327339"/>
                <a:gd name="f139" fmla="*/ f95 1 327339"/>
                <a:gd name="f140" fmla="*/ f96 1 327353"/>
                <a:gd name="f141" fmla="*/ f97 1 327339"/>
                <a:gd name="f142" fmla="*/ f98 1 327353"/>
                <a:gd name="f143" fmla="*/ f99 1 327339"/>
                <a:gd name="f144" fmla="*/ f100 1 327353"/>
                <a:gd name="f145" fmla="*/ f101 1 327339"/>
                <a:gd name="f146" fmla="*/ f102 1 327353"/>
                <a:gd name="f147" fmla="*/ f103 1 327353"/>
                <a:gd name="f148" fmla="*/ f104 1 327339"/>
                <a:gd name="f149" fmla="*/ f105 1 327339"/>
                <a:gd name="f150" fmla="*/ f106 1 327353"/>
                <a:gd name="f151" fmla="*/ f107 1 327339"/>
                <a:gd name="f152" fmla="*/ f108 1 327339"/>
                <a:gd name="f153" fmla="*/ f109 1 327353"/>
                <a:gd name="f154" fmla="*/ f110 1 327353"/>
                <a:gd name="f155" fmla="*/ f111 1 327339"/>
                <a:gd name="f156" fmla="*/ f112 1 327353"/>
                <a:gd name="f157" fmla="*/ f113 1 327353"/>
                <a:gd name="f158" fmla="*/ f114 1 327339"/>
                <a:gd name="f159" fmla="*/ f115 1 327353"/>
                <a:gd name="f160" fmla="*/ f116 1 327339"/>
                <a:gd name="f161" fmla="*/ f117 1 327353"/>
                <a:gd name="f162" fmla="*/ f118 1 327339"/>
                <a:gd name="f163" fmla="*/ f119 1 327339"/>
                <a:gd name="f164" fmla="*/ f120 1 327339"/>
                <a:gd name="f165" fmla="*/ f5 1 f76"/>
                <a:gd name="f166" fmla="*/ f6 1 f76"/>
                <a:gd name="f167" fmla="*/ f5 1 f77"/>
                <a:gd name="f168" fmla="*/ f7 1 f77"/>
                <a:gd name="f169" fmla="+- f121 0 f1"/>
                <a:gd name="f170" fmla="*/ f122 1 f76"/>
                <a:gd name="f171" fmla="*/ f123 1 f77"/>
                <a:gd name="f172" fmla="*/ f124 1 f76"/>
                <a:gd name="f173" fmla="*/ f125 1 f77"/>
                <a:gd name="f174" fmla="*/ f126 1 f76"/>
                <a:gd name="f175" fmla="*/ f127 1 f77"/>
                <a:gd name="f176" fmla="*/ f128 1 f76"/>
                <a:gd name="f177" fmla="*/ f129 1 f77"/>
                <a:gd name="f178" fmla="*/ f130 1 f76"/>
                <a:gd name="f179" fmla="*/ f131 1 f77"/>
                <a:gd name="f180" fmla="*/ f132 1 f77"/>
                <a:gd name="f181" fmla="*/ f133 1 f76"/>
                <a:gd name="f182" fmla="*/ f134 1 f76"/>
                <a:gd name="f183" fmla="*/ f135 1 f77"/>
                <a:gd name="f184" fmla="*/ f136 1 f76"/>
                <a:gd name="f185" fmla="*/ f137 1 f76"/>
                <a:gd name="f186" fmla="*/ f138 1 f77"/>
                <a:gd name="f187" fmla="*/ f139 1 f77"/>
                <a:gd name="f188" fmla="*/ f140 1 f76"/>
                <a:gd name="f189" fmla="*/ f141 1 f77"/>
                <a:gd name="f190" fmla="*/ f142 1 f76"/>
                <a:gd name="f191" fmla="*/ f143 1 f77"/>
                <a:gd name="f192" fmla="*/ f144 1 f76"/>
                <a:gd name="f193" fmla="*/ f145 1 f77"/>
                <a:gd name="f194" fmla="*/ f146 1 f76"/>
                <a:gd name="f195" fmla="*/ f147 1 f76"/>
                <a:gd name="f196" fmla="*/ f148 1 f77"/>
                <a:gd name="f197" fmla="*/ f149 1 f77"/>
                <a:gd name="f198" fmla="*/ f150 1 f76"/>
                <a:gd name="f199" fmla="*/ f151 1 f77"/>
                <a:gd name="f200" fmla="*/ f152 1 f77"/>
                <a:gd name="f201" fmla="*/ f153 1 f76"/>
                <a:gd name="f202" fmla="*/ f154 1 f76"/>
                <a:gd name="f203" fmla="*/ f155 1 f77"/>
                <a:gd name="f204" fmla="*/ f156 1 f76"/>
                <a:gd name="f205" fmla="*/ f157 1 f76"/>
                <a:gd name="f206" fmla="*/ f158 1 f77"/>
                <a:gd name="f207" fmla="*/ f159 1 f76"/>
                <a:gd name="f208" fmla="*/ f160 1 f77"/>
                <a:gd name="f209" fmla="*/ f161 1 f76"/>
                <a:gd name="f210" fmla="*/ f162 1 f77"/>
                <a:gd name="f211" fmla="*/ f163 1 f77"/>
                <a:gd name="f212" fmla="*/ f164 1 f77"/>
                <a:gd name="f213" fmla="*/ f165 f71 1"/>
                <a:gd name="f214" fmla="*/ f166 f71 1"/>
                <a:gd name="f215" fmla="*/ f168 f72 1"/>
                <a:gd name="f216" fmla="*/ f167 f72 1"/>
                <a:gd name="f217" fmla="*/ f170 f71 1"/>
                <a:gd name="f218" fmla="*/ f171 f72 1"/>
                <a:gd name="f219" fmla="*/ f172 f71 1"/>
                <a:gd name="f220" fmla="*/ f173 f72 1"/>
                <a:gd name="f221" fmla="*/ f174 f71 1"/>
                <a:gd name="f222" fmla="*/ f175 f72 1"/>
                <a:gd name="f223" fmla="*/ f176 f71 1"/>
                <a:gd name="f224" fmla="*/ f177 f72 1"/>
                <a:gd name="f225" fmla="*/ f178 f71 1"/>
                <a:gd name="f226" fmla="*/ f179 f72 1"/>
                <a:gd name="f227" fmla="*/ f180 f72 1"/>
                <a:gd name="f228" fmla="*/ f181 f71 1"/>
                <a:gd name="f229" fmla="*/ f182 f71 1"/>
                <a:gd name="f230" fmla="*/ f183 f72 1"/>
                <a:gd name="f231" fmla="*/ f184 f71 1"/>
                <a:gd name="f232" fmla="*/ f185 f71 1"/>
                <a:gd name="f233" fmla="*/ f186 f72 1"/>
                <a:gd name="f234" fmla="*/ f187 f72 1"/>
                <a:gd name="f235" fmla="*/ f188 f71 1"/>
                <a:gd name="f236" fmla="*/ f189 f72 1"/>
                <a:gd name="f237" fmla="*/ f190 f71 1"/>
                <a:gd name="f238" fmla="*/ f191 f72 1"/>
                <a:gd name="f239" fmla="*/ f192 f71 1"/>
                <a:gd name="f240" fmla="*/ f193 f72 1"/>
                <a:gd name="f241" fmla="*/ f194 f71 1"/>
                <a:gd name="f242" fmla="*/ f195 f71 1"/>
                <a:gd name="f243" fmla="*/ f196 f72 1"/>
                <a:gd name="f244" fmla="*/ f197 f72 1"/>
                <a:gd name="f245" fmla="*/ f198 f71 1"/>
                <a:gd name="f246" fmla="*/ f199 f72 1"/>
                <a:gd name="f247" fmla="*/ f200 f72 1"/>
                <a:gd name="f248" fmla="*/ f201 f71 1"/>
                <a:gd name="f249" fmla="*/ f202 f71 1"/>
                <a:gd name="f250" fmla="*/ f203 f72 1"/>
                <a:gd name="f251" fmla="*/ f204 f71 1"/>
                <a:gd name="f252" fmla="*/ f205 f71 1"/>
                <a:gd name="f253" fmla="*/ f206 f72 1"/>
                <a:gd name="f254" fmla="*/ f207 f71 1"/>
                <a:gd name="f255" fmla="*/ f208 f72 1"/>
                <a:gd name="f256" fmla="*/ f209 f71 1"/>
                <a:gd name="f257" fmla="*/ f210 f72 1"/>
                <a:gd name="f258" fmla="*/ f211 f72 1"/>
                <a:gd name="f259" fmla="*/ f212 f7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69">
                  <a:pos x="f217" y="f218"/>
                </a:cxn>
                <a:cxn ang="f169">
                  <a:pos x="f219" y="f218"/>
                </a:cxn>
                <a:cxn ang="f169">
                  <a:pos x="f219" y="f220"/>
                </a:cxn>
                <a:cxn ang="f169">
                  <a:pos x="f221" y="f222"/>
                </a:cxn>
                <a:cxn ang="f169">
                  <a:pos x="f223" y="f224"/>
                </a:cxn>
                <a:cxn ang="f169">
                  <a:pos x="f225" y="f226"/>
                </a:cxn>
                <a:cxn ang="f169">
                  <a:pos x="f225" y="f227"/>
                </a:cxn>
                <a:cxn ang="f169">
                  <a:pos x="f225" y="f222"/>
                </a:cxn>
                <a:cxn ang="f169">
                  <a:pos x="f228" y="f222"/>
                </a:cxn>
                <a:cxn ang="f169">
                  <a:pos x="f229" y="f230"/>
                </a:cxn>
                <a:cxn ang="f169">
                  <a:pos x="f229" y="f218"/>
                </a:cxn>
                <a:cxn ang="f169">
                  <a:pos x="f231" y="f218"/>
                </a:cxn>
                <a:cxn ang="f169">
                  <a:pos x="f232" y="f233"/>
                </a:cxn>
                <a:cxn ang="f169">
                  <a:pos x="f231" y="f234"/>
                </a:cxn>
                <a:cxn ang="f169">
                  <a:pos x="f235" y="f234"/>
                </a:cxn>
                <a:cxn ang="f169">
                  <a:pos x="f235" y="f236"/>
                </a:cxn>
                <a:cxn ang="f169">
                  <a:pos x="f237" y="f238"/>
                </a:cxn>
                <a:cxn ang="f169">
                  <a:pos x="f223" y="f238"/>
                </a:cxn>
                <a:cxn ang="f169">
                  <a:pos x="f239" y="f240"/>
                </a:cxn>
                <a:cxn ang="f169">
                  <a:pos x="f241" y="f240"/>
                </a:cxn>
                <a:cxn ang="f169">
                  <a:pos x="f242" y="f243"/>
                </a:cxn>
                <a:cxn ang="f169">
                  <a:pos x="f241" y="f244"/>
                </a:cxn>
                <a:cxn ang="f169">
                  <a:pos x="f245" y="f246"/>
                </a:cxn>
                <a:cxn ang="f169">
                  <a:pos x="f235" y="f246"/>
                </a:cxn>
                <a:cxn ang="f169">
                  <a:pos x="f235" y="f247"/>
                </a:cxn>
                <a:cxn ang="f169">
                  <a:pos x="f248" y="f247"/>
                </a:cxn>
                <a:cxn ang="f169">
                  <a:pos x="f249" y="f250"/>
                </a:cxn>
                <a:cxn ang="f169">
                  <a:pos x="f249" y="f218"/>
                </a:cxn>
                <a:cxn ang="f169">
                  <a:pos x="f251" y="f218"/>
                </a:cxn>
                <a:cxn ang="f169">
                  <a:pos x="f252" y="f218"/>
                </a:cxn>
                <a:cxn ang="f169">
                  <a:pos x="f252" y="f253"/>
                </a:cxn>
                <a:cxn ang="f169">
                  <a:pos x="f235" y="f253"/>
                </a:cxn>
                <a:cxn ang="f169">
                  <a:pos x="f235" y="f218"/>
                </a:cxn>
                <a:cxn ang="f169">
                  <a:pos x="f254" y="f255"/>
                </a:cxn>
                <a:cxn ang="f169">
                  <a:pos x="f256" y="f257"/>
                </a:cxn>
                <a:cxn ang="f169">
                  <a:pos x="f256" y="f258"/>
                </a:cxn>
                <a:cxn ang="f169">
                  <a:pos x="f254" y="f259"/>
                </a:cxn>
              </a:cxnLst>
              <a:rect l="f213" t="f216" r="f214" b="f215"/>
              <a:pathLst>
                <a:path w="327353" h="327339">
                  <a:moveTo>
                    <a:pt x="f8" y="f9"/>
                  </a:moveTo>
                  <a:lnTo>
                    <a:pt x="f10" y="f9"/>
                  </a:lnTo>
                  <a:lnTo>
                    <a:pt x="f10" y="f11"/>
                  </a:lnTo>
                  <a:cubicBezTo>
                    <a:pt x="f12" y="f13"/>
                    <a:pt x="f14" y="f15"/>
                    <a:pt x="f16" y="f17"/>
                  </a:cubicBez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lnTo>
                    <a:pt x="f24" y="f26"/>
                  </a:lnTo>
                  <a:lnTo>
                    <a:pt x="f24" y="f17"/>
                  </a:lnTo>
                  <a:lnTo>
                    <a:pt x="f27" y="f17"/>
                  </a:lnTo>
                  <a:cubicBezTo>
                    <a:pt x="f28" y="f17"/>
                    <a:pt x="f29" y="f30"/>
                    <a:pt x="f29" y="f31"/>
                  </a:cubicBezTo>
                  <a:lnTo>
                    <a:pt x="f29" y="f9"/>
                  </a:lnTo>
                  <a:lnTo>
                    <a:pt x="f32" y="f9"/>
                  </a:lnTo>
                  <a:cubicBezTo>
                    <a:pt x="f33" y="f9"/>
                    <a:pt x="f5" y="f34"/>
                    <a:pt x="f5" y="f35"/>
                  </a:cubicBezTo>
                  <a:cubicBezTo>
                    <a:pt x="f5" y="f36"/>
                    <a:pt x="f33" y="f37"/>
                    <a:pt x="f32" y="f37"/>
                  </a:cubicBezTo>
                  <a:lnTo>
                    <a:pt x="f38" y="f37"/>
                  </a:lnTo>
                  <a:lnTo>
                    <a:pt x="f38" y="f39"/>
                  </a:lnTo>
                  <a:cubicBezTo>
                    <a:pt x="f38" y="f40"/>
                    <a:pt x="f41" y="f42"/>
                    <a:pt x="f43" y="f42"/>
                  </a:cubicBezTo>
                  <a:lnTo>
                    <a:pt x="f18" y="f42"/>
                  </a:lnTo>
                  <a:lnTo>
                    <a:pt x="f44" y="f45"/>
                  </a:lnTo>
                  <a:lnTo>
                    <a:pt x="f46" y="f45"/>
                  </a:lnTo>
                  <a:cubicBezTo>
                    <a:pt x="f47" y="f45"/>
                    <a:pt x="f48" y="f49"/>
                    <a:pt x="f48" y="f50"/>
                  </a:cubicBezTo>
                  <a:cubicBezTo>
                    <a:pt x="f48" y="f51"/>
                    <a:pt x="f47" y="f52"/>
                    <a:pt x="f46" y="f52"/>
                  </a:cubicBezTo>
                  <a:close/>
                  <a:moveTo>
                    <a:pt x="f53" y="f54"/>
                  </a:moveTo>
                  <a:lnTo>
                    <a:pt x="f38" y="f54"/>
                  </a:lnTo>
                  <a:lnTo>
                    <a:pt x="f38" y="f55"/>
                  </a:lnTo>
                  <a:lnTo>
                    <a:pt x="f56" y="f55"/>
                  </a:lnTo>
                  <a:cubicBezTo>
                    <a:pt x="f57" y="f55"/>
                    <a:pt x="f58" y="f59"/>
                    <a:pt x="f58" y="f60"/>
                  </a:cubicBezTo>
                  <a:lnTo>
                    <a:pt x="f58" y="f9"/>
                  </a:lnTo>
                  <a:lnTo>
                    <a:pt x="f61" y="f9"/>
                  </a:lnTo>
                  <a:close/>
                  <a:moveTo>
                    <a:pt x="f62" y="f9"/>
                  </a:moveTo>
                  <a:lnTo>
                    <a:pt x="f62" y="f63"/>
                  </a:lnTo>
                  <a:lnTo>
                    <a:pt x="f38" y="f63"/>
                  </a:lnTo>
                  <a:lnTo>
                    <a:pt x="f38" y="f9"/>
                  </a:lnTo>
                  <a:close/>
                  <a:moveTo>
                    <a:pt x="f64" y="f65"/>
                  </a:moveTo>
                  <a:lnTo>
                    <a:pt x="f66" y="f67"/>
                  </a:lnTo>
                  <a:lnTo>
                    <a:pt x="f66" y="f68"/>
                  </a:lnTo>
                  <a:lnTo>
                    <a:pt x="f64" y="f69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6" name="Freeform 202">
              <a:extLst>
                <a:ext uri="{FF2B5EF4-FFF2-40B4-BE49-F238E27FC236}">
                  <a16:creationId xmlns:a16="http://schemas.microsoft.com/office/drawing/2014/main" id="{6E9AC62D-E096-F943-92C2-943B6172F126}"/>
                </a:ext>
              </a:extLst>
            </p:cNvPr>
            <p:cNvSpPr/>
            <p:nvPr/>
          </p:nvSpPr>
          <p:spPr>
            <a:xfrm>
              <a:off x="4311661" y="2313715"/>
              <a:ext cx="28364" cy="28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496"/>
                <a:gd name="f7" fmla="val 16748"/>
                <a:gd name="f8" fmla="val 7498"/>
                <a:gd name="f9" fmla="val 25998"/>
                <a:gd name="f10" fmla="val 22227"/>
                <a:gd name="f11" fmla="val 13709"/>
                <a:gd name="f12" fmla="val 22240"/>
                <a:gd name="f13" fmla="val 11234"/>
                <a:gd name="f14" fmla="val 19787"/>
                <a:gd name="f15" fmla="val 11221"/>
                <a:gd name="f16" fmla="val 11208"/>
                <a:gd name="f17" fmla="val 13661"/>
                <a:gd name="f18" fmla="val 11235"/>
                <a:gd name="f19" fmla="val 16700"/>
                <a:gd name="f20" fmla="val 19739"/>
                <a:gd name="f21" fmla="val 22214"/>
                <a:gd name="f22" fmla="val 16708"/>
                <a:gd name="f23" fmla="val 16716"/>
                <a:gd name="f24" fmla="val 16724"/>
                <a:gd name="f25" fmla="val 19750"/>
                <a:gd name="f26" fmla="val 19798"/>
                <a:gd name="f27" fmla="val 16772"/>
                <a:gd name="f28" fmla="val 16764"/>
                <a:gd name="f29" fmla="val 16756"/>
                <a:gd name="f30" fmla="+- 0 0 -90"/>
                <a:gd name="f31" fmla="*/ f3 1 33496"/>
                <a:gd name="f32" fmla="*/ f4 1 33496"/>
                <a:gd name="f33" fmla="+- f6 0 f5"/>
                <a:gd name="f34" fmla="*/ f30 f0 1"/>
                <a:gd name="f35" fmla="*/ f33 1 33496"/>
                <a:gd name="f36" fmla="*/ 16748 f33 1"/>
                <a:gd name="f37" fmla="*/ 0 f33 1"/>
                <a:gd name="f38" fmla="*/ 33496 f33 1"/>
                <a:gd name="f39" fmla="*/ 22227 f33 1"/>
                <a:gd name="f40" fmla="*/ 11221 f33 1"/>
                <a:gd name="f41" fmla="*/ 16700 f33 1"/>
                <a:gd name="f42" fmla="*/ 16724 f33 1"/>
                <a:gd name="f43" fmla="*/ 16772 f33 1"/>
                <a:gd name="f44" fmla="*/ f34 1 f2"/>
                <a:gd name="f45" fmla="*/ f36 1 33496"/>
                <a:gd name="f46" fmla="*/ f37 1 33496"/>
                <a:gd name="f47" fmla="*/ f38 1 33496"/>
                <a:gd name="f48" fmla="*/ f39 1 33496"/>
                <a:gd name="f49" fmla="*/ f40 1 33496"/>
                <a:gd name="f50" fmla="*/ f41 1 33496"/>
                <a:gd name="f51" fmla="*/ f42 1 33496"/>
                <a:gd name="f52" fmla="*/ f43 1 33496"/>
                <a:gd name="f53" fmla="*/ f5 1 f35"/>
                <a:gd name="f54" fmla="*/ f6 1 f35"/>
                <a:gd name="f55" fmla="+- f44 0 f1"/>
                <a:gd name="f56" fmla="*/ f45 1 f35"/>
                <a:gd name="f57" fmla="*/ f46 1 f35"/>
                <a:gd name="f58" fmla="*/ f47 1 f35"/>
                <a:gd name="f59" fmla="*/ f48 1 f35"/>
                <a:gd name="f60" fmla="*/ f49 1 f35"/>
                <a:gd name="f61" fmla="*/ f50 1 f35"/>
                <a:gd name="f62" fmla="*/ f51 1 f35"/>
                <a:gd name="f63" fmla="*/ f52 1 f35"/>
                <a:gd name="f64" fmla="*/ f53 f31 1"/>
                <a:gd name="f65" fmla="*/ f54 f31 1"/>
                <a:gd name="f66" fmla="*/ f54 f32 1"/>
                <a:gd name="f67" fmla="*/ f53 f32 1"/>
                <a:gd name="f68" fmla="*/ f56 f31 1"/>
                <a:gd name="f69" fmla="*/ f57 f32 1"/>
                <a:gd name="f70" fmla="*/ f57 f31 1"/>
                <a:gd name="f71" fmla="*/ f56 f32 1"/>
                <a:gd name="f72" fmla="*/ f58 f32 1"/>
                <a:gd name="f73" fmla="*/ f58 f31 1"/>
                <a:gd name="f74" fmla="*/ f59 f32 1"/>
                <a:gd name="f75" fmla="*/ f60 f31 1"/>
                <a:gd name="f76" fmla="*/ f61 f31 1"/>
                <a:gd name="f77" fmla="*/ f60 f32 1"/>
                <a:gd name="f78" fmla="*/ f59 f31 1"/>
                <a:gd name="f79" fmla="*/ f61 f32 1"/>
                <a:gd name="f80" fmla="*/ f62 f32 1"/>
                <a:gd name="f81" fmla="*/ f63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5">
                  <a:pos x="f68" y="f69"/>
                </a:cxn>
                <a:cxn ang="f55">
                  <a:pos x="f70" y="f71"/>
                </a:cxn>
                <a:cxn ang="f55">
                  <a:pos x="f68" y="f72"/>
                </a:cxn>
                <a:cxn ang="f55">
                  <a:pos x="f73" y="f71"/>
                </a:cxn>
                <a:cxn ang="f55">
                  <a:pos x="f73" y="f71"/>
                </a:cxn>
                <a:cxn ang="f55">
                  <a:pos x="f68" y="f69"/>
                </a:cxn>
                <a:cxn ang="f55">
                  <a:pos x="f68" y="f74"/>
                </a:cxn>
                <a:cxn ang="f55">
                  <a:pos x="f75" y="f71"/>
                </a:cxn>
                <a:cxn ang="f55">
                  <a:pos x="f76" y="f77"/>
                </a:cxn>
                <a:cxn ang="f55">
                  <a:pos x="f78" y="f79"/>
                </a:cxn>
                <a:cxn ang="f55">
                  <a:pos x="f78" y="f80"/>
                </a:cxn>
                <a:cxn ang="f55">
                  <a:pos x="f81" y="f74"/>
                </a:cxn>
                <a:cxn ang="f55">
                  <a:pos x="f68" y="f74"/>
                </a:cxn>
              </a:cxnLst>
              <a:rect l="f64" t="f67" r="f65" b="f66"/>
              <a:pathLst>
                <a:path w="33496" h="33496">
                  <a:moveTo>
                    <a:pt x="f7" y="f5"/>
                  </a:moveTo>
                  <a:cubicBezTo>
                    <a:pt x="f8" y="f5"/>
                    <a:pt x="f5" y="f8"/>
                    <a:pt x="f5" y="f7"/>
                  </a:cubicBezTo>
                  <a:cubicBezTo>
                    <a:pt x="f5" y="f9"/>
                    <a:pt x="f8" y="f6"/>
                    <a:pt x="f7" y="f6"/>
                  </a:cubicBezTo>
                  <a:cubicBezTo>
                    <a:pt x="f9" y="f6"/>
                    <a:pt x="f6" y="f9"/>
                    <a:pt x="f6" y="f7"/>
                  </a:cubicBezTo>
                  <a:lnTo>
                    <a:pt x="f6" y="f7"/>
                  </a:lnTo>
                  <a:cubicBezTo>
                    <a:pt x="f6" y="f8"/>
                    <a:pt x="f9" y="f5"/>
                    <a:pt x="f7" y="f5"/>
                  </a:cubicBezTo>
                  <a:close/>
                  <a:moveTo>
                    <a:pt x="f7" y="f10"/>
                  </a:moveTo>
                  <a:cubicBezTo>
                    <a:pt x="f11" y="f12"/>
                    <a:pt x="f13" y="f14"/>
                    <a:pt x="f15" y="f7"/>
                  </a:cubicBezTo>
                  <a:cubicBezTo>
                    <a:pt x="f16" y="f11"/>
                    <a:pt x="f17" y="f18"/>
                    <a:pt x="f19" y="f15"/>
                  </a:cubicBezTo>
                  <a:cubicBezTo>
                    <a:pt x="f20" y="f16"/>
                    <a:pt x="f21" y="f17"/>
                    <a:pt x="f10" y="f19"/>
                  </a:cubicBezTo>
                  <a:cubicBezTo>
                    <a:pt x="f10" y="f22"/>
                    <a:pt x="f10" y="f23"/>
                    <a:pt x="f10" y="f24"/>
                  </a:cubicBezTo>
                  <a:cubicBezTo>
                    <a:pt x="f12" y="f25"/>
                    <a:pt x="f26" y="f21"/>
                    <a:pt x="f27" y="f10"/>
                  </a:cubicBezTo>
                  <a:cubicBezTo>
                    <a:pt x="f28" y="f10"/>
                    <a:pt x="f29" y="f10"/>
                    <a:pt x="f7" y="f1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grpSp>
        <p:nvGrpSpPr>
          <p:cNvPr id="47" name="Group 295">
            <a:extLst>
              <a:ext uri="{FF2B5EF4-FFF2-40B4-BE49-F238E27FC236}">
                <a16:creationId xmlns:a16="http://schemas.microsoft.com/office/drawing/2014/main" id="{F8C79155-D127-124C-86B0-0D3B34832397}"/>
              </a:ext>
            </a:extLst>
          </p:cNvPr>
          <p:cNvGrpSpPr/>
          <p:nvPr/>
        </p:nvGrpSpPr>
        <p:grpSpPr>
          <a:xfrm>
            <a:off x="6734323" y="2113232"/>
            <a:ext cx="451703" cy="396648"/>
            <a:chOff x="5098100" y="2205907"/>
            <a:chExt cx="451703" cy="396648"/>
          </a:xfrm>
        </p:grpSpPr>
        <p:sp>
          <p:nvSpPr>
            <p:cNvPr id="48" name="Oval 296">
              <a:extLst>
                <a:ext uri="{FF2B5EF4-FFF2-40B4-BE49-F238E27FC236}">
                  <a16:creationId xmlns:a16="http://schemas.microsoft.com/office/drawing/2014/main" id="{89E6973B-99C4-EF31-B644-3441C896F197}"/>
                </a:ext>
              </a:extLst>
            </p:cNvPr>
            <p:cNvSpPr/>
            <p:nvPr/>
          </p:nvSpPr>
          <p:spPr>
            <a:xfrm>
              <a:off x="5202314" y="2205907"/>
              <a:ext cx="46853" cy="4685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cxnSp>
          <p:nvCxnSpPr>
            <p:cNvPr id="49" name="Straight Connector 297">
              <a:extLst>
                <a:ext uri="{FF2B5EF4-FFF2-40B4-BE49-F238E27FC236}">
                  <a16:creationId xmlns:a16="http://schemas.microsoft.com/office/drawing/2014/main" id="{6EA6BB93-3178-AFB9-4201-21AF6F1E5E7B}"/>
                </a:ext>
              </a:extLst>
            </p:cNvPr>
            <p:cNvCxnSpPr/>
            <p:nvPr/>
          </p:nvCxnSpPr>
          <p:spPr>
            <a:xfrm flipH="1">
              <a:off x="5287435" y="2345408"/>
              <a:ext cx="45830" cy="0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50" name="Straight Connector 298">
              <a:extLst>
                <a:ext uri="{FF2B5EF4-FFF2-40B4-BE49-F238E27FC236}">
                  <a16:creationId xmlns:a16="http://schemas.microsoft.com/office/drawing/2014/main" id="{0F8260A7-5C13-14EB-2798-4AD9CEF37495}"/>
                </a:ext>
              </a:extLst>
            </p:cNvPr>
            <p:cNvCxnSpPr/>
            <p:nvPr/>
          </p:nvCxnSpPr>
          <p:spPr>
            <a:xfrm flipV="1">
              <a:off x="5330705" y="2254681"/>
              <a:ext cx="0" cy="95089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sp>
          <p:nvSpPr>
            <p:cNvPr id="51" name="Rectangle 299">
              <a:extLst>
                <a:ext uri="{FF2B5EF4-FFF2-40B4-BE49-F238E27FC236}">
                  <a16:creationId xmlns:a16="http://schemas.microsoft.com/office/drawing/2014/main" id="{4E1AF369-7A7A-EFB6-332B-466C0858ED5C}"/>
                </a:ext>
              </a:extLst>
            </p:cNvPr>
            <p:cNvSpPr/>
            <p:nvPr/>
          </p:nvSpPr>
          <p:spPr>
            <a:xfrm>
              <a:off x="5202204" y="2436510"/>
              <a:ext cx="46853" cy="46853"/>
            </a:xfrm>
            <a:prstGeom prst="rect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52" name="Oval 300">
              <a:extLst>
                <a:ext uri="{FF2B5EF4-FFF2-40B4-BE49-F238E27FC236}">
                  <a16:creationId xmlns:a16="http://schemas.microsoft.com/office/drawing/2014/main" id="{45576129-15A4-971D-B1D4-4C647356B614}"/>
                </a:ext>
              </a:extLst>
            </p:cNvPr>
            <p:cNvSpPr/>
            <p:nvPr/>
          </p:nvSpPr>
          <p:spPr>
            <a:xfrm>
              <a:off x="5098100" y="2205907"/>
              <a:ext cx="46853" cy="4685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53" name="Oval 301">
              <a:extLst>
                <a:ext uri="{FF2B5EF4-FFF2-40B4-BE49-F238E27FC236}">
                  <a16:creationId xmlns:a16="http://schemas.microsoft.com/office/drawing/2014/main" id="{DC186789-0189-88CB-1F68-1402DC1149A8}"/>
                </a:ext>
              </a:extLst>
            </p:cNvPr>
            <p:cNvSpPr/>
            <p:nvPr/>
          </p:nvSpPr>
          <p:spPr>
            <a:xfrm>
              <a:off x="5306711" y="2205907"/>
              <a:ext cx="46853" cy="4685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cxnSp>
          <p:nvCxnSpPr>
            <p:cNvPr id="54" name="Straight Connector 302">
              <a:extLst>
                <a:ext uri="{FF2B5EF4-FFF2-40B4-BE49-F238E27FC236}">
                  <a16:creationId xmlns:a16="http://schemas.microsoft.com/office/drawing/2014/main" id="{69424947-73D0-3DFC-0534-4BBDF2A60036}"/>
                </a:ext>
              </a:extLst>
            </p:cNvPr>
            <p:cNvCxnSpPr/>
            <p:nvPr/>
          </p:nvCxnSpPr>
          <p:spPr>
            <a:xfrm>
              <a:off x="5118125" y="2345408"/>
              <a:ext cx="45830" cy="0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55" name="Straight Connector 303">
              <a:extLst>
                <a:ext uri="{FF2B5EF4-FFF2-40B4-BE49-F238E27FC236}">
                  <a16:creationId xmlns:a16="http://schemas.microsoft.com/office/drawing/2014/main" id="{6A44E540-FD12-59E8-CF49-43A06661191C}"/>
                </a:ext>
              </a:extLst>
            </p:cNvPr>
            <p:cNvCxnSpPr/>
            <p:nvPr/>
          </p:nvCxnSpPr>
          <p:spPr>
            <a:xfrm flipV="1">
              <a:off x="5120685" y="2254681"/>
              <a:ext cx="0" cy="95089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56" name="Straight Connector 304">
              <a:extLst>
                <a:ext uri="{FF2B5EF4-FFF2-40B4-BE49-F238E27FC236}">
                  <a16:creationId xmlns:a16="http://schemas.microsoft.com/office/drawing/2014/main" id="{E0F01492-BBB3-1A8A-A3D9-E4EA5EDB14AF}"/>
                </a:ext>
              </a:extLst>
            </p:cNvPr>
            <p:cNvCxnSpPr/>
            <p:nvPr/>
          </p:nvCxnSpPr>
          <p:spPr>
            <a:xfrm flipV="1">
              <a:off x="5225631" y="2254681"/>
              <a:ext cx="0" cy="29426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57" name="Straight Connector 305">
              <a:extLst>
                <a:ext uri="{FF2B5EF4-FFF2-40B4-BE49-F238E27FC236}">
                  <a16:creationId xmlns:a16="http://schemas.microsoft.com/office/drawing/2014/main" id="{601C8C68-0C80-DDFE-BD10-DDF51D07386D}"/>
                </a:ext>
              </a:extLst>
            </p:cNvPr>
            <p:cNvCxnSpPr/>
            <p:nvPr/>
          </p:nvCxnSpPr>
          <p:spPr>
            <a:xfrm flipV="1">
              <a:off x="5225631" y="2403664"/>
              <a:ext cx="0" cy="29426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sp>
          <p:nvSpPr>
            <p:cNvPr id="58" name="TextBox 306">
              <a:extLst>
                <a:ext uri="{FF2B5EF4-FFF2-40B4-BE49-F238E27FC236}">
                  <a16:creationId xmlns:a16="http://schemas.microsoft.com/office/drawing/2014/main" id="{3A38DEAD-13BC-012E-F753-6EE338B620F4}"/>
                </a:ext>
              </a:extLst>
            </p:cNvPr>
            <p:cNvSpPr txBox="1"/>
            <p:nvPr/>
          </p:nvSpPr>
          <p:spPr>
            <a:xfrm>
              <a:off x="5200649" y="2348636"/>
              <a:ext cx="349154" cy="253919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050" b="1" i="0" u="none" strike="noStrike" kern="1200" cap="none" spc="0" baseline="0">
                  <a:solidFill>
                    <a:srgbClr val="FFFFFF"/>
                  </a:solidFill>
                  <a:uFillTx/>
                  <a:latin typeface="AvenirNext LT Pro Regular" pitchFamily="34"/>
                </a:rPr>
                <a:t>3</a:t>
              </a:r>
              <a:r>
                <a:rPr lang="en-GB" sz="1050" b="1" i="0" u="none" strike="noStrike" kern="1200" cap="none" spc="0" baseline="30000">
                  <a:solidFill>
                    <a:srgbClr val="FFFFFF"/>
                  </a:solidFill>
                  <a:uFillTx/>
                  <a:latin typeface="AvenirNext LT Pro Regular" pitchFamily="34"/>
                </a:rPr>
                <a:t>rd</a:t>
              </a:r>
              <a:endParaRPr lang="en-GB" sz="1050" b="1" i="0" u="none" strike="noStrike" kern="1200" cap="none" spc="0" baseline="0">
                <a:solidFill>
                  <a:srgbClr val="FFFFFF"/>
                </a:solidFill>
                <a:uFillTx/>
                <a:latin typeface="AvenirNext LT Pro Regular" pitchFamily="34"/>
              </a:endParaRPr>
            </a:p>
          </p:txBody>
        </p:sp>
      </p:grpSp>
      <p:pic>
        <p:nvPicPr>
          <p:cNvPr id="59" name="Graphic 294" descr="Single gear outline">
            <a:extLst>
              <a:ext uri="{FF2B5EF4-FFF2-40B4-BE49-F238E27FC236}">
                <a16:creationId xmlns:a16="http://schemas.microsoft.com/office/drawing/2014/main" id="{297CE8F3-BDF0-AD7B-B82B-ED31D1EA278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2107" y="2217920"/>
            <a:ext cx="135742" cy="13574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0" name="Picture 129">
            <a:extLst>
              <a:ext uri="{FF2B5EF4-FFF2-40B4-BE49-F238E27FC236}">
                <a16:creationId xmlns:a16="http://schemas.microsoft.com/office/drawing/2014/main" id="{EC3CFFD9-14EE-1B0B-71E9-A47DA521B8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453449" y="2872392"/>
            <a:ext cx="195416" cy="80958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5" name="Rectangle: Rounded Corners 307">
            <a:extLst>
              <a:ext uri="{FF2B5EF4-FFF2-40B4-BE49-F238E27FC236}">
                <a16:creationId xmlns:a16="http://schemas.microsoft.com/office/drawing/2014/main" id="{2AA5AA86-59B6-82CA-CD1F-AF1CB8907BA5}"/>
              </a:ext>
            </a:extLst>
          </p:cNvPr>
          <p:cNvSpPr/>
          <p:nvPr/>
        </p:nvSpPr>
        <p:spPr>
          <a:xfrm>
            <a:off x="5122885" y="2793290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67" name="Picture 128">
            <a:extLst>
              <a:ext uri="{FF2B5EF4-FFF2-40B4-BE49-F238E27FC236}">
                <a16:creationId xmlns:a16="http://schemas.microsoft.com/office/drawing/2014/main" id="{CB2CA4B6-2F48-EE40-2824-01CE387214D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344" b="24840"/>
          <a:stretch>
            <a:fillRect/>
          </a:stretch>
        </p:blipFill>
        <p:spPr>
          <a:xfrm>
            <a:off x="815117" y="2898914"/>
            <a:ext cx="234312" cy="108313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8" name="Picture 149">
            <a:extLst>
              <a:ext uri="{FF2B5EF4-FFF2-40B4-BE49-F238E27FC236}">
                <a16:creationId xmlns:a16="http://schemas.microsoft.com/office/drawing/2014/main" id="{35279B91-4C43-A2D8-8A64-8B8A7AC72E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089" y="4474677"/>
            <a:ext cx="766731" cy="67826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9" name="Picture 5" descr="A white cable with a black button&#10;&#10;Description automatically generated with medium confidence">
            <a:extLst>
              <a:ext uri="{FF2B5EF4-FFF2-40B4-BE49-F238E27FC236}">
                <a16:creationId xmlns:a16="http://schemas.microsoft.com/office/drawing/2014/main" id="{7155E2EC-9470-7667-343A-98735F7A7D8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3080" t="18726" r="12433" b="27223"/>
          <a:stretch/>
        </p:blipFill>
        <p:spPr>
          <a:xfrm>
            <a:off x="367115" y="4066358"/>
            <a:ext cx="863911" cy="41793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0" name="Rectangle: Rounded Corners 307">
            <a:extLst>
              <a:ext uri="{FF2B5EF4-FFF2-40B4-BE49-F238E27FC236}">
                <a16:creationId xmlns:a16="http://schemas.microsoft.com/office/drawing/2014/main" id="{2FB4ED86-7643-EDCC-ED7D-49DA1F923D78}"/>
              </a:ext>
            </a:extLst>
          </p:cNvPr>
          <p:cNvSpPr/>
          <p:nvPr/>
        </p:nvSpPr>
        <p:spPr>
          <a:xfrm>
            <a:off x="235480" y="2748595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1" name="Rectangle: Rounded Corners 307">
            <a:extLst>
              <a:ext uri="{FF2B5EF4-FFF2-40B4-BE49-F238E27FC236}">
                <a16:creationId xmlns:a16="http://schemas.microsoft.com/office/drawing/2014/main" id="{68000564-2100-A153-91B7-C68A1D92D6F1}"/>
              </a:ext>
            </a:extLst>
          </p:cNvPr>
          <p:cNvSpPr/>
          <p:nvPr/>
        </p:nvSpPr>
        <p:spPr>
          <a:xfrm>
            <a:off x="1430448" y="2760352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2" name="Rectangle: Rounded Corners 307">
            <a:extLst>
              <a:ext uri="{FF2B5EF4-FFF2-40B4-BE49-F238E27FC236}">
                <a16:creationId xmlns:a16="http://schemas.microsoft.com/office/drawing/2014/main" id="{207B1EE8-0544-9F6C-E344-45A7CE22698A}"/>
              </a:ext>
            </a:extLst>
          </p:cNvPr>
          <p:cNvSpPr/>
          <p:nvPr/>
        </p:nvSpPr>
        <p:spPr>
          <a:xfrm>
            <a:off x="2651771" y="2774753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3" name="Rectangle: Rounded Corners 307">
            <a:extLst>
              <a:ext uri="{FF2B5EF4-FFF2-40B4-BE49-F238E27FC236}">
                <a16:creationId xmlns:a16="http://schemas.microsoft.com/office/drawing/2014/main" id="{788E36EF-5ED6-0ED1-688E-430085384507}"/>
              </a:ext>
            </a:extLst>
          </p:cNvPr>
          <p:cNvSpPr/>
          <p:nvPr/>
        </p:nvSpPr>
        <p:spPr>
          <a:xfrm>
            <a:off x="3873094" y="2793291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4" name="Rectangle: Rounded Corners 307">
            <a:extLst>
              <a:ext uri="{FF2B5EF4-FFF2-40B4-BE49-F238E27FC236}">
                <a16:creationId xmlns:a16="http://schemas.microsoft.com/office/drawing/2014/main" id="{239689D2-9761-5EAC-7E5B-367C61673091}"/>
              </a:ext>
            </a:extLst>
          </p:cNvPr>
          <p:cNvSpPr/>
          <p:nvPr/>
        </p:nvSpPr>
        <p:spPr>
          <a:xfrm>
            <a:off x="6344208" y="2793290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75" name="Picture 131">
            <a:extLst>
              <a:ext uri="{FF2B5EF4-FFF2-40B4-BE49-F238E27FC236}">
                <a16:creationId xmlns:a16="http://schemas.microsoft.com/office/drawing/2014/main" id="{2B9F8E8A-65D5-ADF5-3710-FE4AC83AEDA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32041" y="3002044"/>
            <a:ext cx="194401" cy="65432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6" name="Picture 134">
            <a:extLst>
              <a:ext uri="{FF2B5EF4-FFF2-40B4-BE49-F238E27FC236}">
                <a16:creationId xmlns:a16="http://schemas.microsoft.com/office/drawing/2014/main" id="{41D0BDA0-B5B4-74F1-3C6D-CF9100552B00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r="56442"/>
          <a:stretch>
            <a:fillRect/>
          </a:stretch>
        </p:blipFill>
        <p:spPr>
          <a:xfrm>
            <a:off x="1690797" y="4669432"/>
            <a:ext cx="194401" cy="61647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7" name="Picture 135" descr="A picture containing text, close, silver&#10;&#10;Description automatically generated">
            <a:extLst>
              <a:ext uri="{FF2B5EF4-FFF2-40B4-BE49-F238E27FC236}">
                <a16:creationId xmlns:a16="http://schemas.microsoft.com/office/drawing/2014/main" id="{1E038A35-75DA-CF3B-D65C-E03048158E9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59866" y="4475077"/>
            <a:ext cx="125025" cy="8108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8" name="Picture 136">
            <a:extLst>
              <a:ext uri="{FF2B5EF4-FFF2-40B4-BE49-F238E27FC236}">
                <a16:creationId xmlns:a16="http://schemas.microsoft.com/office/drawing/2014/main" id="{82BE4EC6-A064-B11F-A4B6-59A19CA6098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43753" y="3502255"/>
            <a:ext cx="552078" cy="80952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9" name="Picture 137">
            <a:extLst>
              <a:ext uri="{FF2B5EF4-FFF2-40B4-BE49-F238E27FC236}">
                <a16:creationId xmlns:a16="http://schemas.microsoft.com/office/drawing/2014/main" id="{83C72FF3-EAF4-27E8-7F39-65D33C00F77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091385" y="4341812"/>
            <a:ext cx="220690" cy="39935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0" name="Picture 137">
            <a:extLst>
              <a:ext uri="{FF2B5EF4-FFF2-40B4-BE49-F238E27FC236}">
                <a16:creationId xmlns:a16="http://schemas.microsoft.com/office/drawing/2014/main" id="{FA15059F-62E6-D8EE-9AF0-A7025789856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862559" y="4299974"/>
            <a:ext cx="220690" cy="39935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1" name="TextBox 12">
            <a:extLst>
              <a:ext uri="{FF2B5EF4-FFF2-40B4-BE49-F238E27FC236}">
                <a16:creationId xmlns:a16="http://schemas.microsoft.com/office/drawing/2014/main" id="{7BEAC868-7813-4F21-DEF3-2DA85267CD87}"/>
              </a:ext>
            </a:extLst>
          </p:cNvPr>
          <p:cNvSpPr txBox="1"/>
          <p:nvPr/>
        </p:nvSpPr>
        <p:spPr>
          <a:xfrm>
            <a:off x="2632132" y="4932848"/>
            <a:ext cx="954679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Option 2)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±1250PA</a:t>
            </a:r>
          </a:p>
        </p:txBody>
      </p:sp>
      <p:sp>
        <p:nvSpPr>
          <p:cNvPr id="82" name="TextBox 11">
            <a:extLst>
              <a:ext uri="{FF2B5EF4-FFF2-40B4-BE49-F238E27FC236}">
                <a16:creationId xmlns:a16="http://schemas.microsoft.com/office/drawing/2014/main" id="{455B3A85-A210-87EF-2C77-B6E8BC7A65F0}"/>
              </a:ext>
            </a:extLst>
          </p:cNvPr>
          <p:cNvSpPr txBox="1"/>
          <p:nvPr/>
        </p:nvSpPr>
        <p:spPr>
          <a:xfrm>
            <a:off x="2680239" y="2862651"/>
            <a:ext cx="954679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Option 1)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±100PA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343AD1E5-7D03-0317-0D27-EF1D2A7802E4}"/>
              </a:ext>
            </a:extLst>
          </p:cNvPr>
          <p:cNvSpPr txBox="1"/>
          <p:nvPr/>
        </p:nvSpPr>
        <p:spPr>
          <a:xfrm>
            <a:off x="1590087" y="4070516"/>
            <a:ext cx="699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 err="1"/>
              <a:t>Rotronic</a:t>
            </a:r>
            <a:r>
              <a:rPr lang="en-DK"/>
              <a:t> </a:t>
            </a:r>
            <a:endParaRPr lang="da-DK"/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9DB4CCA8-D24B-11F0-0AFD-A1B05E104D65}"/>
              </a:ext>
            </a:extLst>
          </p:cNvPr>
          <p:cNvSpPr txBox="1"/>
          <p:nvPr/>
        </p:nvSpPr>
        <p:spPr>
          <a:xfrm>
            <a:off x="1617659" y="2801732"/>
            <a:ext cx="101447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/>
              <a:t>Ellab RH/T </a:t>
            </a:r>
            <a:endParaRPr lang="da-DK" sz="1100"/>
          </a:p>
        </p:txBody>
      </p:sp>
      <p:sp>
        <p:nvSpPr>
          <p:cNvPr id="85" name="TextBox 9">
            <a:extLst>
              <a:ext uri="{FF2B5EF4-FFF2-40B4-BE49-F238E27FC236}">
                <a16:creationId xmlns:a16="http://schemas.microsoft.com/office/drawing/2014/main" id="{57B5D3D3-5EF3-E319-B57E-066B3B313D1D}"/>
              </a:ext>
            </a:extLst>
          </p:cNvPr>
          <p:cNvSpPr txBox="1"/>
          <p:nvPr/>
        </p:nvSpPr>
        <p:spPr>
          <a:xfrm>
            <a:off x="367115" y="3691617"/>
            <a:ext cx="786292" cy="246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-20 to 60C</a:t>
            </a:r>
          </a:p>
        </p:txBody>
      </p:sp>
      <p:sp>
        <p:nvSpPr>
          <p:cNvPr id="86" name="TextBox 10">
            <a:extLst>
              <a:ext uri="{FF2B5EF4-FFF2-40B4-BE49-F238E27FC236}">
                <a16:creationId xmlns:a16="http://schemas.microsoft.com/office/drawing/2014/main" id="{18F74A23-B15E-F7EB-3437-C87EA55B10DA}"/>
              </a:ext>
            </a:extLst>
          </p:cNvPr>
          <p:cNvSpPr txBox="1"/>
          <p:nvPr/>
        </p:nvSpPr>
        <p:spPr>
          <a:xfrm>
            <a:off x="347307" y="5155983"/>
            <a:ext cx="853446" cy="246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-200 to 250C</a:t>
            </a:r>
          </a:p>
        </p:txBody>
      </p:sp>
      <p:grpSp>
        <p:nvGrpSpPr>
          <p:cNvPr id="88" name="Group 123">
            <a:extLst>
              <a:ext uri="{FF2B5EF4-FFF2-40B4-BE49-F238E27FC236}">
                <a16:creationId xmlns:a16="http://schemas.microsoft.com/office/drawing/2014/main" id="{C172F3B2-6559-E4DE-297E-677BE379CC0E}"/>
              </a:ext>
            </a:extLst>
          </p:cNvPr>
          <p:cNvGrpSpPr/>
          <p:nvPr/>
        </p:nvGrpSpPr>
        <p:grpSpPr>
          <a:xfrm>
            <a:off x="4152309" y="3466595"/>
            <a:ext cx="602159" cy="1274572"/>
            <a:chOff x="3162534" y="3298652"/>
            <a:chExt cx="602159" cy="1274572"/>
          </a:xfrm>
        </p:grpSpPr>
        <p:pic>
          <p:nvPicPr>
            <p:cNvPr id="89" name="Picture 124">
              <a:extLst>
                <a:ext uri="{FF2B5EF4-FFF2-40B4-BE49-F238E27FC236}">
                  <a16:creationId xmlns:a16="http://schemas.microsoft.com/office/drawing/2014/main" id="{B0882FE5-ED34-4E59-07B0-3F72973781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 rot="10799991" flipH="1">
              <a:off x="3239198" y="4077227"/>
              <a:ext cx="366326" cy="495997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90" name="Picture 147">
              <a:extLst>
                <a:ext uri="{FF2B5EF4-FFF2-40B4-BE49-F238E27FC236}">
                  <a16:creationId xmlns:a16="http://schemas.microsoft.com/office/drawing/2014/main" id="{6BB04589-7D13-C554-4D6B-5C190C78DA8C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 l="-1" r="60471" b="3541"/>
            <a:stretch>
              <a:fillRect/>
            </a:stretch>
          </p:blipFill>
          <p:spPr>
            <a:xfrm>
              <a:off x="3162534" y="3449052"/>
              <a:ext cx="188329" cy="646681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91" name="Picture 148">
              <a:extLst>
                <a:ext uri="{FF2B5EF4-FFF2-40B4-BE49-F238E27FC236}">
                  <a16:creationId xmlns:a16="http://schemas.microsoft.com/office/drawing/2014/main" id="{17C4DC65-0CB1-7DD8-6BD5-02D1899F96B7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rcRect t="31316" b="32033"/>
            <a:stretch>
              <a:fillRect/>
            </a:stretch>
          </p:blipFill>
          <p:spPr>
            <a:xfrm rot="5400013" flipH="1">
              <a:off x="3126515" y="3594497"/>
              <a:ext cx="934023" cy="342333"/>
            </a:xfrm>
            <a:prstGeom prst="rect">
              <a:avLst/>
            </a:prstGeom>
            <a:noFill/>
            <a:ln cap="flat">
              <a:noFill/>
            </a:ln>
          </p:spPr>
        </p:pic>
      </p:grpSp>
      <p:sp>
        <p:nvSpPr>
          <p:cNvPr id="92" name="TextBox 6">
            <a:extLst>
              <a:ext uri="{FF2B5EF4-FFF2-40B4-BE49-F238E27FC236}">
                <a16:creationId xmlns:a16="http://schemas.microsoft.com/office/drawing/2014/main" id="{B9E5F343-5255-C112-AD19-1EF18969F222}"/>
              </a:ext>
            </a:extLst>
          </p:cNvPr>
          <p:cNvSpPr txBox="1"/>
          <p:nvPr/>
        </p:nvSpPr>
        <p:spPr>
          <a:xfrm>
            <a:off x="4012029" y="2872392"/>
            <a:ext cx="851571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Vaisala GMP 251 sensor</a:t>
            </a:r>
          </a:p>
        </p:txBody>
      </p:sp>
      <p:sp>
        <p:nvSpPr>
          <p:cNvPr id="93" name="Text Placeholder 2">
            <a:extLst>
              <a:ext uri="{FF2B5EF4-FFF2-40B4-BE49-F238E27FC236}">
                <a16:creationId xmlns:a16="http://schemas.microsoft.com/office/drawing/2014/main" id="{DDC907A9-314E-564D-33E2-37C88712D9E4}"/>
              </a:ext>
            </a:extLst>
          </p:cNvPr>
          <p:cNvSpPr txBox="1"/>
          <p:nvPr/>
        </p:nvSpPr>
        <p:spPr>
          <a:xfrm>
            <a:off x="3977312" y="5088225"/>
            <a:ext cx="910431" cy="37980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171450" marR="0" lvl="0" indent="-171450" algn="ctr" defTabSz="6858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73D438"/>
                </a:solidFill>
                <a:uFillTx/>
                <a:latin typeface="AvenirNext LT Pro Medium" pitchFamily="34"/>
              </a:rPr>
              <a:t>PoE Unit</a:t>
            </a:r>
          </a:p>
          <a:p>
            <a:pPr marL="171450" marR="0" lvl="0" indent="-171450" algn="ctr" defTabSz="6858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73D438"/>
                </a:solidFill>
                <a:uFillTx/>
                <a:latin typeface="AvenirNext LT Pro Medium" pitchFamily="34"/>
              </a:rPr>
              <a:t>Required</a:t>
            </a:r>
          </a:p>
        </p:txBody>
      </p:sp>
      <p:pic>
        <p:nvPicPr>
          <p:cNvPr id="94" name="Picture 142">
            <a:extLst>
              <a:ext uri="{FF2B5EF4-FFF2-40B4-BE49-F238E27FC236}">
                <a16:creationId xmlns:a16="http://schemas.microsoft.com/office/drawing/2014/main" id="{7B97B17F-A0A4-5161-7572-EB1D2F4988B6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40059"/>
          <a:stretch>
            <a:fillRect/>
          </a:stretch>
        </p:blipFill>
        <p:spPr>
          <a:xfrm>
            <a:off x="5620292" y="3713579"/>
            <a:ext cx="422224" cy="80075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5" name="Picture 141">
            <a:extLst>
              <a:ext uri="{FF2B5EF4-FFF2-40B4-BE49-F238E27FC236}">
                <a16:creationId xmlns:a16="http://schemas.microsoft.com/office/drawing/2014/main" id="{E07289B4-1022-9C3E-9DAA-D77F3C3F71FC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r="59941"/>
          <a:stretch>
            <a:fillRect/>
          </a:stretch>
        </p:blipFill>
        <p:spPr>
          <a:xfrm rot="10799991" flipH="1">
            <a:off x="5261552" y="2954811"/>
            <a:ext cx="282174" cy="80075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7" name="Picture 96" descr="A close-up of a metal object&#10;&#10;AI-generated content may be incorrect.">
            <a:extLst>
              <a:ext uri="{FF2B5EF4-FFF2-40B4-BE49-F238E27FC236}">
                <a16:creationId xmlns:a16="http://schemas.microsoft.com/office/drawing/2014/main" id="{016B5ADC-9E5F-565A-AC90-602468BD81D3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l="13508" t="20114" r="20741" b="8956"/>
          <a:stretch/>
        </p:blipFill>
        <p:spPr>
          <a:xfrm>
            <a:off x="5267458" y="4599442"/>
            <a:ext cx="956401" cy="686460"/>
          </a:xfrm>
          <a:prstGeom prst="rect">
            <a:avLst/>
          </a:prstGeom>
        </p:spPr>
      </p:pic>
      <p:pic>
        <p:nvPicPr>
          <p:cNvPr id="98" name="Picture 143">
            <a:extLst>
              <a:ext uri="{FF2B5EF4-FFF2-40B4-BE49-F238E27FC236}">
                <a16:creationId xmlns:a16="http://schemas.microsoft.com/office/drawing/2014/main" id="{5EE49007-C44E-C7F8-0C2D-F1CBB1B8BAEF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0949766">
            <a:off x="6745572" y="3825808"/>
            <a:ext cx="649214" cy="59765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9" name="Picture 144">
            <a:extLst>
              <a:ext uri="{FF2B5EF4-FFF2-40B4-BE49-F238E27FC236}">
                <a16:creationId xmlns:a16="http://schemas.microsoft.com/office/drawing/2014/main" id="{5649DFBF-B8A6-E0A0-C092-109D8300F39D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10799991">
            <a:off x="6539924" y="3725581"/>
            <a:ext cx="213795" cy="7407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0" name="TextBox 14">
            <a:extLst>
              <a:ext uri="{FF2B5EF4-FFF2-40B4-BE49-F238E27FC236}">
                <a16:creationId xmlns:a16="http://schemas.microsoft.com/office/drawing/2014/main" id="{966D4BD5-C21C-3C5D-1084-5C76C621355A}"/>
              </a:ext>
            </a:extLst>
          </p:cNvPr>
          <p:cNvSpPr txBox="1"/>
          <p:nvPr/>
        </p:nvSpPr>
        <p:spPr>
          <a:xfrm>
            <a:off x="6570225" y="2905740"/>
            <a:ext cx="648940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4-20mA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171717"/>
                </a:solidFill>
                <a:uFillTx/>
                <a:latin typeface="AvenirNext LT Pro Regular" pitchFamily="34"/>
              </a:rPr>
              <a:t>0-10V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7D4439E9-BAF4-2AB6-27DE-697687599C09}"/>
              </a:ext>
            </a:extLst>
          </p:cNvPr>
          <p:cNvSpPr txBox="1"/>
          <p:nvPr/>
        </p:nvSpPr>
        <p:spPr>
          <a:xfrm>
            <a:off x="6462058" y="4779888"/>
            <a:ext cx="865273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050"/>
              <a:t>Digital in- &amp; output </a:t>
            </a:r>
          </a:p>
          <a:p>
            <a:r>
              <a:rPr lang="en-DK" sz="1050"/>
              <a:t>Analog </a:t>
            </a:r>
            <a:endParaRPr lang="da-DK" sz="1050"/>
          </a:p>
        </p:txBody>
      </p:sp>
      <p:sp>
        <p:nvSpPr>
          <p:cNvPr id="102" name="Rectangle: Rounded Corners 314">
            <a:extLst>
              <a:ext uri="{FF2B5EF4-FFF2-40B4-BE49-F238E27FC236}">
                <a16:creationId xmlns:a16="http://schemas.microsoft.com/office/drawing/2014/main" id="{C06371A6-97E5-426A-45C0-A5E0A43DB017}"/>
              </a:ext>
            </a:extLst>
          </p:cNvPr>
          <p:cNvSpPr/>
          <p:nvPr/>
        </p:nvSpPr>
        <p:spPr>
          <a:xfrm>
            <a:off x="8166645" y="2788286"/>
            <a:ext cx="1235772" cy="271503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103" name="Picture 145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7E138B63-FFD6-9CCC-80BC-64E707F7709A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8369096" y="2921675"/>
            <a:ext cx="830869" cy="112456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4" name="Picture 126">
            <a:extLst>
              <a:ext uri="{FF2B5EF4-FFF2-40B4-BE49-F238E27FC236}">
                <a16:creationId xmlns:a16="http://schemas.microsoft.com/office/drawing/2014/main" id="{22D14D45-FE64-6145-77F6-03A4AD53887D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8339567" y="4125863"/>
            <a:ext cx="926305" cy="37378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5" name="Picture 104">
            <a:extLst>
              <a:ext uri="{FF2B5EF4-FFF2-40B4-BE49-F238E27FC236}">
                <a16:creationId xmlns:a16="http://schemas.microsoft.com/office/drawing/2014/main" id="{54365DCA-5AE9-4B63-F1E9-D1ED905BB191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8348739" y="4556595"/>
            <a:ext cx="950591" cy="38607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6" name="Picture 132">
            <a:extLst>
              <a:ext uri="{FF2B5EF4-FFF2-40B4-BE49-F238E27FC236}">
                <a16:creationId xmlns:a16="http://schemas.microsoft.com/office/drawing/2014/main" id="{926BC252-FCBA-6013-E0B4-ED8F9ABFCDF3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8348739" y="5008547"/>
            <a:ext cx="907962" cy="34842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7" name="Oval 128">
            <a:extLst>
              <a:ext uri="{FF2B5EF4-FFF2-40B4-BE49-F238E27FC236}">
                <a16:creationId xmlns:a16="http://schemas.microsoft.com/office/drawing/2014/main" id="{7A4A7E53-E7AC-F8B5-800D-91FD0890DF8A}"/>
              </a:ext>
            </a:extLst>
          </p:cNvPr>
          <p:cNvSpPr/>
          <p:nvPr/>
        </p:nvSpPr>
        <p:spPr>
          <a:xfrm>
            <a:off x="8732350" y="4688168"/>
            <a:ext cx="104360" cy="9180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1"/>
          </a:solidFill>
          <a:ln w="19046" cap="flat">
            <a:noFill/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108" name="Picture 146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2D1638D3-239C-0564-4912-3F263A1A56AF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10167553" y="2954810"/>
            <a:ext cx="1187997" cy="88343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0" name="Rectangle: Rounded Corners 315">
            <a:extLst>
              <a:ext uri="{FF2B5EF4-FFF2-40B4-BE49-F238E27FC236}">
                <a16:creationId xmlns:a16="http://schemas.microsoft.com/office/drawing/2014/main" id="{4B191BAD-25A9-1777-AC33-9DE1008D9783}"/>
              </a:ext>
            </a:extLst>
          </p:cNvPr>
          <p:cNvSpPr/>
          <p:nvPr/>
        </p:nvSpPr>
        <p:spPr>
          <a:xfrm>
            <a:off x="10130397" y="2801732"/>
            <a:ext cx="1246485" cy="1978156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01857AD6-154A-8C73-360B-F421E6A774FB}"/>
              </a:ext>
            </a:extLst>
          </p:cNvPr>
          <p:cNvSpPr txBox="1"/>
          <p:nvPr/>
        </p:nvSpPr>
        <p:spPr>
          <a:xfrm>
            <a:off x="8089917" y="2073445"/>
            <a:ext cx="345977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DK" sz="1400" b="1"/>
              <a:t>Transmitter                        Access Point </a:t>
            </a:r>
            <a:endParaRPr lang="da-DK" sz="1400" b="1"/>
          </a:p>
        </p:txBody>
      </p:sp>
    </p:spTree>
    <p:extLst>
      <p:ext uri="{BB962C8B-B14F-4D97-AF65-F5344CB8AC3E}">
        <p14:creationId xmlns:p14="http://schemas.microsoft.com/office/powerpoint/2010/main" val="42210624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0E9F35-67BD-A9B9-6330-7DEF942958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B6D7E7F-23F8-02C4-2568-04230019A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Terminology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1115E6-92D0-E479-89CF-9C643919AC6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1109" y="1797757"/>
            <a:ext cx="5400000" cy="3645850"/>
          </a:xfrm>
        </p:spPr>
        <p:txBody>
          <a:bodyPr/>
          <a:lstStyle/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TVP: </a:t>
            </a:r>
            <a:r>
              <a:rPr lang="en-GB" sz="1600" b="1" err="1">
                <a:solidFill>
                  <a:srgbClr val="1F6898"/>
                </a:solidFill>
                <a:latin typeface="AvenirNext LT Pro Medium" pitchFamily="34"/>
              </a:rPr>
              <a:t>TrackView</a:t>
            </a: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 Pro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Tx: Transmitter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400" b="1">
                <a:solidFill>
                  <a:srgbClr val="181818"/>
                </a:solidFill>
                <a:latin typeface="AvenirNext LT Pro Medium" pitchFamily="34"/>
              </a:rPr>
              <a:t>	Transmitter “can” also be called a logger or data logger or device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Rx: Receiver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	</a:t>
            </a:r>
            <a:r>
              <a:rPr lang="en-GB" sz="1400" b="1">
                <a:solidFill>
                  <a:srgbClr val="181818"/>
                </a:solidFill>
                <a:latin typeface="AvenirNext LT Pro Medium" pitchFamily="34"/>
              </a:rPr>
              <a:t>Ellab’s Receiver is called </a:t>
            </a:r>
            <a:r>
              <a:rPr lang="en-GB" sz="1400" b="1" err="1">
                <a:solidFill>
                  <a:srgbClr val="181818"/>
                </a:solidFill>
                <a:latin typeface="AvenirNext LT Pro Medium" pitchFamily="34"/>
              </a:rPr>
              <a:t>TrackView</a:t>
            </a:r>
            <a:r>
              <a:rPr lang="en-GB" sz="1400" b="1">
                <a:solidFill>
                  <a:srgbClr val="181818"/>
                </a:solidFill>
                <a:latin typeface="AvenirNext LT Pro Medium" pitchFamily="34"/>
              </a:rPr>
              <a:t> Pro Access Point or </a:t>
            </a:r>
            <a:r>
              <a:rPr lang="en-GB" sz="1400" b="1" err="1">
                <a:solidFill>
                  <a:srgbClr val="181818"/>
                </a:solidFill>
                <a:latin typeface="AvenirNext LT Pro Medium" pitchFamily="34"/>
              </a:rPr>
              <a:t>TrackView</a:t>
            </a:r>
            <a:r>
              <a:rPr lang="en-GB" sz="1400" b="1">
                <a:solidFill>
                  <a:srgbClr val="181818"/>
                </a:solidFill>
                <a:latin typeface="AvenirNext LT Pro Medium" pitchFamily="34"/>
              </a:rPr>
              <a:t> Pro Network Access Point</a:t>
            </a:r>
            <a:endParaRPr lang="en-GB" sz="1600" b="1">
              <a:solidFill>
                <a:srgbClr val="181818"/>
              </a:solidFill>
              <a:latin typeface="AvenirNext LT Pro Medium" pitchFamily="34"/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AP: Access Point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RF: Radio Frequency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PoE: Power over Ethernet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S/W: Software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>
                <a:solidFill>
                  <a:srgbClr val="1F6898"/>
                </a:solidFill>
                <a:latin typeface="AvenirNext LT Pro Medium" pitchFamily="34"/>
              </a:rPr>
              <a:t>H/W: Hardware</a:t>
            </a:r>
          </a:p>
          <a:p>
            <a:endParaRPr lang="da-DK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7EC91E8-B85C-ECE4-B476-273D4EC564DD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60891" y="1797757"/>
            <a:ext cx="5400000" cy="3645850"/>
          </a:xfrm>
        </p:spPr>
        <p:txBody>
          <a:bodyPr/>
          <a:lstStyle/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1F6898"/>
                </a:solidFill>
                <a:uFillTx/>
                <a:latin typeface="Avenir Next Demi Bold"/>
              </a:rPr>
              <a:t>WP: Waterproof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 err="1">
                <a:solidFill>
                  <a:srgbClr val="1F6898"/>
                </a:solidFill>
                <a:uFillTx/>
                <a:latin typeface="Avenir Next Demi Bold"/>
              </a:rPr>
              <a:t>dP</a:t>
            </a:r>
            <a:r>
              <a:rPr lang="en-GB" sz="1400" b="1" i="0" u="none" strike="noStrike" kern="1200" cap="none" spc="0" baseline="0">
                <a:solidFill>
                  <a:srgbClr val="1F6898"/>
                </a:solidFill>
                <a:uFillTx/>
                <a:latin typeface="Avenir Next Demi Bold"/>
              </a:rPr>
              <a:t>: Differential Pressure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1F6898"/>
                </a:solidFill>
                <a:uFillTx/>
                <a:latin typeface="Avenir Next Demi Bold"/>
              </a:rPr>
              <a:t>T: Temperature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1F6898"/>
                </a:solidFill>
                <a:uFillTx/>
                <a:latin typeface="Avenir Next Demi Bold"/>
              </a:rPr>
              <a:t>RH: Relative Humidity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1F6898"/>
                </a:solidFill>
                <a:uFillTx/>
                <a:latin typeface="Avenir Next Demi Bold"/>
              </a:rPr>
              <a:t>CO2: Carbon Dioxide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1F6898"/>
                </a:solidFill>
                <a:uFillTx/>
                <a:latin typeface="Avenir Next Demi Bold"/>
              </a:rPr>
              <a:t>Sensor can be measuring T, T/RH, </a:t>
            </a:r>
            <a:r>
              <a:rPr lang="en-GB" sz="1400" b="1" i="0" u="none" strike="noStrike" kern="1200" cap="none" spc="0" baseline="0" err="1">
                <a:solidFill>
                  <a:srgbClr val="1F6898"/>
                </a:solidFill>
                <a:uFillTx/>
                <a:latin typeface="Avenir Next Demi Bold"/>
              </a:rPr>
              <a:t>dP</a:t>
            </a:r>
            <a:r>
              <a:rPr lang="en-GB" sz="1400" b="1" i="0" u="none" strike="noStrike" kern="1200" cap="none" spc="0" baseline="0">
                <a:solidFill>
                  <a:srgbClr val="1F6898"/>
                </a:solidFill>
                <a:uFillTx/>
                <a:latin typeface="Avenir Next Demi Bold"/>
              </a:rPr>
              <a:t>,  CO2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181818"/>
                </a:solidFill>
                <a:uFillTx/>
                <a:latin typeface="Avenir Next Demi Bold"/>
              </a:rPr>
              <a:t>	Sensor is also called a probe or a sensor probe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1F6898"/>
                </a:solidFill>
                <a:uFillTx/>
                <a:latin typeface="Avenir Next Demi Bold"/>
              </a:rPr>
              <a:t>A measurement point is an individual parameter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181818"/>
                </a:solidFill>
                <a:uFillTx/>
                <a:latin typeface="Avenir Next Demi Bold"/>
              </a:rPr>
              <a:t>	</a:t>
            </a:r>
            <a:r>
              <a:rPr lang="en-GB" sz="1200" b="1" i="0" u="none" strike="noStrike" kern="1200" cap="none" spc="0" baseline="0">
                <a:solidFill>
                  <a:srgbClr val="181818"/>
                </a:solidFill>
                <a:uFillTx/>
                <a:latin typeface="Avenir Next Demi Bold"/>
              </a:rPr>
              <a:t>e.g. T/RH counts as 2 measurement points</a:t>
            </a:r>
          </a:p>
          <a:p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1979453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86ECA5-5EB5-C195-C2FC-A5077BC9DA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F47830C-8659-559F-4F74-4AD2361C6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PT1000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CC2CED2-11F8-9388-7C3C-950473C9D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Temperature sensors </a:t>
            </a:r>
            <a:endParaRPr lang="da-DK"/>
          </a:p>
        </p:txBody>
      </p:sp>
      <p:graphicFrame>
        <p:nvGraphicFramePr>
          <p:cNvPr id="6" name="Table 13">
            <a:extLst>
              <a:ext uri="{FF2B5EF4-FFF2-40B4-BE49-F238E27FC236}">
                <a16:creationId xmlns:a16="http://schemas.microsoft.com/office/drawing/2014/main" id="{333090B7-7908-9CD5-A1C9-ECA890EF20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6968742"/>
              </p:ext>
            </p:extLst>
          </p:nvPr>
        </p:nvGraphicFramePr>
        <p:xfrm>
          <a:off x="1448072" y="4390354"/>
          <a:ext cx="3149604" cy="1152505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179914">
                  <a:extLst>
                    <a:ext uri="{9D8B030D-6E8A-4147-A177-3AD203B41FA5}">
                      <a16:colId xmlns:a16="http://schemas.microsoft.com/office/drawing/2014/main" val="2174148057"/>
                    </a:ext>
                  </a:extLst>
                </a:gridCol>
                <a:gridCol w="1969690">
                  <a:extLst>
                    <a:ext uri="{9D8B030D-6E8A-4147-A177-3AD203B41FA5}">
                      <a16:colId xmlns:a16="http://schemas.microsoft.com/office/drawing/2014/main" val="3168396257"/>
                    </a:ext>
                  </a:extLst>
                </a:gridCol>
              </a:tblGrid>
              <a:tr h="1904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PT1000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4030359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-200C to +2</a:t>
                      </a:r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0</a:t>
                      </a: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941203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3- and 5- meter length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295757866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3mm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294426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71mm x ø4mm Waterproof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71034391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3159056"/>
                  </a:ext>
                </a:extLst>
              </a:tr>
            </a:tbl>
          </a:graphicData>
        </a:graphic>
      </p:graphicFrame>
      <p:graphicFrame>
        <p:nvGraphicFramePr>
          <p:cNvPr id="7" name="Table 10">
            <a:extLst>
              <a:ext uri="{FF2B5EF4-FFF2-40B4-BE49-F238E27FC236}">
                <a16:creationId xmlns:a16="http://schemas.microsoft.com/office/drawing/2014/main" id="{F2D898B0-287C-E59E-D159-7AF3FC759F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2553919"/>
              </p:ext>
            </p:extLst>
          </p:nvPr>
        </p:nvGraphicFramePr>
        <p:xfrm>
          <a:off x="7535828" y="4390353"/>
          <a:ext cx="3149604" cy="1152505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179914">
                  <a:extLst>
                    <a:ext uri="{9D8B030D-6E8A-4147-A177-3AD203B41FA5}">
                      <a16:colId xmlns:a16="http://schemas.microsoft.com/office/drawing/2014/main" val="3130493204"/>
                    </a:ext>
                  </a:extLst>
                </a:gridCol>
                <a:gridCol w="1969690">
                  <a:extLst>
                    <a:ext uri="{9D8B030D-6E8A-4147-A177-3AD203B41FA5}">
                      <a16:colId xmlns:a16="http://schemas.microsoft.com/office/drawing/2014/main" val="4198454899"/>
                    </a:ext>
                  </a:extLst>
                </a:gridCol>
              </a:tblGrid>
              <a:tr h="1904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PT1000, thin wire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032094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-200C to +2</a:t>
                      </a:r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</a:t>
                      </a: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561945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3- and 5- meter length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74745405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2mm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7848959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70mm x ø3mm Waterproof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80289414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9807544"/>
                  </a:ext>
                </a:extLst>
              </a:tr>
            </a:tbl>
          </a:graphicData>
        </a:graphic>
      </p:graphicFrame>
      <p:pic>
        <p:nvPicPr>
          <p:cNvPr id="9" name="Picture 5" descr="A white cable with a black button&#10;&#10;Description automatically generated with medium confidence">
            <a:extLst>
              <a:ext uri="{FF2B5EF4-FFF2-40B4-BE49-F238E27FC236}">
                <a16:creationId xmlns:a16="http://schemas.microsoft.com/office/drawing/2014/main" id="{650883FB-04C4-3601-5B1C-7660142768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5828" y="1832045"/>
            <a:ext cx="2986398" cy="199093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6">
            <a:extLst>
              <a:ext uri="{FF2B5EF4-FFF2-40B4-BE49-F238E27FC236}">
                <a16:creationId xmlns:a16="http://schemas.microsoft.com/office/drawing/2014/main" id="{BA501017-6771-C7E7-94CE-A19C692946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9434" y="1858014"/>
            <a:ext cx="2337766" cy="2068018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9935667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EB0603-FE38-BCF2-A5EF-CE088296C6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9C51894-39FB-79DE-3D68-0BC015D14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>
                <a:latin typeface="Avenir Next LT Pro Demi" pitchFamily="34"/>
              </a:rPr>
              <a:t>Integrated smart sensors</a:t>
            </a:r>
            <a:r>
              <a:rPr lang="en-DK" sz="3600">
                <a:latin typeface="Avenir Next LT Pro Demi" pitchFamily="34"/>
              </a:rPr>
              <a:t> – Temperature </a:t>
            </a:r>
            <a:endParaRPr lang="da-DK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054DE42-F6EA-2DF1-8BAB-D60240AB5B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8204668"/>
              </p:ext>
            </p:extLst>
          </p:nvPr>
        </p:nvGraphicFramePr>
        <p:xfrm>
          <a:off x="7158972" y="4623258"/>
          <a:ext cx="3515654" cy="1524883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317045">
                  <a:extLst>
                    <a:ext uri="{9D8B030D-6E8A-4147-A177-3AD203B41FA5}">
                      <a16:colId xmlns:a16="http://schemas.microsoft.com/office/drawing/2014/main" val="287593861"/>
                    </a:ext>
                  </a:extLst>
                </a:gridCol>
                <a:gridCol w="2198609">
                  <a:extLst>
                    <a:ext uri="{9D8B030D-6E8A-4147-A177-3AD203B41FA5}">
                      <a16:colId xmlns:a16="http://schemas.microsoft.com/office/drawing/2014/main" val="878857154"/>
                    </a:ext>
                  </a:extLst>
                </a:gridCol>
              </a:tblGrid>
              <a:tr h="214771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PT1000 with integrated T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5639108"/>
                  </a:ext>
                </a:extLst>
              </a:tr>
              <a:tr h="21477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2156619"/>
                  </a:ext>
                </a:extLst>
              </a:tr>
              <a:tr h="21477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N/A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415236783"/>
                  </a:ext>
                </a:extLst>
              </a:tr>
              <a:tr h="21477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N/A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9785908"/>
                  </a:ext>
                </a:extLst>
              </a:tr>
              <a:tr h="21477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Integrated</a:t>
                      </a:r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 2.5mm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347156113"/>
                  </a:ext>
                </a:extLst>
              </a:tr>
              <a:tr h="22551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968314"/>
                  </a:ext>
                </a:extLst>
              </a:tr>
              <a:tr h="225514">
                <a:tc>
                  <a:txBody>
                    <a:bodyPr/>
                    <a:lstStyle/>
                    <a:p>
                      <a:pPr lvl="0" algn="l" fontAlgn="b"/>
                      <a:r>
                        <a:rPr lang="da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</a:t>
                      </a:r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alibration: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40 cm roll out cable for </a:t>
                      </a:r>
                      <a:r>
                        <a:rPr lang="en-DK" sz="1100" b="0" i="0" u="none" strike="noStrike" err="1">
                          <a:solidFill>
                            <a:srgbClr val="000000"/>
                          </a:solidFill>
                          <a:latin typeface="Calibri" pitchFamily="34"/>
                        </a:rPr>
                        <a:t>dryblock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90306765"/>
                  </a:ext>
                </a:extLst>
              </a:tr>
            </a:tbl>
          </a:graphicData>
        </a:graphic>
      </p:graphicFrame>
      <p:pic>
        <p:nvPicPr>
          <p:cNvPr id="7" name="Picture 10">
            <a:extLst>
              <a:ext uri="{FF2B5EF4-FFF2-40B4-BE49-F238E27FC236}">
                <a16:creationId xmlns:a16="http://schemas.microsoft.com/office/drawing/2014/main" id="{E8BDA1BA-794F-7BF1-7E0A-1302727A23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8434623" y="1655220"/>
            <a:ext cx="662993" cy="2746662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1523120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21ABAF-1E0D-4A72-EED9-E62188BA3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620BF41-BCA0-6877-5140-A4DDB8CCC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481" y="756000"/>
            <a:ext cx="11497038" cy="360000"/>
          </a:xfrm>
        </p:spPr>
        <p:txBody>
          <a:bodyPr/>
          <a:lstStyle/>
          <a:p>
            <a:r>
              <a:rPr lang="en-US" sz="3600">
                <a:latin typeface="Avenir Next LT Pro Demi" pitchFamily="34"/>
              </a:rPr>
              <a:t>Integrated smart sensors</a:t>
            </a:r>
            <a:r>
              <a:rPr lang="en-DK" sz="3600">
                <a:latin typeface="Avenir Next LT Pro Demi" pitchFamily="34"/>
              </a:rPr>
              <a:t> – RH/Temp </a:t>
            </a:r>
            <a:endParaRPr lang="da-DK"/>
          </a:p>
        </p:txBody>
      </p:sp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FBB452FF-84AE-7491-7D19-191F9D0814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3510702"/>
              </p:ext>
            </p:extLst>
          </p:nvPr>
        </p:nvGraphicFramePr>
        <p:xfrm>
          <a:off x="730207" y="4633587"/>
          <a:ext cx="4005404" cy="1288413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500516">
                  <a:extLst>
                    <a:ext uri="{9D8B030D-6E8A-4147-A177-3AD203B41FA5}">
                      <a16:colId xmlns:a16="http://schemas.microsoft.com/office/drawing/2014/main" val="1090970143"/>
                    </a:ext>
                  </a:extLst>
                </a:gridCol>
                <a:gridCol w="2504888">
                  <a:extLst>
                    <a:ext uri="{9D8B030D-6E8A-4147-A177-3AD203B41FA5}">
                      <a16:colId xmlns:a16="http://schemas.microsoft.com/office/drawing/2014/main" val="263418069"/>
                    </a:ext>
                  </a:extLst>
                </a:gridCol>
              </a:tblGrid>
              <a:tr h="212960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integrated T/RH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9229993"/>
                  </a:ext>
                </a:extLst>
              </a:tr>
              <a:tr h="212960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0C to +40C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628378"/>
                  </a:ext>
                </a:extLst>
              </a:tr>
              <a:tr h="212960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Humidity: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0-100%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40673562"/>
                  </a:ext>
                </a:extLst>
              </a:tr>
              <a:tr h="212960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N/A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0458521"/>
                  </a:ext>
                </a:extLst>
              </a:tr>
              <a:tr h="212960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Integrated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748081173"/>
                  </a:ext>
                </a:extLst>
              </a:tr>
              <a:tr h="223613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7474170"/>
                  </a:ext>
                </a:extLst>
              </a:tr>
            </a:tbl>
          </a:graphicData>
        </a:graphic>
      </p:graphicFrame>
      <p:pic>
        <p:nvPicPr>
          <p:cNvPr id="7" name="Picture 9">
            <a:extLst>
              <a:ext uri="{FF2B5EF4-FFF2-40B4-BE49-F238E27FC236}">
                <a16:creationId xmlns:a16="http://schemas.microsoft.com/office/drawing/2014/main" id="{F3EA8378-A384-B1BA-EE90-C7272C8D55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7605" y="1630017"/>
            <a:ext cx="774644" cy="2607366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72780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13D871-916F-3D88-FE73-165FEDFC4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54A5694-9F4A-8152-0D0E-2B88E6C2F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sz="3600">
                <a:latin typeface="Avenir Next LT Pro Demi" pitchFamily="34"/>
              </a:rPr>
              <a:t>RH/Temperature - </a:t>
            </a:r>
            <a:r>
              <a:rPr lang="en-US" sz="3600" err="1">
                <a:latin typeface="Avenir Next LT Pro Demi" pitchFamily="34"/>
              </a:rPr>
              <a:t>Rotronic</a:t>
            </a:r>
            <a:r>
              <a:rPr lang="en-US" sz="3600">
                <a:latin typeface="Avenir Next LT Pro Demi" pitchFamily="34"/>
              </a:rPr>
              <a:t> HygroClip2</a:t>
            </a:r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43F4C3-4C02-8355-3E63-FAB5D2FE2C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6442"/>
          <a:stretch>
            <a:fillRect/>
          </a:stretch>
        </p:blipFill>
        <p:spPr>
          <a:xfrm>
            <a:off x="1145516" y="2556000"/>
            <a:ext cx="903482" cy="286507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4" descr="A picture containing text, close, silver&#10;&#10;Description automatically generated">
            <a:extLst>
              <a:ext uri="{FF2B5EF4-FFF2-40B4-BE49-F238E27FC236}">
                <a16:creationId xmlns:a16="http://schemas.microsoft.com/office/drawing/2014/main" id="{DFB5A41B-76CD-EAA9-0F03-855D6C9213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3458" y="2476749"/>
            <a:ext cx="448440" cy="2908322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9" name="Table 6">
            <a:extLst>
              <a:ext uri="{FF2B5EF4-FFF2-40B4-BE49-F238E27FC236}">
                <a16:creationId xmlns:a16="http://schemas.microsoft.com/office/drawing/2014/main" id="{B6AA43F9-B6E9-69E3-735E-2F2FA5B2E2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228755"/>
              </p:ext>
            </p:extLst>
          </p:nvPr>
        </p:nvGraphicFramePr>
        <p:xfrm>
          <a:off x="6720300" y="3930910"/>
          <a:ext cx="3962396" cy="1162034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689984">
                  <a:extLst>
                    <a:ext uri="{9D8B030D-6E8A-4147-A177-3AD203B41FA5}">
                      <a16:colId xmlns:a16="http://schemas.microsoft.com/office/drawing/2014/main" val="1713285210"/>
                    </a:ext>
                  </a:extLst>
                </a:gridCol>
                <a:gridCol w="2272412">
                  <a:extLst>
                    <a:ext uri="{9D8B030D-6E8A-4147-A177-3AD203B41FA5}">
                      <a16:colId xmlns:a16="http://schemas.microsoft.com/office/drawing/2014/main" val="296093769"/>
                    </a:ext>
                  </a:extLst>
                </a:gridCol>
              </a:tblGrid>
              <a:tr h="1904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Rotronic HygroClip2 integrated T/RH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542455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-50C to +100C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9387938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Humidity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0-100%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11932347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2- and 5- meter length or none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557824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Smart connector: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Mandatory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3459714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8995451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BECEC199-F2C7-C90F-517B-C40D98425813}"/>
              </a:ext>
            </a:extLst>
          </p:cNvPr>
          <p:cNvSpPr txBox="1"/>
          <p:nvPr/>
        </p:nvSpPr>
        <p:spPr>
          <a:xfrm rot="10800000" flipV="1">
            <a:off x="6720300" y="5382554"/>
            <a:ext cx="5174974" cy="11691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1200" cap="none" spc="0" baseline="0">
                <a:solidFill>
                  <a:srgbClr val="FF0000"/>
                </a:solidFill>
                <a:uFillTx/>
                <a:latin typeface="Avenir Next LT Pro Demi" pitchFamily="34"/>
              </a:rPr>
              <a:t>Attention:</a:t>
            </a:r>
          </a:p>
          <a:p>
            <a:pPr marL="0" marR="0" lvl="0" indent="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>
                <a:solidFill>
                  <a:srgbClr val="1F6898"/>
                </a:solidFill>
                <a:uFillTx/>
                <a:latin typeface="Avenir Next LT Pro Demi" pitchFamily="34"/>
              </a:rPr>
              <a:t>- Cable options: 2 and 5 meters, ordered separately</a:t>
            </a:r>
          </a:p>
          <a:p>
            <a:pPr marL="0" marR="0" lvl="0" indent="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>
                <a:solidFill>
                  <a:srgbClr val="1F6898"/>
                </a:solidFill>
                <a:uFillTx/>
                <a:latin typeface="Avenir Next LT Pro Demi" pitchFamily="34"/>
              </a:rPr>
              <a:t>- Can be used without cable</a:t>
            </a:r>
          </a:p>
          <a:p>
            <a:pPr marL="0" marR="0" lvl="0" indent="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>
                <a:solidFill>
                  <a:srgbClr val="1F6898"/>
                </a:solidFill>
                <a:uFillTx/>
                <a:latin typeface="Avenir Next LT Pro Demi" pitchFamily="34"/>
              </a:rPr>
              <a:t>- </a:t>
            </a:r>
            <a:r>
              <a:rPr lang="en-DK" sz="1200" b="1" i="0" u="none" strike="noStrike" kern="1200" cap="none" spc="0" baseline="0">
                <a:solidFill>
                  <a:srgbClr val="1F6898"/>
                </a:solidFill>
                <a:uFillTx/>
                <a:latin typeface="Avenir Next LT Pro Demi" pitchFamily="34"/>
              </a:rPr>
              <a:t>S</a:t>
            </a:r>
            <a:r>
              <a:rPr lang="en-US" sz="1200" b="1" i="0" u="none" strike="noStrike" kern="1200" cap="none" spc="0" baseline="0">
                <a:solidFill>
                  <a:srgbClr val="1F6898"/>
                </a:solidFill>
                <a:uFillTx/>
                <a:latin typeface="Avenir Next LT Pro Demi" pitchFamily="34"/>
              </a:rPr>
              <a:t>mart connector, ordered separately</a:t>
            </a:r>
          </a:p>
        </p:txBody>
      </p:sp>
    </p:spTree>
    <p:extLst>
      <p:ext uri="{BB962C8B-B14F-4D97-AF65-F5344CB8AC3E}">
        <p14:creationId xmlns:p14="http://schemas.microsoft.com/office/powerpoint/2010/main" val="36051122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DBA8EE-AC1B-5725-FEFF-E0FBA18973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4C558FC-D4C6-4C4C-CCF8-D398A4D5A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>
                <a:solidFill>
                  <a:schemeClr val="accent5"/>
                </a:solidFill>
              </a:rPr>
              <a:t>NEW! </a:t>
            </a:r>
            <a:r>
              <a:rPr lang="en-DK"/>
              <a:t>RH/Temperature – TVP RH/T Pro  Smart</a:t>
            </a:r>
            <a:br>
              <a:rPr lang="en-DK"/>
            </a:br>
            <a:r>
              <a:rPr lang="en-DK" sz="1600" b="0"/>
              <a:t>Works from 1.5.2 </a:t>
            </a:r>
            <a:endParaRPr lang="da-DK" b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D79E784-EA05-5891-1313-104BFB91ED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9132583"/>
              </p:ext>
            </p:extLst>
          </p:nvPr>
        </p:nvGraphicFramePr>
        <p:xfrm>
          <a:off x="6720299" y="3829878"/>
          <a:ext cx="4199491" cy="1263068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791106">
                  <a:extLst>
                    <a:ext uri="{9D8B030D-6E8A-4147-A177-3AD203B41FA5}">
                      <a16:colId xmlns:a16="http://schemas.microsoft.com/office/drawing/2014/main" val="1713285210"/>
                    </a:ext>
                  </a:extLst>
                </a:gridCol>
                <a:gridCol w="2408385">
                  <a:extLst>
                    <a:ext uri="{9D8B030D-6E8A-4147-A177-3AD203B41FA5}">
                      <a16:colId xmlns:a16="http://schemas.microsoft.com/office/drawing/2014/main" val="296093769"/>
                    </a:ext>
                  </a:extLst>
                </a:gridCol>
              </a:tblGrid>
              <a:tr h="207059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integrated T/RH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542455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-50C to +</a:t>
                      </a:r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60</a:t>
                      </a: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9387938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Humidity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5-95</a:t>
                      </a: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%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11932347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2</a:t>
                      </a:r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, 3- </a:t>
                      </a: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and 5-meter length or none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557824"/>
                  </a:ext>
                </a:extLst>
              </a:tr>
              <a:tr h="21741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Smart connector: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Mandatory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34597140"/>
                  </a:ext>
                </a:extLst>
              </a:tr>
              <a:tr h="21741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8995451"/>
                  </a:ext>
                </a:extLst>
              </a:tr>
            </a:tbl>
          </a:graphicData>
        </a:graphic>
      </p:graphicFrame>
      <p:pic>
        <p:nvPicPr>
          <p:cNvPr id="1026" name="Picture 2">
            <a:extLst>
              <a:ext uri="{FF2B5EF4-FFF2-40B4-BE49-F238E27FC236}">
                <a16:creationId xmlns:a16="http://schemas.microsoft.com/office/drawing/2014/main" id="{14D15E71-DD93-AE7E-ABA3-9E76A25981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33" t="8775" r="5389" b="11121"/>
          <a:stretch>
            <a:fillRect/>
          </a:stretch>
        </p:blipFill>
        <p:spPr bwMode="auto">
          <a:xfrm>
            <a:off x="2113721" y="2390295"/>
            <a:ext cx="2643809" cy="353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9909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CF50C3-2BB3-684B-4816-69B7A0D2C8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95D9D71-FE1B-154E-E486-D163608D0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Door Sensors – Light, Medium &amp; Heavy </a:t>
            </a:r>
            <a:endParaRPr lang="da-DK"/>
          </a:p>
        </p:txBody>
      </p:sp>
      <p:graphicFrame>
        <p:nvGraphicFramePr>
          <p:cNvPr id="6" name="Table 3">
            <a:extLst>
              <a:ext uri="{FF2B5EF4-FFF2-40B4-BE49-F238E27FC236}">
                <a16:creationId xmlns:a16="http://schemas.microsoft.com/office/drawing/2014/main" id="{E26C0942-2E0B-971E-4FC2-B0E7DC6675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8789269"/>
              </p:ext>
            </p:extLst>
          </p:nvPr>
        </p:nvGraphicFramePr>
        <p:xfrm>
          <a:off x="526001" y="4386865"/>
          <a:ext cx="3138568" cy="1357215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919810">
                  <a:extLst>
                    <a:ext uri="{9D8B030D-6E8A-4147-A177-3AD203B41FA5}">
                      <a16:colId xmlns:a16="http://schemas.microsoft.com/office/drawing/2014/main" val="2886306250"/>
                    </a:ext>
                  </a:extLst>
                </a:gridCol>
                <a:gridCol w="1218758">
                  <a:extLst>
                    <a:ext uri="{9D8B030D-6E8A-4147-A177-3AD203B41FA5}">
                      <a16:colId xmlns:a16="http://schemas.microsoft.com/office/drawing/2014/main" val="2553404173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door contact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0255174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4730341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3 meter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43750729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N/A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4884681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Door contact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430825785"/>
                  </a:ext>
                </a:extLst>
              </a:tr>
              <a:tr h="24535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2093545"/>
                  </a:ext>
                </a:extLst>
              </a:tr>
            </a:tbl>
          </a:graphicData>
        </a:graphic>
      </p:graphicFrame>
      <p:pic>
        <p:nvPicPr>
          <p:cNvPr id="7" name="Picture 10">
            <a:extLst>
              <a:ext uri="{FF2B5EF4-FFF2-40B4-BE49-F238E27FC236}">
                <a16:creationId xmlns:a16="http://schemas.microsoft.com/office/drawing/2014/main" id="{912D7147-D4CC-9945-EC9D-AC27317558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059"/>
          <a:stretch>
            <a:fillRect/>
          </a:stretch>
        </p:blipFill>
        <p:spPr>
          <a:xfrm>
            <a:off x="1613887" y="2028361"/>
            <a:ext cx="1159504" cy="219902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11">
            <a:extLst>
              <a:ext uri="{FF2B5EF4-FFF2-40B4-BE49-F238E27FC236}">
                <a16:creationId xmlns:a16="http://schemas.microsoft.com/office/drawing/2014/main" id="{C620164F-5972-0DA4-4F33-EE9A85D3AF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9941"/>
          <a:stretch>
            <a:fillRect/>
          </a:stretch>
        </p:blipFill>
        <p:spPr>
          <a:xfrm rot="10799991" flipH="1">
            <a:off x="791000" y="1892197"/>
            <a:ext cx="822883" cy="2335184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10" name="Table 3">
            <a:extLst>
              <a:ext uri="{FF2B5EF4-FFF2-40B4-BE49-F238E27FC236}">
                <a16:creationId xmlns:a16="http://schemas.microsoft.com/office/drawing/2014/main" id="{17584D99-B8D3-FCE3-7CEC-F516E6794D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2028611"/>
              </p:ext>
            </p:extLst>
          </p:nvPr>
        </p:nvGraphicFramePr>
        <p:xfrm>
          <a:off x="8401878" y="4386862"/>
          <a:ext cx="3264121" cy="1357214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709836">
                  <a:extLst>
                    <a:ext uri="{9D8B030D-6E8A-4147-A177-3AD203B41FA5}">
                      <a16:colId xmlns:a16="http://schemas.microsoft.com/office/drawing/2014/main" val="2886306250"/>
                    </a:ext>
                  </a:extLst>
                </a:gridCol>
                <a:gridCol w="1554285">
                  <a:extLst>
                    <a:ext uri="{9D8B030D-6E8A-4147-A177-3AD203B41FA5}">
                      <a16:colId xmlns:a16="http://schemas.microsoft.com/office/drawing/2014/main" val="2553404173"/>
                    </a:ext>
                  </a:extLst>
                </a:gridCol>
              </a:tblGrid>
              <a:tr h="224334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door contact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0255174"/>
                  </a:ext>
                </a:extLst>
              </a:tr>
              <a:tr h="22433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4730341"/>
                  </a:ext>
                </a:extLst>
              </a:tr>
              <a:tr h="22433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3 meter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43750729"/>
                  </a:ext>
                </a:extLst>
              </a:tr>
              <a:tr h="22433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N/A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4884681"/>
                  </a:ext>
                </a:extLst>
              </a:tr>
              <a:tr h="22433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Door contact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430825785"/>
                  </a:ext>
                </a:extLst>
              </a:tr>
              <a:tr h="23554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2093545"/>
                  </a:ext>
                </a:extLst>
              </a:tr>
            </a:tbl>
          </a:graphicData>
        </a:graphic>
      </p:graphicFrame>
      <p:pic>
        <p:nvPicPr>
          <p:cNvPr id="2050" name="Picture 2">
            <a:extLst>
              <a:ext uri="{FF2B5EF4-FFF2-40B4-BE49-F238E27FC236}">
                <a16:creationId xmlns:a16="http://schemas.microsoft.com/office/drawing/2014/main" id="{C945007F-8094-C5EE-FFDB-9F3ABB567A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645" y="2154592"/>
            <a:ext cx="1667763" cy="2072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2748ABD-5D6C-E952-C9ED-76C960BB6B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9391155"/>
              </p:ext>
            </p:extLst>
          </p:nvPr>
        </p:nvGraphicFramePr>
        <p:xfrm>
          <a:off x="4526716" y="4386862"/>
          <a:ext cx="3138568" cy="1357215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919810">
                  <a:extLst>
                    <a:ext uri="{9D8B030D-6E8A-4147-A177-3AD203B41FA5}">
                      <a16:colId xmlns:a16="http://schemas.microsoft.com/office/drawing/2014/main" val="2886306250"/>
                    </a:ext>
                  </a:extLst>
                </a:gridCol>
                <a:gridCol w="1218758">
                  <a:extLst>
                    <a:ext uri="{9D8B030D-6E8A-4147-A177-3AD203B41FA5}">
                      <a16:colId xmlns:a16="http://schemas.microsoft.com/office/drawing/2014/main" val="2553404173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door contact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0255174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4730341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3 meter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43750729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N/A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4884681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Door contact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430825785"/>
                  </a:ext>
                </a:extLst>
              </a:tr>
              <a:tr h="24535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2093545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77F3E537-2DD3-9222-F4B6-01D9E7739D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3327" y="1941356"/>
            <a:ext cx="829128" cy="2341067"/>
          </a:xfrm>
          <a:prstGeom prst="rect">
            <a:avLst/>
          </a:prstGeom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7603298F-2BFF-D68B-152F-9FA8C4636B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0647" y="2195481"/>
            <a:ext cx="2614188" cy="1840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11216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8FB6B08-995D-8673-CB90-FC47DE6E8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Door sensor </a:t>
            </a:r>
            <a:endParaRPr lang="da-DK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2D3412E-7C30-F564-50B5-4B423ED8571E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1257739" y="1474350"/>
            <a:ext cx="8294223" cy="46700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59A702A-A5E5-EC08-F1A3-8AF7821A86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7973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59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60BBCE-E744-F588-25F7-13D882FA1B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977D958-394B-9A76-CDAC-926FE92B3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latin typeface="Avenir Next LT Pro Demi" pitchFamily="34"/>
              </a:rPr>
              <a:t>D</a:t>
            </a:r>
            <a:r>
              <a:rPr lang="en-GB" sz="3600" dirty="0" err="1">
                <a:latin typeface="Avenir Next LT Pro Demi" pitchFamily="34"/>
              </a:rPr>
              <a:t>ifferential</a:t>
            </a:r>
            <a:r>
              <a:rPr lang="en-GB" sz="3600" dirty="0">
                <a:latin typeface="Avenir Next LT Pro Demi" pitchFamily="34"/>
              </a:rPr>
              <a:t> pressure (DP)</a:t>
            </a:r>
            <a:endParaRPr lang="da-DK" dirty="0"/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7D7B787F-FB44-EF9C-D064-8571BBAF5B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394" y="1834709"/>
            <a:ext cx="1604168" cy="235222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5F4D0A21-541B-1CFB-F2DC-2078B6DBC6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9406" y="4186929"/>
            <a:ext cx="511012" cy="92468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1D8A6E78-DC01-F8BD-478F-3527D146DA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609" y="4068255"/>
            <a:ext cx="511012" cy="924687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9" name="Table 6">
            <a:extLst>
              <a:ext uri="{FF2B5EF4-FFF2-40B4-BE49-F238E27FC236}">
                <a16:creationId xmlns:a16="http://schemas.microsoft.com/office/drawing/2014/main" id="{276360B1-244B-4A31-9A14-21F690C436AC}"/>
              </a:ext>
            </a:extLst>
          </p:cNvPr>
          <p:cNvGraphicFramePr>
            <a:graphicFrameLocks noGrp="1"/>
          </p:cNvGraphicFramePr>
          <p:nvPr/>
        </p:nvGraphicFramePr>
        <p:xfrm>
          <a:off x="6605861" y="2276495"/>
          <a:ext cx="3962396" cy="1306817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689984">
                  <a:extLst>
                    <a:ext uri="{9D8B030D-6E8A-4147-A177-3AD203B41FA5}">
                      <a16:colId xmlns:a16="http://schemas.microsoft.com/office/drawing/2014/main" val="4173055112"/>
                    </a:ext>
                  </a:extLst>
                </a:gridCol>
                <a:gridCol w="2272412">
                  <a:extLst>
                    <a:ext uri="{9D8B030D-6E8A-4147-A177-3AD203B41FA5}">
                      <a16:colId xmlns:a16="http://schemas.microsoft.com/office/drawing/2014/main" val="3965916273"/>
                    </a:ext>
                  </a:extLst>
                </a:gridCol>
              </a:tblGrid>
              <a:tr h="1904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Differential Pressure(DP)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6254854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3503611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Measuring range: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+-100Pa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490113404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Resolution: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+-0.1Pa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9839494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Pressure connector: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DP V1: </a:t>
                      </a: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LEMO air for ø6mm tube</a:t>
                      </a:r>
                      <a:endParaRPr lang="en-DK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DP V2: Barb Fittings for ø6mm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329153158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0336525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C5838BA9-75C4-314F-F66D-9F56853C45EF}"/>
              </a:ext>
            </a:extLst>
          </p:cNvPr>
          <p:cNvGraphicFramePr>
            <a:graphicFrameLocks noGrp="1"/>
          </p:cNvGraphicFramePr>
          <p:nvPr/>
        </p:nvGraphicFramePr>
        <p:xfrm>
          <a:off x="6605861" y="3949582"/>
          <a:ext cx="3962396" cy="1306817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689984">
                  <a:extLst>
                    <a:ext uri="{9D8B030D-6E8A-4147-A177-3AD203B41FA5}">
                      <a16:colId xmlns:a16="http://schemas.microsoft.com/office/drawing/2014/main" val="4108231625"/>
                    </a:ext>
                  </a:extLst>
                </a:gridCol>
                <a:gridCol w="2272412">
                  <a:extLst>
                    <a:ext uri="{9D8B030D-6E8A-4147-A177-3AD203B41FA5}">
                      <a16:colId xmlns:a16="http://schemas.microsoft.com/office/drawing/2014/main" val="672539284"/>
                    </a:ext>
                  </a:extLst>
                </a:gridCol>
              </a:tblGrid>
              <a:tr h="1904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Differential Pressure(DP)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7154108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586098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Measuring range: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+-1250Pa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536395194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Resolution: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+-1.0Pa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6127137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Pressure connector: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DP V1: </a:t>
                      </a: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LEMO air for ø6mm tube</a:t>
                      </a:r>
                      <a:endParaRPr lang="en-DK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DP V2: Barb Fittings for ø6mm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518695198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4418237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BE00C8F7-C059-BB70-5E8E-0B84041054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3866" y="1523835"/>
            <a:ext cx="2178671" cy="36604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49A25E6-D8BB-FDE8-7731-A617622C4C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1096" y="5111616"/>
            <a:ext cx="2756104" cy="1267615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16B271E-0B40-128E-98A5-005F44C602D7}"/>
              </a:ext>
            </a:extLst>
          </p:cNvPr>
          <p:cNvCxnSpPr>
            <a:cxnSpLocks/>
          </p:cNvCxnSpPr>
          <p:nvPr/>
        </p:nvCxnSpPr>
        <p:spPr>
          <a:xfrm>
            <a:off x="2961861" y="1736035"/>
            <a:ext cx="0" cy="394252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Oval 4">
            <a:extLst>
              <a:ext uri="{FF2B5EF4-FFF2-40B4-BE49-F238E27FC236}">
                <a16:creationId xmlns:a16="http://schemas.microsoft.com/office/drawing/2014/main" id="{6E9E06E6-779D-ED80-7F2D-CFE575449EBC}"/>
              </a:ext>
            </a:extLst>
          </p:cNvPr>
          <p:cNvSpPr/>
          <p:nvPr/>
        </p:nvSpPr>
        <p:spPr>
          <a:xfrm>
            <a:off x="3238672" y="1523835"/>
            <a:ext cx="2736574" cy="5161887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F676D3F-1F63-B23D-7916-1EDF64B87286}"/>
              </a:ext>
            </a:extLst>
          </p:cNvPr>
          <p:cNvSpPr txBox="1"/>
          <p:nvPr/>
        </p:nvSpPr>
        <p:spPr>
          <a:xfrm>
            <a:off x="4896457" y="1736035"/>
            <a:ext cx="18886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400" dirty="0">
                <a:latin typeface="+mj-lt"/>
              </a:rPr>
              <a:t>New design! </a:t>
            </a:r>
          </a:p>
          <a:p>
            <a:r>
              <a:rPr lang="en-DK" sz="1400" dirty="0">
                <a:latin typeface="+mj-lt"/>
              </a:rPr>
              <a:t>Smaller size</a:t>
            </a:r>
          </a:p>
          <a:p>
            <a:r>
              <a:rPr lang="en-DK" sz="1400" dirty="0">
                <a:latin typeface="+mj-lt"/>
              </a:rPr>
              <a:t>Works from </a:t>
            </a:r>
            <a:r>
              <a:rPr lang="en-DK" sz="1400" dirty="0" err="1">
                <a:latin typeface="+mj-lt"/>
              </a:rPr>
              <a:t>EMSuite</a:t>
            </a:r>
            <a:r>
              <a:rPr lang="en-DK" sz="1400" dirty="0">
                <a:latin typeface="+mj-lt"/>
              </a:rPr>
              <a:t> V1.5.3+ </a:t>
            </a:r>
            <a:endParaRPr lang="da-DK" sz="1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135260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07A0D6-572E-25D7-A9D6-22E317EE8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74602D27-1897-4354-38E8-457D1141718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7662" y="692150"/>
            <a:ext cx="11496675" cy="358775"/>
          </a:xfrm>
        </p:spPr>
        <p:txBody>
          <a:bodyPr/>
          <a:lstStyle/>
          <a:p>
            <a:pPr lvl="0"/>
            <a:r>
              <a:rPr lang="en-US" sz="2400">
                <a:latin typeface="Avenir Next LT Pro Demi" pitchFamily="34"/>
              </a:rPr>
              <a:t>Smart sensors with analog input</a:t>
            </a:r>
            <a:endParaRPr lang="en-GB" sz="2400">
              <a:latin typeface="Avenir Next LT Pro Demi" pitchFamily="34"/>
            </a:endParaRPr>
          </a:p>
        </p:txBody>
      </p:sp>
      <p:pic>
        <p:nvPicPr>
          <p:cNvPr id="7" name="Picture 9" descr="A close-up of a usb stick&#10;&#10;Description automatically generated">
            <a:extLst>
              <a:ext uri="{FF2B5EF4-FFF2-40B4-BE49-F238E27FC236}">
                <a16:creationId xmlns:a16="http://schemas.microsoft.com/office/drawing/2014/main" id="{3021AD4F-6BF0-6A23-6331-8EC546BBB1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108" y="2520000"/>
            <a:ext cx="2969038" cy="2233129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8" name="Table 5">
            <a:extLst>
              <a:ext uri="{FF2B5EF4-FFF2-40B4-BE49-F238E27FC236}">
                <a16:creationId xmlns:a16="http://schemas.microsoft.com/office/drawing/2014/main" id="{229C7363-1771-F67B-6E78-0AF0F8C5AF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4387917"/>
              </p:ext>
            </p:extLst>
          </p:nvPr>
        </p:nvGraphicFramePr>
        <p:xfrm>
          <a:off x="6457961" y="1873568"/>
          <a:ext cx="3852230" cy="1417646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868450">
                  <a:extLst>
                    <a:ext uri="{9D8B030D-6E8A-4147-A177-3AD203B41FA5}">
                      <a16:colId xmlns:a16="http://schemas.microsoft.com/office/drawing/2014/main" val="3808095837"/>
                    </a:ext>
                  </a:extLst>
                </a:gridCol>
                <a:gridCol w="1983780">
                  <a:extLst>
                    <a:ext uri="{9D8B030D-6E8A-4147-A177-3AD203B41FA5}">
                      <a16:colId xmlns:a16="http://schemas.microsoft.com/office/drawing/2014/main" val="1646501857"/>
                    </a:ext>
                  </a:extLst>
                </a:gridCol>
              </a:tblGrid>
              <a:tr h="234321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- Analog Input 4-20mA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2214215"/>
                  </a:ext>
                </a:extLst>
              </a:tr>
              <a:tr h="2343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5363643"/>
                  </a:ext>
                </a:extLst>
              </a:tr>
              <a:tr h="2343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Input range: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4-20mA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936357833"/>
                  </a:ext>
                </a:extLst>
              </a:tr>
              <a:tr h="2343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Measure accuracy: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</a:t>
                      </a:r>
                      <a:r>
                        <a:rPr lang="en-GB" sz="1100" b="0" i="0" u="none" strike="noStrike">
                          <a:solidFill>
                            <a:srgbClr val="181818"/>
                          </a:solidFill>
                          <a:latin typeface="Calibri" pitchFamily="34"/>
                          <a:ea typeface="Calibri" pitchFamily="34"/>
                          <a:cs typeface="Calibri" pitchFamily="34"/>
                        </a:rPr>
                        <a:t>20</a:t>
                      </a:r>
                      <a:r>
                        <a:rPr lang="en-GB" sz="1100">
                          <a:solidFill>
                            <a:srgbClr val="181818"/>
                          </a:solidFill>
                          <a:latin typeface="Calibri" pitchFamily="34"/>
                          <a:ea typeface="Calibri" pitchFamily="34"/>
                          <a:cs typeface="Calibri" pitchFamily="34"/>
                        </a:rPr>
                        <a:t>µ</a:t>
                      </a:r>
                      <a:r>
                        <a:rPr lang="en-GB" sz="1100" b="0" i="0" u="none" strike="noStrike">
                          <a:solidFill>
                            <a:srgbClr val="181818"/>
                          </a:solidFill>
                          <a:latin typeface="Calibri" pitchFamily="34"/>
                          <a:ea typeface="Calibri" pitchFamily="34"/>
                          <a:cs typeface="Calibri" pitchFamily="34"/>
                        </a:rPr>
                        <a:t>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7888563"/>
                  </a:ext>
                </a:extLst>
              </a:tr>
              <a:tr h="2343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Output power: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Max 1W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300781123"/>
                  </a:ext>
                </a:extLst>
              </a:tr>
              <a:tr h="24604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1813327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614B582-83AF-E7E6-B809-CD22308085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3948154"/>
              </p:ext>
            </p:extLst>
          </p:nvPr>
        </p:nvGraphicFramePr>
        <p:xfrm>
          <a:off x="6457961" y="3518452"/>
          <a:ext cx="3852229" cy="1359678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868450">
                  <a:extLst>
                    <a:ext uri="{9D8B030D-6E8A-4147-A177-3AD203B41FA5}">
                      <a16:colId xmlns:a16="http://schemas.microsoft.com/office/drawing/2014/main" val="3937414372"/>
                    </a:ext>
                  </a:extLst>
                </a:gridCol>
                <a:gridCol w="1983779">
                  <a:extLst>
                    <a:ext uri="{9D8B030D-6E8A-4147-A177-3AD203B41FA5}">
                      <a16:colId xmlns:a16="http://schemas.microsoft.com/office/drawing/2014/main" val="2183761480"/>
                    </a:ext>
                  </a:extLst>
                </a:gridCol>
              </a:tblGrid>
              <a:tr h="2228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da-DK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- Analog Input 0-10V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4799310"/>
                  </a:ext>
                </a:extLst>
              </a:tr>
              <a:tr h="2228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9648850"/>
                  </a:ext>
                </a:extLst>
              </a:tr>
              <a:tr h="2228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Input range: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0-10V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408215324"/>
                  </a:ext>
                </a:extLst>
              </a:tr>
              <a:tr h="2228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Measure accuracy: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+-10mV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9089000"/>
                  </a:ext>
                </a:extLst>
              </a:tr>
              <a:tr h="234047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Output power: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Max 1W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717974315"/>
                  </a:ext>
                </a:extLst>
              </a:tr>
              <a:tr h="234047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7740476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5EA6DD64-D4B1-2018-644A-6344909D1EBD}"/>
              </a:ext>
            </a:extLst>
          </p:cNvPr>
          <p:cNvSpPr txBox="1"/>
          <p:nvPr/>
        </p:nvSpPr>
        <p:spPr>
          <a:xfrm>
            <a:off x="6321288" y="1535013"/>
            <a:ext cx="36973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600"/>
              <a:t>Comes in two variations: </a:t>
            </a:r>
            <a:endParaRPr lang="da-DK" sz="1600"/>
          </a:p>
        </p:txBody>
      </p:sp>
    </p:spTree>
    <p:extLst>
      <p:ext uri="{BB962C8B-B14F-4D97-AF65-F5344CB8AC3E}">
        <p14:creationId xmlns:p14="http://schemas.microsoft.com/office/powerpoint/2010/main" val="13390524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1682E5-6B44-768C-AD63-97A5ECAAF9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BE15A10A-38FF-6FB7-6A74-F9B212F1BF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7662" y="692150"/>
            <a:ext cx="11496675" cy="358775"/>
          </a:xfrm>
        </p:spPr>
        <p:txBody>
          <a:bodyPr/>
          <a:lstStyle/>
          <a:p>
            <a:pPr lvl="0"/>
            <a:r>
              <a:rPr lang="en-US" sz="2400">
                <a:latin typeface="Avenir Next LT Pro Demi" pitchFamily="34"/>
              </a:rPr>
              <a:t>Smart sensors with </a:t>
            </a:r>
            <a:r>
              <a:rPr lang="en-DK" sz="2400">
                <a:latin typeface="Avenir Next LT Pro Demi" pitchFamily="34"/>
              </a:rPr>
              <a:t>digital in- &amp; output </a:t>
            </a:r>
            <a:endParaRPr lang="en-GB" sz="2400">
              <a:latin typeface="Avenir Next LT Pro Demi" pitchFamily="34"/>
            </a:endParaRPr>
          </a:p>
        </p:txBody>
      </p:sp>
      <p:pic>
        <p:nvPicPr>
          <p:cNvPr id="7" name="Picture 9" descr="A close-up of a usb stick&#10;&#10;Description automatically generated">
            <a:extLst>
              <a:ext uri="{FF2B5EF4-FFF2-40B4-BE49-F238E27FC236}">
                <a16:creationId xmlns:a16="http://schemas.microsoft.com/office/drawing/2014/main" id="{DF1221F4-AC49-2E7F-6798-E030D5705A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108" y="2520000"/>
            <a:ext cx="2969038" cy="2233129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06B5365-C125-3A2B-D56F-5AC73EC576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7759167"/>
              </p:ext>
            </p:extLst>
          </p:nvPr>
        </p:nvGraphicFramePr>
        <p:xfrm>
          <a:off x="6096000" y="1550505"/>
          <a:ext cx="4484651" cy="1363021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2193839">
                  <a:extLst>
                    <a:ext uri="{9D8B030D-6E8A-4147-A177-3AD203B41FA5}">
                      <a16:colId xmlns:a16="http://schemas.microsoft.com/office/drawing/2014/main" val="84163394"/>
                    </a:ext>
                  </a:extLst>
                </a:gridCol>
                <a:gridCol w="2290812">
                  <a:extLst>
                    <a:ext uri="{9D8B030D-6E8A-4147-A177-3AD203B41FA5}">
                      <a16:colId xmlns:a16="http://schemas.microsoft.com/office/drawing/2014/main" val="2711360588"/>
                    </a:ext>
                  </a:extLst>
                </a:gridCol>
              </a:tblGrid>
              <a:tr h="225292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Digital </a:t>
                      </a:r>
                      <a:r>
                        <a:rPr lang="en-GB" sz="1100" b="1" i="0" u="sng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Input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8732742"/>
                  </a:ext>
                </a:extLst>
              </a:tr>
              <a:tr h="225292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0992823"/>
                  </a:ext>
                </a:extLst>
              </a:tr>
              <a:tr h="225292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Drive: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From customer relay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72411389"/>
                  </a:ext>
                </a:extLst>
              </a:tr>
              <a:tr h="225292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Communication interface: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USB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282077"/>
                  </a:ext>
                </a:extLst>
              </a:tr>
              <a:tr h="225292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Usage: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da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</a:t>
                      </a:r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ignal from</a:t>
                      </a: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 PLC, etc.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47977164"/>
                  </a:ext>
                </a:extLst>
              </a:tr>
              <a:tr h="23656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5823923"/>
                  </a:ext>
                </a:extLst>
              </a:tr>
            </a:tbl>
          </a:graphicData>
        </a:graphic>
      </p:graphicFrame>
      <p:graphicFrame>
        <p:nvGraphicFramePr>
          <p:cNvPr id="3" name="Table 8">
            <a:extLst>
              <a:ext uri="{FF2B5EF4-FFF2-40B4-BE49-F238E27FC236}">
                <a16:creationId xmlns:a16="http://schemas.microsoft.com/office/drawing/2014/main" id="{5DEB27C3-DC57-8648-8697-E72DB3F4D3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2098005"/>
              </p:ext>
            </p:extLst>
          </p:nvPr>
        </p:nvGraphicFramePr>
        <p:xfrm>
          <a:off x="6096000" y="3193774"/>
          <a:ext cx="4484651" cy="1363018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2193839">
                  <a:extLst>
                    <a:ext uri="{9D8B030D-6E8A-4147-A177-3AD203B41FA5}">
                      <a16:colId xmlns:a16="http://schemas.microsoft.com/office/drawing/2014/main" val="1504490135"/>
                    </a:ext>
                  </a:extLst>
                </a:gridCol>
                <a:gridCol w="2290812">
                  <a:extLst>
                    <a:ext uri="{9D8B030D-6E8A-4147-A177-3AD203B41FA5}">
                      <a16:colId xmlns:a16="http://schemas.microsoft.com/office/drawing/2014/main" val="2552435252"/>
                    </a:ext>
                  </a:extLst>
                </a:gridCol>
              </a:tblGrid>
              <a:tr h="223444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Digital </a:t>
                      </a:r>
                      <a:r>
                        <a:rPr lang="en-US" sz="1100" b="1" i="0" u="sng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Output</a:t>
                      </a:r>
                      <a:r>
                        <a:rPr lang="en-DK" sz="1100" b="1" i="0" u="sng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 </a:t>
                      </a:r>
                      <a:endParaRPr lang="en-US" sz="1100" b="1" i="0" u="sng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7452948"/>
                  </a:ext>
                </a:extLst>
              </a:tr>
              <a:tr h="22344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1556796"/>
                  </a:ext>
                </a:extLst>
              </a:tr>
              <a:tr h="22344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Drive: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Galvanic Solid State Relay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933304176"/>
                  </a:ext>
                </a:extLst>
              </a:tr>
              <a:tr h="22344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Communication interface: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USB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4353356"/>
                  </a:ext>
                </a:extLst>
              </a:tr>
              <a:tr h="2346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Usage: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Light &amp; sound beacon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077075437"/>
                  </a:ext>
                </a:extLst>
              </a:tr>
              <a:tr h="2346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9719721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0345992-9290-6112-9F7D-59231C56AEA7}"/>
              </a:ext>
            </a:extLst>
          </p:cNvPr>
          <p:cNvSpPr txBox="1"/>
          <p:nvPr/>
        </p:nvSpPr>
        <p:spPr>
          <a:xfrm>
            <a:off x="6023114" y="1181173"/>
            <a:ext cx="36973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600"/>
              <a:t>Comes in two variations: </a:t>
            </a:r>
            <a:endParaRPr lang="da-DK" sz="1600"/>
          </a:p>
        </p:txBody>
      </p:sp>
    </p:spTree>
    <p:extLst>
      <p:ext uri="{BB962C8B-B14F-4D97-AF65-F5344CB8AC3E}">
        <p14:creationId xmlns:p14="http://schemas.microsoft.com/office/powerpoint/2010/main" val="33255482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9CC8581-6B4D-1A82-BC46-7746BCC5D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Airflow Sensor – E+E </a:t>
            </a:r>
            <a:endParaRPr lang="da-DK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8E44A17-F4B9-5E28-6BBD-4B834145CD5B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endParaRPr lang="da-DK" sz="1800" b="0" i="0" u="none" strike="noStrike">
              <a:effectLst/>
              <a:latin typeface="Arial" panose="020B0604020202020204" pitchFamily="34" charset="0"/>
            </a:endParaRPr>
          </a:p>
          <a:p>
            <a:endParaRPr lang="da-DK" sz="1800" b="0" i="0" u="none" strike="noStrike">
              <a:effectLst/>
              <a:latin typeface="Arial" panose="020B0604020202020204" pitchFamily="34" charset="0"/>
            </a:endParaRPr>
          </a:p>
          <a:p>
            <a:endParaRPr lang="da-DK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F26049E-3EAA-0CE0-B2CE-37E2AA691DF3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050" y="3252130"/>
            <a:ext cx="4809524" cy="2180952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4A9A1BA-7B4F-A04E-2A62-51C1839A58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4370798"/>
              </p:ext>
            </p:extLst>
          </p:nvPr>
        </p:nvGraphicFramePr>
        <p:xfrm>
          <a:off x="6281531" y="3829878"/>
          <a:ext cx="4638260" cy="1045652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978243">
                  <a:extLst>
                    <a:ext uri="{9D8B030D-6E8A-4147-A177-3AD203B41FA5}">
                      <a16:colId xmlns:a16="http://schemas.microsoft.com/office/drawing/2014/main" val="1713285210"/>
                    </a:ext>
                  </a:extLst>
                </a:gridCol>
                <a:gridCol w="2660017">
                  <a:extLst>
                    <a:ext uri="{9D8B030D-6E8A-4147-A177-3AD203B41FA5}">
                      <a16:colId xmlns:a16="http://schemas.microsoft.com/office/drawing/2014/main" val="296093769"/>
                    </a:ext>
                  </a:extLst>
                </a:gridCol>
              </a:tblGrid>
              <a:tr h="207059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DK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Air Flow 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542455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airflow range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 0-5, 0-10 and 0-20 m/s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9387938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 range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 -20C to +60C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11932347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length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 2-meters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557824"/>
                  </a:ext>
                </a:extLst>
              </a:tr>
              <a:tr h="217416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Communication Interface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 0-10V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3459714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A3AF5A8-4AFB-4A30-847A-6E00E99E6AD1}"/>
              </a:ext>
            </a:extLst>
          </p:cNvPr>
          <p:cNvSpPr txBox="1"/>
          <p:nvPr/>
        </p:nvSpPr>
        <p:spPr>
          <a:xfrm>
            <a:off x="6457038" y="5605360"/>
            <a:ext cx="49828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/>
              <a:t>Requires power supply</a:t>
            </a:r>
          </a:p>
          <a:p>
            <a:r>
              <a:rPr lang="en-DK" sz="1100"/>
              <a:t>*Available with and without Power Supply  </a:t>
            </a:r>
            <a:endParaRPr lang="da-DK" sz="1100"/>
          </a:p>
        </p:txBody>
      </p:sp>
    </p:spTree>
    <p:extLst>
      <p:ext uri="{BB962C8B-B14F-4D97-AF65-F5344CB8AC3E}">
        <p14:creationId xmlns:p14="http://schemas.microsoft.com/office/powerpoint/2010/main" val="25697090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A53C8CB-C2ED-A3B4-AF47-BA7A18AA64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65738" y="1107046"/>
            <a:ext cx="11485562" cy="720000"/>
          </a:xfrm>
        </p:spPr>
        <p:txBody>
          <a:bodyPr/>
          <a:lstStyle/>
          <a:p>
            <a:r>
              <a:rPr lang="en-DK" dirty="0"/>
              <a:t>For alarm notifications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13E88DB-7330-8FAF-06C2-C0ACD8EA2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584308"/>
            <a:ext cx="11497038" cy="360000"/>
          </a:xfrm>
        </p:spPr>
        <p:txBody>
          <a:bodyPr/>
          <a:lstStyle/>
          <a:p>
            <a:r>
              <a:rPr lang="en-DK" dirty="0"/>
              <a:t>Light towers &amp; beacons </a:t>
            </a:r>
            <a:endParaRPr lang="da-DK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C1833E5-CE84-2691-352B-618EECA04ED4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360001" y="1926001"/>
            <a:ext cx="3035912" cy="27374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541499B-C2C2-48FB-5343-A81613215B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3819" y="2301935"/>
            <a:ext cx="1224370" cy="16897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69211BF-C513-A415-8813-42AA8644A9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36095" y="1207882"/>
            <a:ext cx="1158340" cy="332260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D60EF55-9E69-6A78-D6D7-CD846B2D02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18030" y="1162158"/>
            <a:ext cx="816935" cy="3414056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EF7757B6-2423-E34E-A94E-35EBED22CA28}"/>
              </a:ext>
            </a:extLst>
          </p:cNvPr>
          <p:cNvGraphicFramePr>
            <a:graphicFrameLocks noGrp="1"/>
          </p:cNvGraphicFramePr>
          <p:nvPr/>
        </p:nvGraphicFramePr>
        <p:xfrm>
          <a:off x="464540" y="4663440"/>
          <a:ext cx="3188977" cy="1045652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554174">
                  <a:extLst>
                    <a:ext uri="{9D8B030D-6E8A-4147-A177-3AD203B41FA5}">
                      <a16:colId xmlns:a16="http://schemas.microsoft.com/office/drawing/2014/main" val="1713285210"/>
                    </a:ext>
                  </a:extLst>
                </a:gridCol>
                <a:gridCol w="1634803">
                  <a:extLst>
                    <a:ext uri="{9D8B030D-6E8A-4147-A177-3AD203B41FA5}">
                      <a16:colId xmlns:a16="http://schemas.microsoft.com/office/drawing/2014/main" val="296093769"/>
                    </a:ext>
                  </a:extLst>
                </a:gridCol>
              </a:tblGrid>
              <a:tr h="207059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DK" sz="1100" b="1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Alarm Beacon without sound 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542455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</a:t>
                      </a:r>
                      <a:r>
                        <a:rPr lang="en-US" sz="1000" dirty="0">
                          <a:effectLst/>
                          <a:latin typeface="Ellab Sans" panose="02000503000000020004" pitchFamily="2" charset="0"/>
                          <a:ea typeface="Trebuchet MS" panose="020B0603020202020204" pitchFamily="34" charset="0"/>
                          <a:cs typeface="Trebuchet MS" panose="020B0603020202020204" pitchFamily="34" charset="0"/>
                        </a:rPr>
                        <a:t>-20˚C to 40˚C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9387938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Light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Red flashing light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11932347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Sound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N/A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557824"/>
                  </a:ext>
                </a:extLst>
              </a:tr>
              <a:tr h="217416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Communication Interface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Ellab Digital Output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34597140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CC252977-29A7-6CA5-8012-BD61B30DAD37}"/>
              </a:ext>
            </a:extLst>
          </p:cNvPr>
          <p:cNvGraphicFramePr>
            <a:graphicFrameLocks noGrp="1"/>
          </p:cNvGraphicFramePr>
          <p:nvPr/>
        </p:nvGraphicFramePr>
        <p:xfrm>
          <a:off x="4371515" y="4663440"/>
          <a:ext cx="3188977" cy="1045652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554174">
                  <a:extLst>
                    <a:ext uri="{9D8B030D-6E8A-4147-A177-3AD203B41FA5}">
                      <a16:colId xmlns:a16="http://schemas.microsoft.com/office/drawing/2014/main" val="1713285210"/>
                    </a:ext>
                  </a:extLst>
                </a:gridCol>
                <a:gridCol w="1634803">
                  <a:extLst>
                    <a:ext uri="{9D8B030D-6E8A-4147-A177-3AD203B41FA5}">
                      <a16:colId xmlns:a16="http://schemas.microsoft.com/office/drawing/2014/main" val="296093769"/>
                    </a:ext>
                  </a:extLst>
                </a:gridCol>
              </a:tblGrid>
              <a:tr h="207059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DK" sz="1100" b="1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Alarm Beacon with sound 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542455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US" sz="1000" dirty="0">
                          <a:effectLst/>
                          <a:latin typeface="Ellab Sans" panose="02000503000000020004" pitchFamily="2" charset="0"/>
                          <a:ea typeface="Trebuchet MS" panose="020B0603020202020204" pitchFamily="34" charset="0"/>
                          <a:cs typeface="Trebuchet MS" panose="020B0603020202020204" pitchFamily="34" charset="0"/>
                        </a:rPr>
                        <a:t>-20˚C to 55˚C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9387938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Light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Red flashing light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11932347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Sound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Yes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557824"/>
                  </a:ext>
                </a:extLst>
              </a:tr>
              <a:tr h="217416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Communication Interface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Ellab Digital Output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34597140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D6D7B9E7-9020-3AC9-B299-594C92C5E064}"/>
              </a:ext>
            </a:extLst>
          </p:cNvPr>
          <p:cNvGraphicFramePr>
            <a:graphicFrameLocks noGrp="1"/>
          </p:cNvGraphicFramePr>
          <p:nvPr/>
        </p:nvGraphicFramePr>
        <p:xfrm>
          <a:off x="8223541" y="4663440"/>
          <a:ext cx="3188977" cy="1045652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554174">
                  <a:extLst>
                    <a:ext uri="{9D8B030D-6E8A-4147-A177-3AD203B41FA5}">
                      <a16:colId xmlns:a16="http://schemas.microsoft.com/office/drawing/2014/main" val="1713285210"/>
                    </a:ext>
                  </a:extLst>
                </a:gridCol>
                <a:gridCol w="1634803">
                  <a:extLst>
                    <a:ext uri="{9D8B030D-6E8A-4147-A177-3AD203B41FA5}">
                      <a16:colId xmlns:a16="http://schemas.microsoft.com/office/drawing/2014/main" val="296093769"/>
                    </a:ext>
                  </a:extLst>
                </a:gridCol>
              </a:tblGrid>
              <a:tr h="207059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DK" sz="1100" b="1" i="0" u="none" strike="noStrike" dirty="0" err="1">
                          <a:solidFill>
                            <a:srgbClr val="000000"/>
                          </a:solidFill>
                          <a:latin typeface="Calibri" pitchFamily="34"/>
                        </a:rPr>
                        <a:t>Ligth</a:t>
                      </a:r>
                      <a:r>
                        <a:rPr lang="en-DK" sz="1100" b="1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Towers for cleanroom 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542455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US" sz="105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-10˚C to 50˚C </a:t>
                      </a:r>
                      <a:endParaRPr lang="en-GB" sz="6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9387938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Light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Yes - customizable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11932347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Sound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Yes – customizable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557824"/>
                  </a:ext>
                </a:extLst>
              </a:tr>
              <a:tr h="217416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Communication Interface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Ethernet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345971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26027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2ED608-558D-0B49-9CEE-0407C2B3E6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D5A0F89-753F-EC8F-A2B6-87883B71E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Digital Output</a:t>
            </a:r>
            <a:endParaRPr lang="da-DK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1B963F-2271-D57E-E169-DC9351A5D362}"/>
              </a:ext>
            </a:extLst>
          </p:cNvPr>
          <p:cNvSpPr txBox="1"/>
          <p:nvPr/>
        </p:nvSpPr>
        <p:spPr>
          <a:xfrm>
            <a:off x="287114" y="1590261"/>
            <a:ext cx="4404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>
                <a:solidFill>
                  <a:schemeClr val="accent1"/>
                </a:solidFill>
                <a:latin typeface="+mn-lt"/>
              </a:rPr>
              <a:t>Transmitter connected with a Beacon </a:t>
            </a:r>
            <a:endParaRPr lang="da-DK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A5A100-0711-E928-CCA9-2C73780F0124}"/>
              </a:ext>
            </a:extLst>
          </p:cNvPr>
          <p:cNvSpPr txBox="1"/>
          <p:nvPr/>
        </p:nvSpPr>
        <p:spPr>
          <a:xfrm>
            <a:off x="7441095" y="791773"/>
            <a:ext cx="3790122" cy="1167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solidFill>
                  <a:schemeClr val="accent5"/>
                </a:solidFill>
                <a:latin typeface="+mn-lt"/>
              </a:rPr>
              <a:t>Activated with Ellab Smart sensor – Digital output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solidFill>
                  <a:schemeClr val="accent5"/>
                </a:solidFill>
                <a:latin typeface="+mn-lt"/>
              </a:rPr>
              <a:t>Enabled by clicking “Hardware Output” in alarm settings – Threshold </a:t>
            </a:r>
          </a:p>
        </p:txBody>
      </p:sp>
      <p:pic>
        <p:nvPicPr>
          <p:cNvPr id="9" name="Picture 7">
            <a:extLst>
              <a:ext uri="{FF2B5EF4-FFF2-40B4-BE49-F238E27FC236}">
                <a16:creationId xmlns:a16="http://schemas.microsoft.com/office/drawing/2014/main" id="{93ABB8CA-72B9-B17C-1AFC-E7AF6E266E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3747" y="2206968"/>
            <a:ext cx="3257470" cy="394291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FBB4C0F-2D43-D805-4F5E-3D25B2EC1D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6852" y="2067337"/>
            <a:ext cx="3332922" cy="4443897"/>
          </a:xfrm>
          <a:prstGeom prst="rect">
            <a:avLst/>
          </a:prstGeom>
          <a:noFill/>
          <a:ln cap="flat">
            <a:noFill/>
          </a:ln>
          <a:effectLst>
            <a:outerShdw dir="16200000" algn="tl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9277267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8A5B4B5-9116-4CAD-C758-506DDCE859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9539" y="3072273"/>
            <a:ext cx="5698020" cy="524530"/>
          </a:xfrm>
        </p:spPr>
        <p:txBody>
          <a:bodyPr/>
          <a:lstStyle/>
          <a:p>
            <a:pPr algn="ctr"/>
            <a:r>
              <a:rPr lang="en-DK" sz="2000" u="sng">
                <a:solidFill>
                  <a:schemeClr val="accent6"/>
                </a:solidFill>
              </a:rPr>
              <a:t>What type of applications can we monitor? </a:t>
            </a:r>
            <a:endParaRPr lang="da-DK" sz="2000" u="sng">
              <a:solidFill>
                <a:schemeClr val="accent6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E0528D8-C830-905F-D493-32CE30A46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481" y="668138"/>
            <a:ext cx="11497038" cy="360000"/>
          </a:xfrm>
        </p:spPr>
        <p:txBody>
          <a:bodyPr/>
          <a:lstStyle/>
          <a:p>
            <a:r>
              <a:rPr lang="en-DK"/>
              <a:t>Application overview </a:t>
            </a:r>
            <a:endParaRPr lang="da-DK"/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5D510FAF-A64B-E7F7-4C46-2A3A2D28C9F3}"/>
              </a:ext>
            </a:extLst>
          </p:cNvPr>
          <p:cNvSpPr/>
          <p:nvPr/>
        </p:nvSpPr>
        <p:spPr>
          <a:xfrm>
            <a:off x="8658642" y="981741"/>
            <a:ext cx="1659833" cy="1099931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600"/>
              <a:t>Refrigerators/Cold Rooms  </a:t>
            </a:r>
            <a:endParaRPr lang="da-DK" sz="1600"/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264A17D7-8BB6-482A-B3F8-6FEF0F8358EF}"/>
              </a:ext>
            </a:extLst>
          </p:cNvPr>
          <p:cNvSpPr/>
          <p:nvPr/>
        </p:nvSpPr>
        <p:spPr>
          <a:xfrm>
            <a:off x="9488559" y="2941982"/>
            <a:ext cx="1464363" cy="1099931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600"/>
              <a:t>Reach-ins &amp; Walk-ins</a:t>
            </a:r>
            <a:endParaRPr lang="da-DK" sz="1600"/>
          </a:p>
        </p:txBody>
      </p:sp>
      <p:sp>
        <p:nvSpPr>
          <p:cNvPr id="13" name="Speech Bubble: Rectangle with Corners Rounded 12">
            <a:extLst>
              <a:ext uri="{FF2B5EF4-FFF2-40B4-BE49-F238E27FC236}">
                <a16:creationId xmlns:a16="http://schemas.microsoft.com/office/drawing/2014/main" id="{9E38718F-805C-0CAF-A6EA-23C797C0CBAA}"/>
              </a:ext>
            </a:extLst>
          </p:cNvPr>
          <p:cNvSpPr/>
          <p:nvPr/>
        </p:nvSpPr>
        <p:spPr>
          <a:xfrm>
            <a:off x="443949" y="3538331"/>
            <a:ext cx="2173355" cy="1099931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600"/>
              <a:t>LN2 Freezer/ Cryogenic Tanks </a:t>
            </a:r>
            <a:endParaRPr lang="da-DK" sz="1600"/>
          </a:p>
        </p:txBody>
      </p:sp>
      <p:sp>
        <p:nvSpPr>
          <p:cNvPr id="14" name="Speech Bubble: Rectangle with Corners Rounded 13">
            <a:extLst>
              <a:ext uri="{FF2B5EF4-FFF2-40B4-BE49-F238E27FC236}">
                <a16:creationId xmlns:a16="http://schemas.microsoft.com/office/drawing/2014/main" id="{CA1B1182-DE5B-5FEC-CC8D-E23149A6ED81}"/>
              </a:ext>
            </a:extLst>
          </p:cNvPr>
          <p:cNvSpPr/>
          <p:nvPr/>
        </p:nvSpPr>
        <p:spPr>
          <a:xfrm>
            <a:off x="4813852" y="3785727"/>
            <a:ext cx="2564296" cy="943070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600">
                <a:solidFill>
                  <a:schemeClr val="bg1"/>
                </a:solidFill>
              </a:rPr>
              <a:t>Stability/environmental chambers </a:t>
            </a:r>
            <a:endParaRPr lang="en-US" sz="1600">
              <a:solidFill>
                <a:schemeClr val="bg1"/>
              </a:solidFill>
            </a:endParaRPr>
          </a:p>
        </p:txBody>
      </p:sp>
      <p:sp>
        <p:nvSpPr>
          <p:cNvPr id="15" name="Speech Bubble: Rectangle with Corners Rounded 14">
            <a:extLst>
              <a:ext uri="{FF2B5EF4-FFF2-40B4-BE49-F238E27FC236}">
                <a16:creationId xmlns:a16="http://schemas.microsoft.com/office/drawing/2014/main" id="{17A8D195-6574-64D6-DDB6-751BD49F7A35}"/>
              </a:ext>
            </a:extLst>
          </p:cNvPr>
          <p:cNvSpPr/>
          <p:nvPr/>
        </p:nvSpPr>
        <p:spPr>
          <a:xfrm>
            <a:off x="3047999" y="5148469"/>
            <a:ext cx="1451113" cy="956870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Incubators </a:t>
            </a:r>
            <a:endParaRPr lang="da-DK"/>
          </a:p>
        </p:txBody>
      </p:sp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30B79C7F-9B5B-D8F9-C029-E332AA173C83}"/>
              </a:ext>
            </a:extLst>
          </p:cNvPr>
          <p:cNvSpPr/>
          <p:nvPr/>
        </p:nvSpPr>
        <p:spPr>
          <a:xfrm>
            <a:off x="9057861" y="4909932"/>
            <a:ext cx="1709531" cy="841513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Laboratories </a:t>
            </a:r>
            <a:endParaRPr lang="da-DK"/>
          </a:p>
        </p:txBody>
      </p:sp>
      <p:sp>
        <p:nvSpPr>
          <p:cNvPr id="17" name="Speech Bubble: Rectangle with Corners Rounded 16">
            <a:extLst>
              <a:ext uri="{FF2B5EF4-FFF2-40B4-BE49-F238E27FC236}">
                <a16:creationId xmlns:a16="http://schemas.microsoft.com/office/drawing/2014/main" id="{CA4CB297-9155-68C3-A929-54C4830413EB}"/>
              </a:ext>
            </a:extLst>
          </p:cNvPr>
          <p:cNvSpPr/>
          <p:nvPr/>
        </p:nvSpPr>
        <p:spPr>
          <a:xfrm>
            <a:off x="1245704" y="1726642"/>
            <a:ext cx="1802295" cy="907774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Warehouse &amp; storage areas </a:t>
            </a:r>
            <a:endParaRPr lang="da-DK"/>
          </a:p>
        </p:txBody>
      </p:sp>
      <p:sp>
        <p:nvSpPr>
          <p:cNvPr id="18" name="Speech Bubble: Rectangle with Corners Rounded 17">
            <a:extLst>
              <a:ext uri="{FF2B5EF4-FFF2-40B4-BE49-F238E27FC236}">
                <a16:creationId xmlns:a16="http://schemas.microsoft.com/office/drawing/2014/main" id="{D14E0891-D6F5-2C1D-5A2D-AE844219501C}"/>
              </a:ext>
            </a:extLst>
          </p:cNvPr>
          <p:cNvSpPr/>
          <p:nvPr/>
        </p:nvSpPr>
        <p:spPr>
          <a:xfrm>
            <a:off x="5148470" y="1325217"/>
            <a:ext cx="1974573" cy="954157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Clean rooms </a:t>
            </a:r>
            <a:endParaRPr lang="da-DK"/>
          </a:p>
        </p:txBody>
      </p:sp>
      <p:sp>
        <p:nvSpPr>
          <p:cNvPr id="19" name="Speech Bubble: Rectangle with Corners Rounded 18">
            <a:extLst>
              <a:ext uri="{FF2B5EF4-FFF2-40B4-BE49-F238E27FC236}">
                <a16:creationId xmlns:a16="http://schemas.microsoft.com/office/drawing/2014/main" id="{38635002-BA70-DEF3-1DA7-39DC96651D38}"/>
              </a:ext>
            </a:extLst>
          </p:cNvPr>
          <p:cNvSpPr/>
          <p:nvPr/>
        </p:nvSpPr>
        <p:spPr>
          <a:xfrm>
            <a:off x="6013177" y="5502365"/>
            <a:ext cx="1904998" cy="956870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/>
              <a:t>Water Baths </a:t>
            </a:r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54302358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4D562FE-4902-4178-BCA8-7EA03FE958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6677" y="1290546"/>
            <a:ext cx="697471" cy="842400"/>
          </a:xfrm>
          <a:prstGeom prst="rect">
            <a:avLst/>
          </a:prstGeom>
        </p:spPr>
      </p:pic>
      <p:grpSp>
        <p:nvGrpSpPr>
          <p:cNvPr id="56" name="Group 55">
            <a:extLst>
              <a:ext uri="{FF2B5EF4-FFF2-40B4-BE49-F238E27FC236}">
                <a16:creationId xmlns:a16="http://schemas.microsoft.com/office/drawing/2014/main" id="{56578187-8D22-42E7-83D1-69AB3C9F0F37}"/>
              </a:ext>
            </a:extLst>
          </p:cNvPr>
          <p:cNvGrpSpPr/>
          <p:nvPr/>
        </p:nvGrpSpPr>
        <p:grpSpPr>
          <a:xfrm>
            <a:off x="3659423" y="3394955"/>
            <a:ext cx="924319" cy="905010"/>
            <a:chOff x="4241570" y="1234980"/>
            <a:chExt cx="214450" cy="223141"/>
          </a:xfrm>
        </p:grpSpPr>
        <p:pic>
          <p:nvPicPr>
            <p:cNvPr id="54" name="Picture 53">
              <a:extLst>
                <a:ext uri="{FF2B5EF4-FFF2-40B4-BE49-F238E27FC236}">
                  <a16:creationId xmlns:a16="http://schemas.microsoft.com/office/drawing/2014/main" id="{9897DFAA-793F-4AB8-B9E1-71B8C25E38B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263282" y="1271699"/>
              <a:ext cx="171273" cy="138160"/>
            </a:xfrm>
            <a:prstGeom prst="rect">
              <a:avLst/>
            </a:prstGeom>
          </p:spPr>
        </p:pic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C3F83DB4-16E2-4CC0-9323-EB4865D36B0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98058" l="0" r="94253">
                          <a14:foregroundMark x1="88499" y1="29994" x2="93103" y2="28155"/>
                          <a14:foregroundMark x1="35533" y1="14732" x2="19540" y2="7767"/>
                          <a14:foregroundMark x1="93103" y1="39806" x2="89576" y2="38270"/>
                          <a14:foregroundMark x1="10787" y1="33010" x2="9195" y2="33981"/>
                          <a14:foregroundMark x1="18501" y1="28304" x2="10787" y2="33010"/>
                          <a14:foregroundMark x1="19633" y1="42718" x2="19142" y2="43581"/>
                          <a14:foregroundMark x1="20184" y1="41748" x2="19633" y2="42718"/>
                          <a14:foregroundMark x1="20736" y1="40777" x2="20184" y2="41748"/>
                          <a14:foregroundMark x1="21288" y1="39806" x2="20736" y2="40777"/>
                          <a14:foregroundMark x1="21839" y1="38835" x2="21288" y2="39806"/>
                          <a14:foregroundMark x1="15822" y1="73272" x2="8046" y2="86408"/>
                          <a14:foregroundMark x1="90585" y1="37103" x2="89793" y2="37859"/>
                          <a14:foregroundMark x1="67497" y1="93491" x2="65517" y2="99029"/>
                          <a14:foregroundMark x1="75418" y1="17309" x2="85057" y2="17476"/>
                          <a14:foregroundMark x1="44151" y1="14020" x2="27586" y2="12621"/>
                          <a14:foregroundMark x1="85057" y1="17476" x2="75789" y2="16693"/>
                          <a14:foregroundMark x1="77262" y1="14373" x2="82759" y2="14563"/>
                          <a14:foregroundMark x1="26437" y1="12621" x2="43804" y2="13220"/>
                          <a14:foregroundMark x1="53898" y1="7992" x2="22989" y2="0"/>
                          <a14:foregroundMark x1="63696" y1="10526" x2="63473" y2="10468"/>
                          <a14:foregroundMark x1="79310" y1="14563" x2="77476" y2="14089"/>
                          <a14:foregroundMark x1="91756" y1="78641" x2="94253" y2="89320"/>
                          <a14:foregroundMark x1="90848" y1="74757" x2="91756" y2="78641"/>
                          <a14:foregroundMark x1="90402" y1="72851" x2="90848" y2="74757"/>
                          <a14:foregroundMark x1="78360" y1="21359" x2="78494" y2="21932"/>
                          <a14:foregroundMark x1="78133" y1="20388" x2="78360" y2="21359"/>
                          <a14:foregroundMark x1="76853" y1="14916" x2="78133" y2="20388"/>
                          <a14:foregroundMark x1="12955" y1="14267" x2="14943" y2="971"/>
                          <a14:foregroundMark x1="11312" y1="25243" x2="12137" y2="19730"/>
                          <a14:foregroundMark x1="10151" y1="33010" x2="11312" y2="25243"/>
                          <a14:foregroundMark x1="9715" y1="35922" x2="10151" y2="33010"/>
                          <a14:foregroundMark x1="9468" y1="37574" x2="9715" y2="35922"/>
                          <a14:foregroundMark x1="9135" y1="39806" x2="9159" y2="39644"/>
                          <a14:foregroundMark x1="8989" y1="40777" x2="9135" y2="39806"/>
                          <a14:foregroundMark x1="8844" y1="41748" x2="8989" y2="40777"/>
                          <a14:foregroundMark x1="8699" y1="42718" x2="8844" y2="41748"/>
                          <a14:foregroundMark x1="8554" y1="43689" x2="8699" y2="42718"/>
                          <a14:foregroundMark x1="8409" y1="44660" x2="8554" y2="43689"/>
                          <a14:foregroundMark x1="8264" y1="45631" x2="8409" y2="44660"/>
                          <a14:foregroundMark x1="8119" y1="46602" x2="8264" y2="45631"/>
                          <a14:foregroundMark x1="7829" y1="48544" x2="8119" y2="46602"/>
                          <a14:foregroundMark x1="7734" y1="49177" x2="7829" y2="48544"/>
                          <a14:foregroundMark x1="7304" y1="52048" x2="7379" y2="51547"/>
                          <a14:foregroundMark x1="6330" y1="58558" x2="6377" y2="58246"/>
                          <a14:foregroundMark x1="4634" y1="69903" x2="4786" y2="68886"/>
                          <a14:foregroundMark x1="4489" y1="70874" x2="4634" y2="69903"/>
                          <a14:foregroundMark x1="4343" y1="71845" x2="4489" y2="70874"/>
                          <a14:foregroundMark x1="1149" y1="93204" x2="4343" y2="71845"/>
                          <a14:foregroundMark x1="84494" y1="92983" x2="83908" y2="98058"/>
                          <a14:foregroundMark x1="84801" y1="90326" x2="84498" y2="92953"/>
                          <a14:foregroundMark x1="86151" y1="78641" x2="85545" y2="83885"/>
                          <a14:foregroundMark x1="86600" y1="74757" x2="86151" y2="78641"/>
                          <a14:foregroundMark x1="86814" y1="72906" x2="86600" y2="74757"/>
                          <a14:foregroundMark x1="86893" y1="72225" x2="86814" y2="72904"/>
                          <a14:foregroundMark x1="90962" y1="36978" x2="90748" y2="38835"/>
                          <a14:foregroundMark x1="91161" y1="35265" x2="91143" y2="35418"/>
                          <a14:foregroundMark x1="93103" y1="18447" x2="91619" y2="31293"/>
                          <a14:foregroundMark x1="0" y1="55340" x2="0" y2="54369"/>
                          <a14:foregroundMark x1="0" y1="57282" x2="0" y2="55340"/>
                          <a14:foregroundMark x1="20145" y1="26828" x2="20690" y2="26214"/>
                          <a14:foregroundMark x1="17241" y1="30097" x2="19489" y2="27566"/>
                          <a14:foregroundMark x1="21839" y1="27184" x2="21839" y2="27184"/>
                          <a14:foregroundMark x1="19540" y1="31068" x2="19540" y2="31068"/>
                          <a14:foregroundMark x1="77011" y1="75728" x2="77011" y2="75728"/>
                          <a14:foregroundMark x1="77011" y1="80583" x2="76138" y2="80730"/>
                          <a14:backgroundMark x1="41379" y1="25243" x2="41379" y2="25243"/>
                          <a14:backgroundMark x1="40537" y1="30097" x2="44828" y2="57282"/>
                          <a14:backgroundMark x1="40230" y1="28155" x2="40537" y2="30097"/>
                          <a14:backgroundMark x1="48276" y1="35922" x2="47126" y2="61165"/>
                          <a14:backgroundMark x1="50575" y1="71845" x2="41379" y2="40777"/>
                          <a14:backgroundMark x1="43678" y1="75728" x2="63374" y2="72401"/>
                          <a14:backgroundMark x1="44828" y1="75728" x2="45977" y2="71845"/>
                          <a14:backgroundMark x1="47126" y1="69903" x2="47126" y2="69903"/>
                          <a14:backgroundMark x1="56322" y1="73786" x2="64057" y2="73193"/>
                          <a14:backgroundMark x1="60920" y1="80583" x2="60920" y2="80583"/>
                          <a14:backgroundMark x1="62069" y1="78641" x2="66667" y2="78641"/>
                          <a14:backgroundMark x1="68966" y1="79612" x2="69327" y2="79307"/>
                          <a14:backgroundMark x1="73563" y1="73786" x2="49425" y2="26214"/>
                          <a14:backgroundMark x1="73563" y1="58252" x2="73563" y2="58252"/>
                          <a14:backgroundMark x1="73563" y1="38835" x2="73563" y2="65049"/>
                          <a14:backgroundMark x1="73563" y1="37864" x2="68966" y2="25243"/>
                          <a14:backgroundMark x1="65517" y1="26214" x2="73563" y2="42718"/>
                          <a14:backgroundMark x1="72414" y1="40777" x2="58621" y2="26214"/>
                          <a14:backgroundMark x1="65517" y1="29126" x2="19756" y2="28183"/>
                          <a14:backgroundMark x1="62069" y1="23301" x2="62069" y2="28155"/>
                          <a14:backgroundMark x1="58621" y1="28155" x2="56322" y2="28155"/>
                          <a14:backgroundMark x1="57471" y1="25243" x2="57471" y2="25243"/>
                          <a14:backgroundMark x1="62069" y1="25243" x2="52874" y2="25243"/>
                          <a14:backgroundMark x1="58621" y1="20388" x2="58621" y2="20388"/>
                          <a14:backgroundMark x1="28276" y1="55340" x2="27586" y2="52427"/>
                          <a14:backgroundMark x1="29885" y1="62136" x2="28276" y2="55340"/>
                          <a14:backgroundMark x1="28736" y1="58252" x2="28736" y2="58252"/>
                          <a14:backgroundMark x1="25287" y1="59223" x2="26437" y2="57282"/>
                          <a14:backgroundMark x1="28736" y1="56311" x2="22989" y2="56311"/>
                          <a14:backgroundMark x1="27751" y1="55340" x2="24138" y2="66019"/>
                          <a14:backgroundMark x1="28736" y1="52427" x2="27751" y2="55340"/>
                          <a14:backgroundMark x1="71696" y1="74417" x2="73563" y2="73786"/>
                          <a14:backgroundMark x1="62069" y1="77670" x2="66597" y2="76140"/>
                          <a14:backgroundMark x1="73563" y1="74757" x2="73563" y2="74757"/>
                          <a14:backgroundMark x1="70296" y1="80430" x2="70115" y2="80583"/>
                          <a14:backgroundMark x1="74713" y1="76699" x2="74106" y2="77212"/>
                          <a14:backgroundMark x1="68966" y1="70874" x2="74713" y2="70874"/>
                          <a14:backgroundMark x1="67599" y1="77302" x2="55172" y2="80583"/>
                          <a14:backgroundMark x1="73563" y1="75728" x2="72963" y2="75886"/>
                          <a14:backgroundMark x1="64368" y1="76699" x2="67079" y2="76699"/>
                          <a14:backgroundMark x1="71264" y1="68932" x2="75862" y2="75728"/>
                          <a14:backgroundMark x1="71264" y1="78641" x2="44828" y2="80583"/>
                          <a14:backgroundMark x1="55172" y1="81553" x2="74713" y2="70874"/>
                          <a14:backgroundMark x1="74713" y1="78641" x2="54023" y2="75728"/>
                          <a14:backgroundMark x1="54023" y1="21359" x2="67816" y2="24272"/>
                          <a14:backgroundMark x1="68966" y1="24272" x2="60920" y2="20388"/>
                          <a14:backgroundMark x1="66667" y1="21359" x2="66667" y2="21359"/>
                          <a14:backgroundMark x1="72414" y1="22330" x2="66667" y2="22330"/>
                          <a14:backgroundMark x1="65517" y1="22330" x2="71264" y2="22330"/>
                          <a14:backgroundMark x1="70115" y1="24272" x2="59770" y2="23301"/>
                          <a14:backgroundMark x1="59770" y1="25243" x2="73563" y2="20388"/>
                          <a14:backgroundMark x1="19540" y1="56311" x2="13793" y2="49515"/>
                          <a14:backgroundMark x1="26437" y1="63107" x2="17241" y2="52427"/>
                          <a14:backgroundMark x1="26437" y1="52427" x2="28736" y2="39806"/>
                          <a14:backgroundMark x1="28736" y1="44660" x2="24138" y2="37864"/>
                          <a14:backgroundMark x1="25287" y1="45631" x2="25287" y2="45631"/>
                          <a14:backgroundMark x1="25287" y1="46602" x2="25287" y2="46602"/>
                          <a14:backgroundMark x1="17241" y1="52427" x2="17241" y2="52427"/>
                          <a14:backgroundMark x1="22989" y1="56311" x2="20690" y2="62136"/>
                          <a14:backgroundMark x1="16092" y1="58252" x2="16092" y2="58252"/>
                          <a14:backgroundMark x1="17241" y1="59223" x2="19540" y2="63107"/>
                          <a14:backgroundMark x1="26437" y1="59223" x2="29885" y2="36893"/>
                          <a14:backgroundMark x1="18391" y1="61165" x2="28736" y2="56311"/>
                          <a14:backgroundMark x1="28736" y1="56311" x2="35632" y2="46602"/>
                          <a14:backgroundMark x1="82759" y1="57282" x2="79310" y2="70874"/>
                          <a14:backgroundMark x1="75862" y1="51456" x2="75862" y2="51456"/>
                          <a14:backgroundMark x1="80460" y1="55340" x2="82759" y2="59223"/>
                          <a14:backgroundMark x1="74713" y1="52427" x2="86207" y2="44660"/>
                          <a14:backgroundMark x1="80460" y1="41748" x2="79310" y2="36893"/>
                          <a14:backgroundMark x1="80460" y1="57282" x2="75862" y2="40777"/>
                          <a14:backgroundMark x1="79310" y1="50485" x2="75862" y2="36893"/>
                          <a14:backgroundMark x1="18391" y1="54369" x2="25287" y2="64078"/>
                          <a14:backgroundMark x1="22989" y1="63107" x2="16092" y2="63107"/>
                          <a14:backgroundMark x1="16092" y1="67961" x2="16092" y2="67961"/>
                          <a14:backgroundMark x1="25287" y1="70874" x2="25287" y2="70874"/>
                          <a14:backgroundMark x1="20690" y1="71845" x2="20690" y2="71845"/>
                          <a14:backgroundMark x1="20690" y1="69903" x2="20690" y2="69903"/>
                          <a14:backgroundMark x1="20690" y1="70874" x2="20690" y2="70874"/>
                          <a14:backgroundMark x1="20690" y1="25243" x2="20690" y2="25243"/>
                          <a14:backgroundMark x1="20690" y1="33010" x2="20690" y2="33010"/>
                          <a14:backgroundMark x1="19540" y1="35922" x2="19540" y2="35922"/>
                          <a14:backgroundMark x1="18391" y1="41748" x2="18391" y2="41748"/>
                          <a14:backgroundMark x1="21839" y1="40777" x2="21839" y2="40777"/>
                          <a14:backgroundMark x1="16092" y1="41748" x2="16092" y2="41748"/>
                          <a14:backgroundMark x1="20690" y1="42718" x2="20690" y2="42718"/>
                          <a14:backgroundMark x1="20690" y1="39806" x2="20690" y2="39806"/>
                          <a14:backgroundMark x1="16092" y1="46602" x2="16092" y2="46602"/>
                          <a14:backgroundMark x1="16092" y1="43689" x2="16092" y2="43689"/>
                          <a14:backgroundMark x1="22989" y1="42718" x2="22989" y2="42718"/>
                          <a14:backgroundMark x1="18391" y1="41748" x2="18391" y2="41748"/>
                          <a14:backgroundMark x1="19540" y1="40777" x2="19540" y2="40777"/>
                          <a14:backgroundMark x1="19540" y1="37864" x2="19540" y2="37864"/>
                          <a14:backgroundMark x1="21839" y1="37864" x2="21839" y2="37864"/>
                          <a14:backgroundMark x1="20690" y1="42718" x2="20690" y2="42718"/>
                          <a14:backgroundMark x1="20690" y1="46602" x2="20690" y2="46602"/>
                          <a14:backgroundMark x1="17241" y1="44660" x2="17241" y2="44660"/>
                          <a14:backgroundMark x1="16092" y1="45631" x2="16092" y2="45631"/>
                          <a14:backgroundMark x1="19540" y1="42718" x2="19540" y2="42718"/>
                          <a14:backgroundMark x1="19540" y1="45631" x2="19540" y2="45631"/>
                          <a14:backgroundMark x1="72414" y1="33010" x2="72414" y2="33010"/>
                          <a14:backgroundMark x1="74713" y1="32039" x2="74713" y2="32039"/>
                          <a14:backgroundMark x1="77011" y1="34951" x2="77011" y2="34951"/>
                          <a14:backgroundMark x1="79310" y1="34951" x2="79310" y2="34951"/>
                          <a14:backgroundMark x1="82759" y1="36893" x2="82759" y2="36893"/>
                          <a14:backgroundMark x1="79310" y1="34951" x2="79310" y2="34951"/>
                          <a14:backgroundMark x1="74713" y1="33010" x2="74713" y2="33010"/>
                          <a14:backgroundMark x1="75862" y1="32039" x2="75862" y2="32039"/>
                          <a14:backgroundMark x1="79310" y1="33981" x2="79310" y2="33981"/>
                          <a14:backgroundMark x1="83908" y1="33981" x2="83908" y2="33981"/>
                          <a14:backgroundMark x1="79310" y1="32039" x2="79310" y2="32039"/>
                          <a14:backgroundMark x1="9195" y1="55340" x2="9195" y2="55340"/>
                          <a14:backgroundMark x1="8046" y1="55340" x2="8046" y2="55340"/>
                          <a14:backgroundMark x1="10345" y1="50485" x2="10345" y2="50485"/>
                          <a14:backgroundMark x1="8046" y1="52427" x2="8046" y2="52427"/>
                          <a14:backgroundMark x1="8046" y1="51456" x2="8046" y2="51456"/>
                          <a14:backgroundMark x1="9195" y1="48544" x2="9195" y2="48544"/>
                          <a14:backgroundMark x1="8046" y1="46602" x2="8046" y2="46602"/>
                          <a14:backgroundMark x1="10345" y1="45631" x2="10345" y2="45631"/>
                        </a14:backgroundRemoval>
                      </a14:imgEffect>
                    </a14:imgLayer>
                  </a14:imgProps>
                </a:ext>
              </a:extLst>
            </a:blip>
            <a:srcRect l="-1118" t="5665" r="1118" b="6446"/>
            <a:stretch/>
          </p:blipFill>
          <p:spPr>
            <a:xfrm>
              <a:off x="4241570" y="1234980"/>
              <a:ext cx="214450" cy="223141"/>
            </a:xfrm>
            <a:prstGeom prst="ellipse">
              <a:avLst/>
            </a:prstGeom>
            <a:ln>
              <a:solidFill>
                <a:srgbClr val="79A5C2"/>
              </a:solidFill>
            </a:ln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598DD5A-A4BD-D240-98CC-1933B40FDA3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344" b="24840"/>
          <a:stretch/>
        </p:blipFill>
        <p:spPr>
          <a:xfrm>
            <a:off x="8460286" y="1344695"/>
            <a:ext cx="337452" cy="15599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3424F3-7258-4C90-B1EC-5055ED530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TrackView Pro Hardware – Smart Sensor Options</a:t>
            </a:r>
            <a:endParaRPr lang="en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24AA2B-00FD-AD4C-ACA0-2E858274EC6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8020881" y="1600095"/>
            <a:ext cx="318878" cy="132106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B7E235F2-5F66-4F5A-8D9E-E4A9948708C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57779" y="5209445"/>
            <a:ext cx="749200" cy="109856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06190C26-FF52-498B-B5E9-4C59CC8938D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255024" y="2492833"/>
            <a:ext cx="317753" cy="106950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A5CE062A-91B3-4B79-829B-765AFA340269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2028" t="9271" r="9679" b="12436"/>
          <a:stretch/>
        </p:blipFill>
        <p:spPr>
          <a:xfrm>
            <a:off x="7579422" y="3398989"/>
            <a:ext cx="875305" cy="918834"/>
          </a:xfrm>
          <a:prstGeom prst="ellipse">
            <a:avLst/>
          </a:prstGeom>
          <a:ln>
            <a:solidFill>
              <a:srgbClr val="79A5C2"/>
            </a:solidFill>
          </a:ln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EA4B972-C687-40AA-A035-1F203326BC38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8825" t="10716" r="13966" b="8438"/>
          <a:stretch/>
        </p:blipFill>
        <p:spPr>
          <a:xfrm>
            <a:off x="6922695" y="2376077"/>
            <a:ext cx="1042446" cy="1057058"/>
          </a:xfrm>
          <a:prstGeom prst="ellipse">
            <a:avLst/>
          </a:prstGeom>
          <a:ln>
            <a:solidFill>
              <a:srgbClr val="79A5C2"/>
            </a:solidFill>
          </a:ln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85DB6A9-F50C-4DB8-812F-C36762271035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11259" t="7969" r="9195" b="12484"/>
          <a:stretch/>
        </p:blipFill>
        <p:spPr>
          <a:xfrm>
            <a:off x="6923161" y="4384929"/>
            <a:ext cx="1023140" cy="1057060"/>
          </a:xfrm>
          <a:prstGeom prst="ellipse">
            <a:avLst/>
          </a:prstGeom>
          <a:ln>
            <a:solidFill>
              <a:srgbClr val="79A5C2"/>
            </a:solidFill>
          </a:ln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ACAEA43-6221-4238-870D-6F14E850D32A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r="59941"/>
          <a:stretch/>
        </p:blipFill>
        <p:spPr>
          <a:xfrm flipV="1">
            <a:off x="3126483" y="5140839"/>
            <a:ext cx="411198" cy="1166906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8A357359-D54E-4345-8554-95929EF1EA00}"/>
              </a:ext>
            </a:extLst>
          </p:cNvPr>
          <p:cNvPicPr>
            <a:picLocks noChangeAspect="1"/>
          </p:cNvPicPr>
          <p:nvPr/>
        </p:nvPicPr>
        <p:blipFill rotWithShape="1">
          <a:blip r:embed="rId15"/>
          <a:srcRect l="-1118" t="5665" r="1118" b="6446"/>
          <a:stretch/>
        </p:blipFill>
        <p:spPr>
          <a:xfrm>
            <a:off x="4350531" y="4410330"/>
            <a:ext cx="967066" cy="1006258"/>
          </a:xfrm>
          <a:prstGeom prst="ellipse">
            <a:avLst/>
          </a:prstGeom>
          <a:ln>
            <a:solidFill>
              <a:srgbClr val="79A5C2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F73310E-CA1E-428A-A68D-A240A046403A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878133" y="4165622"/>
            <a:ext cx="845898" cy="1168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DF30C0B-678D-4E6D-B8F4-D37EF37BBD48}"/>
              </a:ext>
            </a:extLst>
          </p:cNvPr>
          <p:cNvPicPr>
            <a:picLocks noChangeAspect="1"/>
          </p:cNvPicPr>
          <p:nvPr/>
        </p:nvPicPr>
        <p:blipFill rotWithShape="1">
          <a:blip r:embed="rId17"/>
          <a:srcRect r="49558"/>
          <a:stretch/>
        </p:blipFill>
        <p:spPr>
          <a:xfrm flipV="1">
            <a:off x="2242868" y="3402926"/>
            <a:ext cx="426990" cy="1191154"/>
          </a:xfrm>
          <a:prstGeom prst="rect">
            <a:avLst/>
          </a:prstGeom>
        </p:spPr>
      </p:pic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0582CFE7-BEA8-45DB-8820-3F58CFBFBD60}"/>
              </a:ext>
            </a:extLst>
          </p:cNvPr>
          <p:cNvCxnSpPr>
            <a:cxnSpLocks/>
          </p:cNvCxnSpPr>
          <p:nvPr/>
        </p:nvCxnSpPr>
        <p:spPr>
          <a:xfrm rot="18000000">
            <a:off x="9229715" y="3376503"/>
            <a:ext cx="0" cy="3532235"/>
          </a:xfrm>
          <a:prstGeom prst="line">
            <a:avLst/>
          </a:prstGeom>
          <a:ln w="9525">
            <a:solidFill>
              <a:srgbClr val="1F6898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14504B52-D8E7-4669-B4F9-0F8D9618BC0E}"/>
              </a:ext>
            </a:extLst>
          </p:cNvPr>
          <p:cNvCxnSpPr>
            <a:cxnSpLocks/>
          </p:cNvCxnSpPr>
          <p:nvPr/>
        </p:nvCxnSpPr>
        <p:spPr>
          <a:xfrm rot="3600000">
            <a:off x="2900479" y="3376503"/>
            <a:ext cx="0" cy="3532235"/>
          </a:xfrm>
          <a:prstGeom prst="line">
            <a:avLst/>
          </a:prstGeom>
          <a:ln w="9525">
            <a:solidFill>
              <a:srgbClr val="1F6898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" name="Picture 47">
            <a:extLst>
              <a:ext uri="{FF2B5EF4-FFF2-40B4-BE49-F238E27FC236}">
                <a16:creationId xmlns:a16="http://schemas.microsoft.com/office/drawing/2014/main" id="{0484981C-6FB0-4DCE-AE8F-49AB94BD9C47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flipH="1" flipV="1">
            <a:off x="3126483" y="1594787"/>
            <a:ext cx="322482" cy="1117242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4EC0B15B-935E-4415-B45A-3D34F52229D7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0949768">
            <a:off x="3524979" y="1951207"/>
            <a:ext cx="979232" cy="901459"/>
          </a:xfrm>
          <a:prstGeom prst="rect">
            <a:avLst/>
          </a:prstGeom>
        </p:spPr>
      </p:pic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79DF7F69-C9F0-4598-9153-48B22C0F2394}"/>
              </a:ext>
            </a:extLst>
          </p:cNvPr>
          <p:cNvCxnSpPr>
            <a:cxnSpLocks/>
          </p:cNvCxnSpPr>
          <p:nvPr/>
        </p:nvCxnSpPr>
        <p:spPr>
          <a:xfrm rot="7200000">
            <a:off x="2844721" y="755056"/>
            <a:ext cx="0" cy="3532235"/>
          </a:xfrm>
          <a:prstGeom prst="line">
            <a:avLst/>
          </a:prstGeom>
          <a:ln w="9525">
            <a:solidFill>
              <a:srgbClr val="1F6898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8" name="Graphic 57" descr="Single gear outline">
            <a:extLst>
              <a:ext uri="{FF2B5EF4-FFF2-40B4-BE49-F238E27FC236}">
                <a16:creationId xmlns:a16="http://schemas.microsoft.com/office/drawing/2014/main" id="{FA87CC2B-DE06-4697-BEAE-FBC9B2DE29A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4679140" y="2701968"/>
            <a:ext cx="337896" cy="337896"/>
          </a:xfrm>
          <a:prstGeom prst="rect">
            <a:avLst/>
          </a:pr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0386FE53-6A29-4F88-9A35-808531A427E3}"/>
              </a:ext>
            </a:extLst>
          </p:cNvPr>
          <p:cNvGrpSpPr/>
          <p:nvPr/>
        </p:nvGrpSpPr>
        <p:grpSpPr>
          <a:xfrm>
            <a:off x="4391978" y="2375114"/>
            <a:ext cx="925799" cy="917652"/>
            <a:chOff x="3151981" y="1979265"/>
            <a:chExt cx="335426" cy="364311"/>
          </a:xfrm>
        </p:grpSpPr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B0D42912-137A-4330-9F8A-75BBD3B6116F}"/>
                </a:ext>
              </a:extLst>
            </p:cNvPr>
            <p:cNvSpPr/>
            <p:nvPr/>
          </p:nvSpPr>
          <p:spPr>
            <a:xfrm>
              <a:off x="3288819" y="1979265"/>
              <a:ext cx="61516" cy="61516"/>
            </a:xfrm>
            <a:prstGeom prst="ellips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AvenirNext LT Pro Medium" panose="020B0504020202020204"/>
              </a:endParaRPr>
            </a:p>
          </p:txBody>
        </p: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A6BF907F-257E-461E-BE96-3E99600F607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400590" y="2162438"/>
              <a:ext cx="60172" cy="0"/>
            </a:xfrm>
            <a:prstGeom prst="lin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CE1714DA-B5D2-4862-8DC4-D0D73AC4AAA1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3457397" y="2043310"/>
              <a:ext cx="0" cy="124861"/>
            </a:xfrm>
            <a:prstGeom prst="lin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3F91EEB7-84D6-4066-8799-DE68B7316CAA}"/>
                </a:ext>
              </a:extLst>
            </p:cNvPr>
            <p:cNvSpPr/>
            <p:nvPr/>
          </p:nvSpPr>
          <p:spPr>
            <a:xfrm>
              <a:off x="3288672" y="2282060"/>
              <a:ext cx="61516" cy="61516"/>
            </a:xfrm>
            <a:prstGeom prst="rect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AvenirNext LT Pro Medium" panose="020B0504020202020204"/>
              </a:endParaRPr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392D4167-DB6A-4355-9170-40C6CF066B07}"/>
                </a:ext>
              </a:extLst>
            </p:cNvPr>
            <p:cNvSpPr/>
            <p:nvPr/>
          </p:nvSpPr>
          <p:spPr>
            <a:xfrm>
              <a:off x="3151981" y="1979265"/>
              <a:ext cx="61516" cy="61516"/>
            </a:xfrm>
            <a:prstGeom prst="ellips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AvenirNext LT Pro Medium" panose="020B0504020202020204"/>
              </a:endParaRPr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29171431-45BF-4931-AA83-314CAA02B63F}"/>
                </a:ext>
              </a:extLst>
            </p:cNvPr>
            <p:cNvSpPr/>
            <p:nvPr/>
          </p:nvSpPr>
          <p:spPr>
            <a:xfrm>
              <a:off x="3425891" y="1979265"/>
              <a:ext cx="61516" cy="61516"/>
            </a:xfrm>
            <a:prstGeom prst="ellips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AvenirNext LT Pro Medium" panose="020B0504020202020204"/>
              </a:endParaRPr>
            </a:p>
          </p:txBody>
        </p: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85BCEFF3-B40A-49E9-B498-6D4A603AC5A4}"/>
                </a:ext>
              </a:extLst>
            </p:cNvPr>
            <p:cNvCxnSpPr>
              <a:cxnSpLocks/>
            </p:cNvCxnSpPr>
            <p:nvPr/>
          </p:nvCxnSpPr>
          <p:spPr>
            <a:xfrm>
              <a:off x="3178278" y="2162438"/>
              <a:ext cx="60172" cy="0"/>
            </a:xfrm>
            <a:prstGeom prst="lin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76C53177-A5C4-4EC2-8E9E-2F2BCDB44B4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181642" y="2043310"/>
              <a:ext cx="0" cy="124861"/>
            </a:xfrm>
            <a:prstGeom prst="lin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AB5C6C53-6433-4A70-9306-6AF8FF96F52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319430" y="2043310"/>
              <a:ext cx="0" cy="38635"/>
            </a:xfrm>
            <a:prstGeom prst="lin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8ABA3F74-546A-4A23-AAD6-B8C85BE3895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319430" y="2238930"/>
              <a:ext cx="0" cy="38635"/>
            </a:xfrm>
            <a:prstGeom prst="line">
              <a:avLst/>
            </a:prstGeom>
            <a:noFill/>
            <a:ln w="12700">
              <a:solidFill>
                <a:srgbClr val="79A5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79CCEC53-31BE-4981-B96F-BDBA27DDE527}"/>
                </a:ext>
              </a:extLst>
            </p:cNvPr>
            <p:cNvSpPr txBox="1"/>
            <p:nvPr/>
          </p:nvSpPr>
          <p:spPr>
            <a:xfrm>
              <a:off x="3306855" y="2166678"/>
              <a:ext cx="130885" cy="11363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en-GB" sz="1260" b="1">
                  <a:solidFill>
                    <a:srgbClr val="79A5C2"/>
                  </a:solidFill>
                  <a:latin typeface="AvenirNext LT Pro Medium" panose="020B0504020202020204"/>
                </a:rPr>
                <a:t>3</a:t>
              </a:r>
              <a:r>
                <a:rPr lang="en-GB" sz="1260" b="1" baseline="30000">
                  <a:solidFill>
                    <a:srgbClr val="79A5C2"/>
                  </a:solidFill>
                  <a:latin typeface="AvenirNext LT Pro Medium" panose="020B0504020202020204"/>
                </a:rPr>
                <a:t>rd</a:t>
              </a:r>
              <a:endParaRPr lang="en-GB" sz="1260" b="1">
                <a:solidFill>
                  <a:srgbClr val="79A5C2"/>
                </a:solidFill>
                <a:latin typeface="AvenirNext LT Pro Medium" panose="020B0504020202020204"/>
              </a:endParaRPr>
            </a:p>
          </p:txBody>
        </p:sp>
      </p:grpSp>
      <p:pic>
        <p:nvPicPr>
          <p:cNvPr id="111" name="Picture 110">
            <a:extLst>
              <a:ext uri="{FF2B5EF4-FFF2-40B4-BE49-F238E27FC236}">
                <a16:creationId xmlns:a16="http://schemas.microsoft.com/office/drawing/2014/main" id="{6A251CEC-306C-42B8-95F3-6DB3E09BFFB8}"/>
              </a:ext>
            </a:extLst>
          </p:cNvPr>
          <p:cNvPicPr>
            <a:picLocks noChangeAspect="1"/>
          </p:cNvPicPr>
          <p:nvPr/>
        </p:nvPicPr>
        <p:blipFill rotWithShape="1">
          <a:blip r:embed="rId17"/>
          <a:srcRect l="49559"/>
          <a:stretch/>
        </p:blipFill>
        <p:spPr>
          <a:xfrm>
            <a:off x="2881670" y="3443873"/>
            <a:ext cx="426990" cy="1191154"/>
          </a:xfrm>
          <a:prstGeom prst="rect">
            <a:avLst/>
          </a:prstGeom>
        </p:spPr>
      </p:pic>
      <p:pic>
        <p:nvPicPr>
          <p:cNvPr id="112" name="Picture 111">
            <a:extLst>
              <a:ext uri="{FF2B5EF4-FFF2-40B4-BE49-F238E27FC236}">
                <a16:creationId xmlns:a16="http://schemas.microsoft.com/office/drawing/2014/main" id="{50A68730-DA1B-45FB-8F6A-A396F03E2AA8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40059"/>
          <a:stretch/>
        </p:blipFill>
        <p:spPr>
          <a:xfrm>
            <a:off x="3727550" y="5138576"/>
            <a:ext cx="506674" cy="960911"/>
          </a:xfrm>
          <a:prstGeom prst="rect">
            <a:avLst/>
          </a:prstGeom>
        </p:spPr>
      </p:pic>
      <p:pic>
        <p:nvPicPr>
          <p:cNvPr id="130" name="Picture 2" descr="QR code - Wikipedia">
            <a:extLst>
              <a:ext uri="{FF2B5EF4-FFF2-40B4-BE49-F238E27FC236}">
                <a16:creationId xmlns:a16="http://schemas.microsoft.com/office/drawing/2014/main" id="{D96180F7-B8E8-49F1-AB60-B930511497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4175" y="2904554"/>
            <a:ext cx="64800" cy="6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" name="Picture 2" descr="QR code - Wikipedia">
            <a:extLst>
              <a:ext uri="{FF2B5EF4-FFF2-40B4-BE49-F238E27FC236}">
                <a16:creationId xmlns:a16="http://schemas.microsoft.com/office/drawing/2014/main" id="{9F5DBEAE-D387-482A-A4F5-3B08C5D6E2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6144" y="2014627"/>
            <a:ext cx="64800" cy="6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" name="Picture 2" descr="QR code - Wikipedia">
            <a:extLst>
              <a:ext uri="{FF2B5EF4-FFF2-40B4-BE49-F238E27FC236}">
                <a16:creationId xmlns:a16="http://schemas.microsoft.com/office/drawing/2014/main" id="{08B93068-FCF3-46C8-9DBF-4F2BE2DD3B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809" y="1653905"/>
            <a:ext cx="54863" cy="5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" name="Picture 2" descr="QR code - Wikipedia">
            <a:extLst>
              <a:ext uri="{FF2B5EF4-FFF2-40B4-BE49-F238E27FC236}">
                <a16:creationId xmlns:a16="http://schemas.microsoft.com/office/drawing/2014/main" id="{8E8CC94E-65D3-47C6-94CE-4F8169B2B3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6964" y="4603346"/>
            <a:ext cx="69120" cy="6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0" name="Picture 2" descr="QR code - Wikipedia">
            <a:extLst>
              <a:ext uri="{FF2B5EF4-FFF2-40B4-BE49-F238E27FC236}">
                <a16:creationId xmlns:a16="http://schemas.microsoft.com/office/drawing/2014/main" id="{F3911797-68C8-4FB5-BC26-20F976845B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5797" y="5844432"/>
            <a:ext cx="64800" cy="6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2" name="Picture 2" descr="QR code - Wikipedia">
            <a:extLst>
              <a:ext uri="{FF2B5EF4-FFF2-40B4-BE49-F238E27FC236}">
                <a16:creationId xmlns:a16="http://schemas.microsoft.com/office/drawing/2014/main" id="{AEF3A7B6-726B-4A5E-89C0-A034F472E8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0295" y="4092181"/>
            <a:ext cx="73440" cy="7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" name="Picture 2" descr="QR code - Wikipedia">
            <a:extLst>
              <a:ext uri="{FF2B5EF4-FFF2-40B4-BE49-F238E27FC236}">
                <a16:creationId xmlns:a16="http://schemas.microsoft.com/office/drawing/2014/main" id="{A5F28F12-EDD8-4744-B70D-2C3C110613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668" y="2210338"/>
            <a:ext cx="73440" cy="7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4" name="Picture 2" descr="QR code - Wikipedia">
            <a:extLst>
              <a:ext uri="{FF2B5EF4-FFF2-40B4-BE49-F238E27FC236}">
                <a16:creationId xmlns:a16="http://schemas.microsoft.com/office/drawing/2014/main" id="{DA7E6A26-D20C-467D-B44F-FB1A7E00A2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7310" y="5990882"/>
            <a:ext cx="47520" cy="47520"/>
          </a:xfrm>
          <a:prstGeom prst="rect">
            <a:avLst/>
          </a:prstGeom>
          <a:noFill/>
          <a:scene3d>
            <a:camera prst="perspectiveHeroicExtremeLeftFacing" fov="7200000">
              <a:rot lat="1200000" lon="0" rev="210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70E6B41-34F4-4C5E-A7D1-85F96F8648CA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8812750" y="5705857"/>
            <a:ext cx="351371" cy="63581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F8BA3FF-3D07-4F30-AFBB-81D8BDA61129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9106072" y="1368875"/>
            <a:ext cx="372629" cy="1117888"/>
          </a:xfrm>
          <a:prstGeom prst="rect">
            <a:avLst/>
          </a:prstGeom>
        </p:spPr>
      </p:pic>
      <p:pic>
        <p:nvPicPr>
          <p:cNvPr id="89" name="Picture 2" descr="QR code - Wikipedia">
            <a:extLst>
              <a:ext uri="{FF2B5EF4-FFF2-40B4-BE49-F238E27FC236}">
                <a16:creationId xmlns:a16="http://schemas.microsoft.com/office/drawing/2014/main" id="{4A74EF20-825D-43EC-9A25-41EB134591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0649" y="1837733"/>
            <a:ext cx="77760" cy="7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628AA00-3174-41F7-B0AE-50072FEC40AD}"/>
              </a:ext>
            </a:extLst>
          </p:cNvPr>
          <p:cNvCxnSpPr>
            <a:cxnSpLocks/>
          </p:cNvCxnSpPr>
          <p:nvPr/>
        </p:nvCxnSpPr>
        <p:spPr>
          <a:xfrm rot="14400000">
            <a:off x="9296039" y="759465"/>
            <a:ext cx="0" cy="3532235"/>
          </a:xfrm>
          <a:prstGeom prst="line">
            <a:avLst/>
          </a:prstGeom>
          <a:ln w="9525">
            <a:solidFill>
              <a:srgbClr val="1F6898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D8644B6E-42FD-465A-BD10-0BB0F63824F0}"/>
              </a:ext>
            </a:extLst>
          </p:cNvPr>
          <p:cNvSpPr txBox="1">
            <a:spLocks/>
          </p:cNvSpPr>
          <p:nvPr/>
        </p:nvSpPr>
        <p:spPr>
          <a:xfrm>
            <a:off x="1033807" y="3975220"/>
            <a:ext cx="1092516" cy="455766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fontAlgn="base" hangingPunct="1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 panose="020B0604020202020204" pitchFamily="34" charset="0"/>
              <a:buNone/>
              <a:defRPr sz="1167" b="1" i="0" kern="1200">
                <a:solidFill>
                  <a:schemeClr val="bg2">
                    <a:lumMod val="10000"/>
                  </a:schemeClr>
                </a:solidFill>
                <a:latin typeface="AvenirNext LT Pro Medium" panose="020B0504020202020204" pitchFamily="34" charset="77"/>
                <a:ea typeface="+mn-ea"/>
                <a:cs typeface="+mn-cs"/>
              </a:defRPr>
            </a:lvl1pPr>
            <a:lvl2pPr marL="514350" indent="-171450" algn="l" defTabSz="685800" rtl="0" eaLnBrk="1" fontAlgn="base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fontAlgn="base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fontAlgn="base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fontAlgn="base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0"/>
              </a:spcBef>
            </a:pPr>
            <a:r>
              <a:rPr lang="en-GB" sz="1440">
                <a:solidFill>
                  <a:srgbClr val="73D438"/>
                </a:solidFill>
                <a:latin typeface="AvenirNext LT Pro Medium" panose="020B0504020202020204"/>
              </a:rPr>
              <a:t>PoE Unit</a:t>
            </a:r>
          </a:p>
          <a:p>
            <a:pPr algn="ctr">
              <a:spcBef>
                <a:spcPts val="0"/>
              </a:spcBef>
            </a:pPr>
            <a:r>
              <a:rPr lang="en-GB" sz="1440">
                <a:solidFill>
                  <a:srgbClr val="73D438"/>
                </a:solidFill>
                <a:latin typeface="AvenirNext LT Pro Medium" panose="020B0504020202020204"/>
              </a:rPr>
              <a:t>Required</a:t>
            </a:r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BC6B5321-D0A4-4271-95BE-1669FF49C64C}"/>
              </a:ext>
            </a:extLst>
          </p:cNvPr>
          <p:cNvGrpSpPr/>
          <p:nvPr/>
        </p:nvGrpSpPr>
        <p:grpSpPr>
          <a:xfrm flipH="1">
            <a:off x="1395043" y="3767573"/>
            <a:ext cx="352777" cy="138240"/>
            <a:chOff x="5051565" y="2780708"/>
            <a:chExt cx="293981" cy="115200"/>
          </a:xfrm>
        </p:grpSpPr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91143F60-1AFF-4C08-B571-93B91324E441}"/>
                </a:ext>
              </a:extLst>
            </p:cNvPr>
            <p:cNvSpPr/>
            <p:nvPr/>
          </p:nvSpPr>
          <p:spPr>
            <a:xfrm>
              <a:off x="5051565" y="2804689"/>
              <a:ext cx="291600" cy="72000"/>
            </a:xfrm>
            <a:custGeom>
              <a:avLst/>
              <a:gdLst>
                <a:gd name="connsiteX0" fmla="*/ 142875 w 685800"/>
                <a:gd name="connsiteY0" fmla="*/ 285750 h 285750"/>
                <a:gd name="connsiteX1" fmla="*/ 542925 w 685800"/>
                <a:gd name="connsiteY1" fmla="*/ 285750 h 285750"/>
                <a:gd name="connsiteX2" fmla="*/ 685800 w 685800"/>
                <a:gd name="connsiteY2" fmla="*/ 142875 h 285750"/>
                <a:gd name="connsiteX3" fmla="*/ 542925 w 685800"/>
                <a:gd name="connsiteY3" fmla="*/ 0 h 285750"/>
                <a:gd name="connsiteX4" fmla="*/ 142875 w 685800"/>
                <a:gd name="connsiteY4" fmla="*/ 0 h 285750"/>
                <a:gd name="connsiteX5" fmla="*/ 0 w 685800"/>
                <a:gd name="connsiteY5" fmla="*/ 142875 h 285750"/>
                <a:gd name="connsiteX6" fmla="*/ 142875 w 685800"/>
                <a:gd name="connsiteY6" fmla="*/ 285750 h 285750"/>
                <a:gd name="connsiteX7" fmla="*/ 142875 w 685800"/>
                <a:gd name="connsiteY7" fmla="*/ 19050 h 285750"/>
                <a:gd name="connsiteX8" fmla="*/ 542925 w 685800"/>
                <a:gd name="connsiteY8" fmla="*/ 19050 h 285750"/>
                <a:gd name="connsiteX9" fmla="*/ 666750 w 685800"/>
                <a:gd name="connsiteY9" fmla="*/ 142875 h 285750"/>
                <a:gd name="connsiteX10" fmla="*/ 542925 w 685800"/>
                <a:gd name="connsiteY10" fmla="*/ 266700 h 285750"/>
                <a:gd name="connsiteX11" fmla="*/ 142875 w 685800"/>
                <a:gd name="connsiteY11" fmla="*/ 266700 h 285750"/>
                <a:gd name="connsiteX12" fmla="*/ 19050 w 685800"/>
                <a:gd name="connsiteY12" fmla="*/ 142875 h 285750"/>
                <a:gd name="connsiteX13" fmla="*/ 142875 w 685800"/>
                <a:gd name="connsiteY13" fmla="*/ 1905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85800" h="285750">
                  <a:moveTo>
                    <a:pt x="142875" y="285750"/>
                  </a:moveTo>
                  <a:lnTo>
                    <a:pt x="542925" y="285750"/>
                  </a:lnTo>
                  <a:cubicBezTo>
                    <a:pt x="621833" y="285750"/>
                    <a:pt x="685800" y="221783"/>
                    <a:pt x="685800" y="142875"/>
                  </a:cubicBezTo>
                  <a:cubicBezTo>
                    <a:pt x="685800" y="63967"/>
                    <a:pt x="621833" y="0"/>
                    <a:pt x="542925" y="0"/>
                  </a:cubicBezTo>
                  <a:lnTo>
                    <a:pt x="142875" y="0"/>
                  </a:lnTo>
                  <a:cubicBezTo>
                    <a:pt x="63967" y="0"/>
                    <a:pt x="0" y="63967"/>
                    <a:pt x="0" y="142875"/>
                  </a:cubicBezTo>
                  <a:cubicBezTo>
                    <a:pt x="0" y="221783"/>
                    <a:pt x="63967" y="285750"/>
                    <a:pt x="142875" y="285750"/>
                  </a:cubicBezTo>
                  <a:close/>
                  <a:moveTo>
                    <a:pt x="142875" y="19050"/>
                  </a:moveTo>
                  <a:lnTo>
                    <a:pt x="542925" y="19050"/>
                  </a:lnTo>
                  <a:cubicBezTo>
                    <a:pt x="611312" y="19050"/>
                    <a:pt x="666750" y="74488"/>
                    <a:pt x="666750" y="142875"/>
                  </a:cubicBezTo>
                  <a:cubicBezTo>
                    <a:pt x="666750" y="211262"/>
                    <a:pt x="611312" y="266700"/>
                    <a:pt x="542925" y="266700"/>
                  </a:cubicBezTo>
                  <a:lnTo>
                    <a:pt x="142875" y="266700"/>
                  </a:lnTo>
                  <a:cubicBezTo>
                    <a:pt x="74488" y="266700"/>
                    <a:pt x="19050" y="211262"/>
                    <a:pt x="19050" y="142875"/>
                  </a:cubicBezTo>
                  <a:cubicBezTo>
                    <a:pt x="19050" y="74488"/>
                    <a:pt x="74488" y="19050"/>
                    <a:pt x="142875" y="19050"/>
                  </a:cubicBezTo>
                  <a:close/>
                </a:path>
              </a:pathLst>
            </a:custGeom>
            <a:solidFill>
              <a:srgbClr val="73D438"/>
            </a:solidFill>
            <a:ln w="9525" cap="flat">
              <a:solidFill>
                <a:srgbClr val="DA3E5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>
                <a:latin typeface="AvenirNext LT Pro Medium" panose="020B0504020202020204"/>
              </a:endParaRPr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7C4CF2C0-3ECE-493A-B7E7-A28A4D4C700F}"/>
                </a:ext>
              </a:extLst>
            </p:cNvPr>
            <p:cNvSpPr/>
            <p:nvPr/>
          </p:nvSpPr>
          <p:spPr>
            <a:xfrm>
              <a:off x="5230346" y="2780708"/>
              <a:ext cx="115200" cy="115200"/>
            </a:xfrm>
            <a:prstGeom prst="ellipse">
              <a:avLst/>
            </a:prstGeom>
            <a:solidFill>
              <a:schemeClr val="bg1"/>
            </a:solidFill>
            <a:ln w="15875">
              <a:solidFill>
                <a:srgbClr val="DA3E5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AvenirNext LT Pro Medium" panose="020B0504020202020204"/>
              </a:endParaRPr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9B9B786E-97C6-4CEE-B93A-D2CEC1F8462B}"/>
                </a:ext>
              </a:extLst>
            </p:cNvPr>
            <p:cNvSpPr/>
            <p:nvPr/>
          </p:nvSpPr>
          <p:spPr>
            <a:xfrm>
              <a:off x="5256193" y="2811889"/>
              <a:ext cx="57600" cy="57600"/>
            </a:xfrm>
            <a:custGeom>
              <a:avLst/>
              <a:gdLst>
                <a:gd name="connsiteX0" fmla="*/ 85725 w 171450"/>
                <a:gd name="connsiteY0" fmla="*/ 171450 h 171450"/>
                <a:gd name="connsiteX1" fmla="*/ 171450 w 171450"/>
                <a:gd name="connsiteY1" fmla="*/ 85725 h 171450"/>
                <a:gd name="connsiteX2" fmla="*/ 85725 w 171450"/>
                <a:gd name="connsiteY2" fmla="*/ 0 h 171450"/>
                <a:gd name="connsiteX3" fmla="*/ 0 w 171450"/>
                <a:gd name="connsiteY3" fmla="*/ 85725 h 171450"/>
                <a:gd name="connsiteX4" fmla="*/ 85725 w 171450"/>
                <a:gd name="connsiteY4" fmla="*/ 171450 h 171450"/>
                <a:gd name="connsiteX5" fmla="*/ 85725 w 171450"/>
                <a:gd name="connsiteY5" fmla="*/ 19050 h 171450"/>
                <a:gd name="connsiteX6" fmla="*/ 152400 w 171450"/>
                <a:gd name="connsiteY6" fmla="*/ 85725 h 171450"/>
                <a:gd name="connsiteX7" fmla="*/ 85725 w 171450"/>
                <a:gd name="connsiteY7" fmla="*/ 152400 h 171450"/>
                <a:gd name="connsiteX8" fmla="*/ 19050 w 171450"/>
                <a:gd name="connsiteY8" fmla="*/ 85725 h 171450"/>
                <a:gd name="connsiteX9" fmla="*/ 85725 w 171450"/>
                <a:gd name="connsiteY9" fmla="*/ 1905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1450" h="171450">
                  <a:moveTo>
                    <a:pt x="85725" y="171450"/>
                  </a:moveTo>
                  <a:cubicBezTo>
                    <a:pt x="133070" y="171450"/>
                    <a:pt x="171450" y="133070"/>
                    <a:pt x="171450" y="85725"/>
                  </a:cubicBezTo>
                  <a:cubicBezTo>
                    <a:pt x="171450" y="38380"/>
                    <a:pt x="133070" y="0"/>
                    <a:pt x="85725" y="0"/>
                  </a:cubicBezTo>
                  <a:cubicBezTo>
                    <a:pt x="38380" y="0"/>
                    <a:pt x="0" y="38380"/>
                    <a:pt x="0" y="85725"/>
                  </a:cubicBezTo>
                  <a:cubicBezTo>
                    <a:pt x="0" y="133070"/>
                    <a:pt x="38380" y="171450"/>
                    <a:pt x="85725" y="171450"/>
                  </a:cubicBezTo>
                  <a:close/>
                  <a:moveTo>
                    <a:pt x="85725" y="19050"/>
                  </a:moveTo>
                  <a:cubicBezTo>
                    <a:pt x="122549" y="19050"/>
                    <a:pt x="152400" y="48901"/>
                    <a:pt x="152400" y="85725"/>
                  </a:cubicBezTo>
                  <a:cubicBezTo>
                    <a:pt x="152400" y="122549"/>
                    <a:pt x="122549" y="152400"/>
                    <a:pt x="85725" y="152400"/>
                  </a:cubicBezTo>
                  <a:cubicBezTo>
                    <a:pt x="48901" y="152400"/>
                    <a:pt x="19050" y="122549"/>
                    <a:pt x="19050" y="85725"/>
                  </a:cubicBezTo>
                  <a:cubicBezTo>
                    <a:pt x="19092" y="48918"/>
                    <a:pt x="48919" y="19092"/>
                    <a:pt x="85725" y="19050"/>
                  </a:cubicBezTo>
                  <a:close/>
                </a:path>
              </a:pathLst>
            </a:custGeom>
            <a:solidFill>
              <a:srgbClr val="73D438"/>
            </a:solidFill>
            <a:ln w="9525" cap="flat">
              <a:solidFill>
                <a:srgbClr val="DA3E5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>
                <a:latin typeface="AvenirNext LT Pro Medium" panose="020B0504020202020204"/>
              </a:endParaRPr>
            </a:p>
          </p:txBody>
        </p:sp>
      </p:grp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465D2C3B-5215-49EF-B49D-0F187A8C88D8}"/>
              </a:ext>
            </a:extLst>
          </p:cNvPr>
          <p:cNvSpPr/>
          <p:nvPr/>
        </p:nvSpPr>
        <p:spPr>
          <a:xfrm>
            <a:off x="1375908" y="3754734"/>
            <a:ext cx="388188" cy="163918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venirNext LT Pro Medium" panose="020B0504020202020204"/>
            </a:endParaRPr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AF400AA7-7E6A-486C-BD81-2EBE81872F11}"/>
              </a:ext>
            </a:extLst>
          </p:cNvPr>
          <p:cNvGrpSpPr/>
          <p:nvPr/>
        </p:nvGrpSpPr>
        <p:grpSpPr>
          <a:xfrm>
            <a:off x="1395043" y="3767573"/>
            <a:ext cx="352777" cy="138240"/>
            <a:chOff x="5051565" y="2780708"/>
            <a:chExt cx="293981" cy="115200"/>
          </a:xfrm>
        </p:grpSpPr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9F70C830-A8BE-4CC9-8047-EE14F686F89C}"/>
                </a:ext>
              </a:extLst>
            </p:cNvPr>
            <p:cNvSpPr/>
            <p:nvPr/>
          </p:nvSpPr>
          <p:spPr>
            <a:xfrm>
              <a:off x="5051565" y="2804689"/>
              <a:ext cx="291600" cy="72000"/>
            </a:xfrm>
            <a:custGeom>
              <a:avLst/>
              <a:gdLst>
                <a:gd name="connsiteX0" fmla="*/ 142875 w 685800"/>
                <a:gd name="connsiteY0" fmla="*/ 285750 h 285750"/>
                <a:gd name="connsiteX1" fmla="*/ 542925 w 685800"/>
                <a:gd name="connsiteY1" fmla="*/ 285750 h 285750"/>
                <a:gd name="connsiteX2" fmla="*/ 685800 w 685800"/>
                <a:gd name="connsiteY2" fmla="*/ 142875 h 285750"/>
                <a:gd name="connsiteX3" fmla="*/ 542925 w 685800"/>
                <a:gd name="connsiteY3" fmla="*/ 0 h 285750"/>
                <a:gd name="connsiteX4" fmla="*/ 142875 w 685800"/>
                <a:gd name="connsiteY4" fmla="*/ 0 h 285750"/>
                <a:gd name="connsiteX5" fmla="*/ 0 w 685800"/>
                <a:gd name="connsiteY5" fmla="*/ 142875 h 285750"/>
                <a:gd name="connsiteX6" fmla="*/ 142875 w 685800"/>
                <a:gd name="connsiteY6" fmla="*/ 285750 h 285750"/>
                <a:gd name="connsiteX7" fmla="*/ 142875 w 685800"/>
                <a:gd name="connsiteY7" fmla="*/ 19050 h 285750"/>
                <a:gd name="connsiteX8" fmla="*/ 542925 w 685800"/>
                <a:gd name="connsiteY8" fmla="*/ 19050 h 285750"/>
                <a:gd name="connsiteX9" fmla="*/ 666750 w 685800"/>
                <a:gd name="connsiteY9" fmla="*/ 142875 h 285750"/>
                <a:gd name="connsiteX10" fmla="*/ 542925 w 685800"/>
                <a:gd name="connsiteY10" fmla="*/ 266700 h 285750"/>
                <a:gd name="connsiteX11" fmla="*/ 142875 w 685800"/>
                <a:gd name="connsiteY11" fmla="*/ 266700 h 285750"/>
                <a:gd name="connsiteX12" fmla="*/ 19050 w 685800"/>
                <a:gd name="connsiteY12" fmla="*/ 142875 h 285750"/>
                <a:gd name="connsiteX13" fmla="*/ 142875 w 685800"/>
                <a:gd name="connsiteY13" fmla="*/ 1905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85800" h="285750">
                  <a:moveTo>
                    <a:pt x="142875" y="285750"/>
                  </a:moveTo>
                  <a:lnTo>
                    <a:pt x="542925" y="285750"/>
                  </a:lnTo>
                  <a:cubicBezTo>
                    <a:pt x="621833" y="285750"/>
                    <a:pt x="685800" y="221783"/>
                    <a:pt x="685800" y="142875"/>
                  </a:cubicBezTo>
                  <a:cubicBezTo>
                    <a:pt x="685800" y="63967"/>
                    <a:pt x="621833" y="0"/>
                    <a:pt x="542925" y="0"/>
                  </a:cubicBezTo>
                  <a:lnTo>
                    <a:pt x="142875" y="0"/>
                  </a:lnTo>
                  <a:cubicBezTo>
                    <a:pt x="63967" y="0"/>
                    <a:pt x="0" y="63967"/>
                    <a:pt x="0" y="142875"/>
                  </a:cubicBezTo>
                  <a:cubicBezTo>
                    <a:pt x="0" y="221783"/>
                    <a:pt x="63967" y="285750"/>
                    <a:pt x="142875" y="285750"/>
                  </a:cubicBezTo>
                  <a:close/>
                  <a:moveTo>
                    <a:pt x="142875" y="19050"/>
                  </a:moveTo>
                  <a:lnTo>
                    <a:pt x="542925" y="19050"/>
                  </a:lnTo>
                  <a:cubicBezTo>
                    <a:pt x="611312" y="19050"/>
                    <a:pt x="666750" y="74488"/>
                    <a:pt x="666750" y="142875"/>
                  </a:cubicBezTo>
                  <a:cubicBezTo>
                    <a:pt x="666750" y="211262"/>
                    <a:pt x="611312" y="266700"/>
                    <a:pt x="542925" y="266700"/>
                  </a:cubicBezTo>
                  <a:lnTo>
                    <a:pt x="142875" y="266700"/>
                  </a:lnTo>
                  <a:cubicBezTo>
                    <a:pt x="74488" y="266700"/>
                    <a:pt x="19050" y="211262"/>
                    <a:pt x="19050" y="142875"/>
                  </a:cubicBezTo>
                  <a:cubicBezTo>
                    <a:pt x="19050" y="74488"/>
                    <a:pt x="74488" y="19050"/>
                    <a:pt x="142875" y="19050"/>
                  </a:cubicBezTo>
                  <a:close/>
                </a:path>
              </a:pathLst>
            </a:custGeom>
            <a:solidFill>
              <a:srgbClr val="73D438"/>
            </a:solidFill>
            <a:ln w="9525" cap="flat">
              <a:solidFill>
                <a:srgbClr val="73D438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>
                <a:latin typeface="AvenirNext LT Pro Medium" panose="020B0504020202020204"/>
              </a:endParaRPr>
            </a:p>
          </p:txBody>
        </p: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86C9A2A-7541-4143-9EA1-0347F426EC19}"/>
                </a:ext>
              </a:extLst>
            </p:cNvPr>
            <p:cNvSpPr/>
            <p:nvPr/>
          </p:nvSpPr>
          <p:spPr>
            <a:xfrm>
              <a:off x="5230346" y="2780708"/>
              <a:ext cx="115200" cy="115200"/>
            </a:xfrm>
            <a:prstGeom prst="ellipse">
              <a:avLst/>
            </a:prstGeom>
            <a:solidFill>
              <a:schemeClr val="bg1"/>
            </a:solidFill>
            <a:ln w="15875">
              <a:solidFill>
                <a:srgbClr val="73D43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AvenirNext LT Pro Medium" panose="020B0504020202020204"/>
              </a:endParaRPr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B5CF1797-7A0B-4EF4-956F-47988B014B5D}"/>
                </a:ext>
              </a:extLst>
            </p:cNvPr>
            <p:cNvSpPr/>
            <p:nvPr/>
          </p:nvSpPr>
          <p:spPr>
            <a:xfrm>
              <a:off x="5260955" y="2811889"/>
              <a:ext cx="57600" cy="57600"/>
            </a:xfrm>
            <a:custGeom>
              <a:avLst/>
              <a:gdLst>
                <a:gd name="connsiteX0" fmla="*/ 85725 w 171450"/>
                <a:gd name="connsiteY0" fmla="*/ 171450 h 171450"/>
                <a:gd name="connsiteX1" fmla="*/ 171450 w 171450"/>
                <a:gd name="connsiteY1" fmla="*/ 85725 h 171450"/>
                <a:gd name="connsiteX2" fmla="*/ 85725 w 171450"/>
                <a:gd name="connsiteY2" fmla="*/ 0 h 171450"/>
                <a:gd name="connsiteX3" fmla="*/ 0 w 171450"/>
                <a:gd name="connsiteY3" fmla="*/ 85725 h 171450"/>
                <a:gd name="connsiteX4" fmla="*/ 85725 w 171450"/>
                <a:gd name="connsiteY4" fmla="*/ 171450 h 171450"/>
                <a:gd name="connsiteX5" fmla="*/ 85725 w 171450"/>
                <a:gd name="connsiteY5" fmla="*/ 19050 h 171450"/>
                <a:gd name="connsiteX6" fmla="*/ 152400 w 171450"/>
                <a:gd name="connsiteY6" fmla="*/ 85725 h 171450"/>
                <a:gd name="connsiteX7" fmla="*/ 85725 w 171450"/>
                <a:gd name="connsiteY7" fmla="*/ 152400 h 171450"/>
                <a:gd name="connsiteX8" fmla="*/ 19050 w 171450"/>
                <a:gd name="connsiteY8" fmla="*/ 85725 h 171450"/>
                <a:gd name="connsiteX9" fmla="*/ 85725 w 171450"/>
                <a:gd name="connsiteY9" fmla="*/ 1905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1450" h="171450">
                  <a:moveTo>
                    <a:pt x="85725" y="171450"/>
                  </a:moveTo>
                  <a:cubicBezTo>
                    <a:pt x="133070" y="171450"/>
                    <a:pt x="171450" y="133070"/>
                    <a:pt x="171450" y="85725"/>
                  </a:cubicBezTo>
                  <a:cubicBezTo>
                    <a:pt x="171450" y="38380"/>
                    <a:pt x="133070" y="0"/>
                    <a:pt x="85725" y="0"/>
                  </a:cubicBezTo>
                  <a:cubicBezTo>
                    <a:pt x="38380" y="0"/>
                    <a:pt x="0" y="38380"/>
                    <a:pt x="0" y="85725"/>
                  </a:cubicBezTo>
                  <a:cubicBezTo>
                    <a:pt x="0" y="133070"/>
                    <a:pt x="38380" y="171450"/>
                    <a:pt x="85725" y="171450"/>
                  </a:cubicBezTo>
                  <a:close/>
                  <a:moveTo>
                    <a:pt x="85725" y="19050"/>
                  </a:moveTo>
                  <a:cubicBezTo>
                    <a:pt x="122549" y="19050"/>
                    <a:pt x="152400" y="48901"/>
                    <a:pt x="152400" y="85725"/>
                  </a:cubicBezTo>
                  <a:cubicBezTo>
                    <a:pt x="152400" y="122549"/>
                    <a:pt x="122549" y="152400"/>
                    <a:pt x="85725" y="152400"/>
                  </a:cubicBezTo>
                  <a:cubicBezTo>
                    <a:pt x="48901" y="152400"/>
                    <a:pt x="19050" y="122549"/>
                    <a:pt x="19050" y="85725"/>
                  </a:cubicBezTo>
                  <a:cubicBezTo>
                    <a:pt x="19092" y="48918"/>
                    <a:pt x="48919" y="19092"/>
                    <a:pt x="85725" y="19050"/>
                  </a:cubicBezTo>
                  <a:close/>
                </a:path>
              </a:pathLst>
            </a:custGeom>
            <a:solidFill>
              <a:srgbClr val="73D438"/>
            </a:solidFill>
            <a:ln w="9525" cap="flat">
              <a:solidFill>
                <a:srgbClr val="73D438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>
                <a:latin typeface="AvenirNext LT Pro Medium" panose="020B0504020202020204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195468E-3620-4ED2-BCEC-23141391B040}"/>
              </a:ext>
            </a:extLst>
          </p:cNvPr>
          <p:cNvSpPr txBox="1"/>
          <p:nvPr/>
        </p:nvSpPr>
        <p:spPr>
          <a:xfrm>
            <a:off x="6945931" y="1235501"/>
            <a:ext cx="12292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200">
                <a:latin typeface="AvenirNext LT Pro Medium" panose="020B0504020202020204"/>
              </a:rPr>
              <a:t>PT1000 sensor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44468F47-9D19-46A7-8499-D094A697B6EB}"/>
              </a:ext>
            </a:extLst>
          </p:cNvPr>
          <p:cNvSpPr txBox="1"/>
          <p:nvPr/>
        </p:nvSpPr>
        <p:spPr>
          <a:xfrm>
            <a:off x="9797134" y="2194343"/>
            <a:ext cx="13778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200">
                <a:latin typeface="AvenirNext LT Pro Medium" panose="020B0504020202020204"/>
              </a:rPr>
              <a:t>Ellab T/RH sensor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CCEA442E-3473-4A78-ADEE-152F21A94DE0}"/>
              </a:ext>
            </a:extLst>
          </p:cNvPr>
          <p:cNvSpPr txBox="1"/>
          <p:nvPr/>
        </p:nvSpPr>
        <p:spPr>
          <a:xfrm>
            <a:off x="9547106" y="3808760"/>
            <a:ext cx="18536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200">
                <a:latin typeface="AvenirNext LT Pro Medium" panose="020B0504020202020204"/>
              </a:rPr>
              <a:t>Rotronic HC2 T/RH sensor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CB89B35C-90B8-42F6-814D-4E61E9637C05}"/>
              </a:ext>
            </a:extLst>
          </p:cNvPr>
          <p:cNvSpPr txBox="1"/>
          <p:nvPr/>
        </p:nvSpPr>
        <p:spPr>
          <a:xfrm>
            <a:off x="1914145" y="3063881"/>
            <a:ext cx="18098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200">
                <a:latin typeface="AvenirNext LT Pro Medium" panose="020B0504020202020204"/>
              </a:rPr>
              <a:t>Vaisala GMP 251 sensor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DFD1B894-5382-4553-970D-BF7065D042A0}"/>
              </a:ext>
            </a:extLst>
          </p:cNvPr>
          <p:cNvSpPr txBox="1"/>
          <p:nvPr/>
        </p:nvSpPr>
        <p:spPr>
          <a:xfrm>
            <a:off x="3779535" y="1233838"/>
            <a:ext cx="736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200">
                <a:latin typeface="AvenirNext LT Pro Medium" panose="020B0504020202020204"/>
              </a:rPr>
              <a:t>4-20mA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200">
                <a:latin typeface="AvenirNext LT Pro Medium" panose="020B0504020202020204"/>
              </a:rPr>
              <a:t>0-10V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D0A44F-B271-0FFC-9B52-4DDB8FF57E93}"/>
              </a:ext>
            </a:extLst>
          </p:cNvPr>
          <p:cNvSpPr txBox="1"/>
          <p:nvPr/>
        </p:nvSpPr>
        <p:spPr>
          <a:xfrm>
            <a:off x="6582853" y="5573355"/>
            <a:ext cx="13778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200">
                <a:latin typeface="AvenirNext LT Pro Medium" panose="020B0504020202020204"/>
              </a:rPr>
              <a:t>Differential Pressure sensor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EE6FA8-E554-34BD-B2B9-CFD513C72571}"/>
              </a:ext>
            </a:extLst>
          </p:cNvPr>
          <p:cNvSpPr txBox="1"/>
          <p:nvPr/>
        </p:nvSpPr>
        <p:spPr>
          <a:xfrm>
            <a:off x="4193663" y="5466673"/>
            <a:ext cx="13778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200">
                <a:latin typeface="AvenirNext LT Pro Medium" panose="020B0504020202020204"/>
              </a:rPr>
              <a:t>Door Open/Close  sensor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4082CA7-980C-F77E-F494-242A01756AE2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5189703" y="2263477"/>
            <a:ext cx="1647694" cy="2233286"/>
          </a:xfrm>
          <a:prstGeom prst="rect">
            <a:avLst/>
          </a:prstGeom>
        </p:spPr>
      </p:pic>
      <p:sp>
        <p:nvSpPr>
          <p:cNvPr id="16" name="TextBox 11">
            <a:extLst>
              <a:ext uri="{FF2B5EF4-FFF2-40B4-BE49-F238E27FC236}">
                <a16:creationId xmlns:a16="http://schemas.microsoft.com/office/drawing/2014/main" id="{786C4E10-E754-9697-004A-117965F2A71A}"/>
              </a:ext>
            </a:extLst>
          </p:cNvPr>
          <p:cNvSpPr txBox="1">
            <a:spLocks/>
          </p:cNvSpPr>
          <p:nvPr/>
        </p:nvSpPr>
        <p:spPr>
          <a:xfrm>
            <a:off x="111883" y="6526081"/>
            <a:ext cx="12628908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>
            <a:lvl1pPr marL="0" indent="0" algn="l" rtl="0" eaLnBrk="1" fontAlgn="base" hangingPunct="1">
              <a:lnSpc>
                <a:spcPts val="26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b="1" kern="1200">
                <a:solidFill>
                  <a:schemeClr val="tx2"/>
                </a:solidFill>
                <a:latin typeface="+mn-lt"/>
                <a:ea typeface="Ellab Sans" panose="02000503000000020004" pitchFamily="2" charset="0"/>
                <a:cs typeface="Ellab Sans" panose="02000503000000020004" pitchFamily="2" charset="0"/>
              </a:defRPr>
            </a:lvl1pPr>
            <a:lvl2pPr marL="800100" indent="-342900" algn="l" rtl="0" eaLnBrk="1" fontAlgn="base" hangingPunct="1">
              <a:lnSpc>
                <a:spcPts val="16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 b="0" kern="1200">
                <a:solidFill>
                  <a:schemeClr val="tx2"/>
                </a:solidFill>
                <a:latin typeface="+mn-lt"/>
                <a:ea typeface="Ellab Sans" panose="02000503000000020004" pitchFamily="2" charset="0"/>
                <a:cs typeface="Ellab Sans" panose="02000503000000020004" pitchFamily="2" charset="0"/>
              </a:defRPr>
            </a:lvl2pPr>
            <a:lvl3pPr marL="1257300" indent="-342900" algn="l" rtl="0" eaLnBrk="1" fontAlgn="base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200" b="1" kern="1200">
                <a:solidFill>
                  <a:schemeClr val="tx2"/>
                </a:solidFill>
                <a:latin typeface="+mn-lt"/>
                <a:ea typeface="Ellab Sans" panose="02000503000000020004" pitchFamily="2" charset="0"/>
                <a:cs typeface="Ellab Sans" panose="02000503000000020004" pitchFamily="2" charset="0"/>
              </a:defRPr>
            </a:lvl3pPr>
            <a:lvl4pPr marL="1657350" indent="-285750" algn="l" rtl="0" eaLnBrk="1" fontAlgn="base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000" kern="1200">
                <a:solidFill>
                  <a:schemeClr val="tx2"/>
                </a:solidFill>
                <a:latin typeface="+mn-lt"/>
                <a:ea typeface="Ellab Sans" panose="02000503000000020004" pitchFamily="2" charset="0"/>
                <a:cs typeface="Ellab Sans" panose="02000503000000020004" pitchFamily="2" charset="0"/>
              </a:defRPr>
            </a:lvl4pPr>
            <a:lvl5pPr marL="2114550" indent="-285750" algn="l" rtl="0" eaLnBrk="1" fontAlgn="base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900" kern="1200">
                <a:solidFill>
                  <a:schemeClr val="tx2"/>
                </a:solidFill>
                <a:latin typeface="+mn-lt"/>
                <a:ea typeface="Ellab Sans" panose="02000503000000020004" pitchFamily="2" charset="0"/>
                <a:cs typeface="Ellab Sans" panose="02000503000000020004" pitchFamily="2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>
                <a:solidFill>
                  <a:schemeClr val="accent1"/>
                </a:solidFill>
              </a:rPr>
              <a:t>                 Radio Frequency transmitter           Power over Ethernet  Transmitter            Radio Frequency &amp; DC Transmitter                    Access Point </a:t>
            </a:r>
            <a:endParaRPr lang="da-DK" sz="1200">
              <a:solidFill>
                <a:schemeClr val="accent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4D41192-2A0B-D8A6-0112-1DA01C0409CF}"/>
              </a:ext>
            </a:extLst>
          </p:cNvPr>
          <p:cNvCxnSpPr/>
          <p:nvPr/>
        </p:nvCxnSpPr>
        <p:spPr>
          <a:xfrm>
            <a:off x="427895" y="6408413"/>
            <a:ext cx="1117131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62A6C941-66AA-DB06-F68A-8C47616FC923}"/>
              </a:ext>
            </a:extLst>
          </p:cNvPr>
          <p:cNvSpPr txBox="1"/>
          <p:nvPr/>
        </p:nvSpPr>
        <p:spPr>
          <a:xfrm>
            <a:off x="906011" y="1097282"/>
            <a:ext cx="109184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9FD1268-FB84-E2CF-6283-B37B0712A07C}"/>
              </a:ext>
            </a:extLst>
          </p:cNvPr>
          <p:cNvSpPr txBox="1"/>
          <p:nvPr/>
        </p:nvSpPr>
        <p:spPr>
          <a:xfrm>
            <a:off x="4912607" y="6098387"/>
            <a:ext cx="2882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400" b="1">
                <a:latin typeface="+mj-lt"/>
              </a:rPr>
              <a:t>Transmitter options </a:t>
            </a:r>
            <a:endParaRPr lang="da-DK" sz="1400" b="1">
              <a:latin typeface="+mj-lt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4D1B61A-F1D5-A205-EAF8-41655E907E26}"/>
              </a:ext>
            </a:extLst>
          </p:cNvPr>
          <p:cNvPicPr>
            <a:picLocks noChangeAspect="1"/>
          </p:cNvPicPr>
          <p:nvPr/>
        </p:nvPicPr>
        <p:blipFill>
          <a:blip r:embed="rId25"/>
          <a:srcRect l="18155" t="8070" r="26341" b="7419"/>
          <a:stretch>
            <a:fillRect/>
          </a:stretch>
        </p:blipFill>
        <p:spPr>
          <a:xfrm>
            <a:off x="9269892" y="5332413"/>
            <a:ext cx="399987" cy="1023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8447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AFF7B89-A907-EF9A-79AB-F52DC0E3E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735" y="155416"/>
            <a:ext cx="10418531" cy="365126"/>
          </a:xfrm>
        </p:spPr>
        <p:txBody>
          <a:bodyPr/>
          <a:lstStyle/>
          <a:p>
            <a:r>
              <a:rPr lang="en-US"/>
              <a:t>LN</a:t>
            </a:r>
            <a:r>
              <a:rPr lang="en-US" baseline="-25000"/>
              <a:t>2</a:t>
            </a:r>
            <a:r>
              <a:rPr lang="en-US"/>
              <a:t> Freezers / Cryogenic Freezers</a:t>
            </a:r>
          </a:p>
        </p:txBody>
      </p:sp>
      <p:pic>
        <p:nvPicPr>
          <p:cNvPr id="9" name="Picture 8" descr="Several machines with a screen&#10;&#10;AI-generated content may be incorrect.">
            <a:extLst>
              <a:ext uri="{FF2B5EF4-FFF2-40B4-BE49-F238E27FC236}">
                <a16:creationId xmlns:a16="http://schemas.microsoft.com/office/drawing/2014/main" id="{F282AA9E-39B3-3270-8C20-CAED4FC9A3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9254" y="4051054"/>
            <a:ext cx="5293343" cy="2646672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E470600-CE37-07CD-39C9-9AF18A052918}"/>
              </a:ext>
            </a:extLst>
          </p:cNvPr>
          <p:cNvSpPr/>
          <p:nvPr/>
        </p:nvSpPr>
        <p:spPr>
          <a:xfrm>
            <a:off x="6454921" y="1483610"/>
            <a:ext cx="2275547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4mm Probe, 3mm Cable</a:t>
            </a:r>
          </a:p>
        </p:txBody>
      </p:sp>
      <p:pic>
        <p:nvPicPr>
          <p:cNvPr id="13" name="Image 90" descr="A close-up of a cable&#10;&#10;Description automatically generated">
            <a:extLst>
              <a:ext uri="{FF2B5EF4-FFF2-40B4-BE49-F238E27FC236}">
                <a16:creationId xmlns:a16="http://schemas.microsoft.com/office/drawing/2014/main" id="{B098524F-BDE9-9FE8-E1F7-DF65F4E6CCE7}"/>
              </a:ext>
            </a:extLst>
          </p:cNvPr>
          <p:cNvPicPr>
            <a:picLocks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193047" y="923371"/>
            <a:ext cx="1456669" cy="152916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F6CD2BC-522D-C4AB-C8C3-F85EBD8E67B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3995" y="2747895"/>
            <a:ext cx="974775" cy="1819853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D691A1AF-6FAC-871A-E433-33E1ED69F575}"/>
              </a:ext>
            </a:extLst>
          </p:cNvPr>
          <p:cNvSpPr/>
          <p:nvPr/>
        </p:nvSpPr>
        <p:spPr>
          <a:xfrm>
            <a:off x="6454921" y="3270934"/>
            <a:ext cx="2275548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3mm Probe, 2mm Cable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3B425E91-8F8A-53B8-4D62-48D86843B49A}"/>
              </a:ext>
            </a:extLst>
          </p:cNvPr>
          <p:cNvSpPr/>
          <p:nvPr/>
        </p:nvSpPr>
        <p:spPr>
          <a:xfrm>
            <a:off x="3553424" y="2452534"/>
            <a:ext cx="1830410" cy="466897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Temperature</a:t>
            </a:r>
          </a:p>
        </p:txBody>
      </p:sp>
      <p:sp>
        <p:nvSpPr>
          <p:cNvPr id="20" name="Arrow: Up 19">
            <a:extLst>
              <a:ext uri="{FF2B5EF4-FFF2-40B4-BE49-F238E27FC236}">
                <a16:creationId xmlns:a16="http://schemas.microsoft.com/office/drawing/2014/main" id="{1200249E-8549-8852-25E4-69F291F93BB2}"/>
              </a:ext>
            </a:extLst>
          </p:cNvPr>
          <p:cNvSpPr/>
          <p:nvPr/>
        </p:nvSpPr>
        <p:spPr>
          <a:xfrm rot="3854923">
            <a:off x="5725176" y="1720906"/>
            <a:ext cx="277464" cy="932174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Arrow: Up 1">
            <a:extLst>
              <a:ext uri="{FF2B5EF4-FFF2-40B4-BE49-F238E27FC236}">
                <a16:creationId xmlns:a16="http://schemas.microsoft.com/office/drawing/2014/main" id="{09F75348-C64A-81E8-42BA-590FD77BC54A}"/>
              </a:ext>
            </a:extLst>
          </p:cNvPr>
          <p:cNvSpPr/>
          <p:nvPr/>
        </p:nvSpPr>
        <p:spPr>
          <a:xfrm rot="6892339">
            <a:off x="5726476" y="2680283"/>
            <a:ext cx="277464" cy="932174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: Single Corner Snipped 3">
            <a:extLst>
              <a:ext uri="{FF2B5EF4-FFF2-40B4-BE49-F238E27FC236}">
                <a16:creationId xmlns:a16="http://schemas.microsoft.com/office/drawing/2014/main" id="{A80CF0D1-1380-79C1-BF25-7C50126699B7}"/>
              </a:ext>
            </a:extLst>
          </p:cNvPr>
          <p:cNvSpPr/>
          <p:nvPr/>
        </p:nvSpPr>
        <p:spPr>
          <a:xfrm>
            <a:off x="340367" y="1425530"/>
            <a:ext cx="2403834" cy="964060"/>
          </a:xfrm>
          <a:prstGeom prst="snip1Rect">
            <a:avLst/>
          </a:prstGeom>
          <a:solidFill>
            <a:schemeClr val="accent1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600"/>
          </a:p>
          <a:p>
            <a:pPr algn="ctr"/>
            <a:r>
              <a:rPr lang="en-US" sz="1600" u="sng">
                <a:solidFill>
                  <a:schemeClr val="bg2"/>
                </a:solidFill>
              </a:rPr>
              <a:t>Common Conditions:</a:t>
            </a:r>
          </a:p>
          <a:p>
            <a:pPr algn="ctr"/>
            <a:r>
              <a:rPr lang="en-US" sz="1600">
                <a:solidFill>
                  <a:schemeClr val="bg2"/>
                </a:solidFill>
              </a:rPr>
              <a:t>-196C to -135C</a:t>
            </a:r>
          </a:p>
          <a:p>
            <a:pPr algn="ctr"/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249898393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BFA817-4E82-CA26-EDC4-D6FB4E4F50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B965902-198C-F96A-4A80-F15D19425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735" y="155416"/>
            <a:ext cx="10418531" cy="365126"/>
          </a:xfrm>
        </p:spPr>
        <p:txBody>
          <a:bodyPr/>
          <a:lstStyle/>
          <a:p>
            <a:r>
              <a:rPr lang="en-US"/>
              <a:t>Reach-ins &amp; Walk-ins</a:t>
            </a:r>
          </a:p>
        </p:txBody>
      </p:sp>
      <p:pic>
        <p:nvPicPr>
          <p:cNvPr id="4" name="Picture 3" descr="A large grey refrigerator with a blue square&#10;&#10;AI-generated content may be incorrect.">
            <a:extLst>
              <a:ext uri="{FF2B5EF4-FFF2-40B4-BE49-F238E27FC236}">
                <a16:creationId xmlns:a16="http://schemas.microsoft.com/office/drawing/2014/main" id="{F2660A8C-0767-5FAE-6976-9A35DB1AD8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8486" y="4149385"/>
            <a:ext cx="1892731" cy="2413550"/>
          </a:xfrm>
          <a:prstGeom prst="rect">
            <a:avLst/>
          </a:prstGeom>
        </p:spPr>
      </p:pic>
      <p:pic>
        <p:nvPicPr>
          <p:cNvPr id="6" name="Picture 5" descr="A white refrigerator with a red box&#10;&#10;AI-generated content may be incorrect.">
            <a:extLst>
              <a:ext uri="{FF2B5EF4-FFF2-40B4-BE49-F238E27FC236}">
                <a16:creationId xmlns:a16="http://schemas.microsoft.com/office/drawing/2014/main" id="{6CD3E95E-412E-2EE4-1835-C81CE9A3F6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7284" y="3974979"/>
            <a:ext cx="1494363" cy="2613001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11534746-9755-F9A2-CF62-E1C4D58274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5370243"/>
            <a:ext cx="1876687" cy="1086002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65BC926-15B6-77D2-D6DE-AF3AABBB6CB5}"/>
              </a:ext>
            </a:extLst>
          </p:cNvPr>
          <p:cNvSpPr/>
          <p:nvPr/>
        </p:nvSpPr>
        <p:spPr>
          <a:xfrm>
            <a:off x="6958503" y="1493037"/>
            <a:ext cx="2275547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4mm Probe, 3mm Cable</a:t>
            </a:r>
          </a:p>
        </p:txBody>
      </p:sp>
      <p:pic>
        <p:nvPicPr>
          <p:cNvPr id="15" name="Image 90" descr="A close-up of a cable&#10;&#10;Description automatically generated">
            <a:extLst>
              <a:ext uri="{FF2B5EF4-FFF2-40B4-BE49-F238E27FC236}">
                <a16:creationId xmlns:a16="http://schemas.microsoft.com/office/drawing/2014/main" id="{D24D7D92-A186-0403-7F5F-0AA0FCE2941B}"/>
              </a:ext>
            </a:extLst>
          </p:cNvPr>
          <p:cNvPicPr>
            <a:picLocks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533676" y="877351"/>
            <a:ext cx="1456669" cy="152916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551A3A8-B629-8DFF-41F9-DD3461DCCDC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5570" y="2763323"/>
            <a:ext cx="974775" cy="1819853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9B697B83-8552-E97A-D0F7-43D9D2FC0372}"/>
              </a:ext>
            </a:extLst>
          </p:cNvPr>
          <p:cNvSpPr/>
          <p:nvPr/>
        </p:nvSpPr>
        <p:spPr>
          <a:xfrm>
            <a:off x="7037669" y="3008997"/>
            <a:ext cx="2275548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3mm Probe, 2mm Cable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96E201AA-C7F2-B507-375B-31EC763FB80F}"/>
              </a:ext>
            </a:extLst>
          </p:cNvPr>
          <p:cNvSpPr/>
          <p:nvPr/>
        </p:nvSpPr>
        <p:spPr>
          <a:xfrm>
            <a:off x="4122020" y="2337599"/>
            <a:ext cx="1830410" cy="466897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Temperature</a:t>
            </a:r>
          </a:p>
        </p:txBody>
      </p:sp>
      <p:sp>
        <p:nvSpPr>
          <p:cNvPr id="21" name="Arrow: Up 20">
            <a:extLst>
              <a:ext uri="{FF2B5EF4-FFF2-40B4-BE49-F238E27FC236}">
                <a16:creationId xmlns:a16="http://schemas.microsoft.com/office/drawing/2014/main" id="{FC64B31A-87B8-6C07-A270-6D61B04FCCBB}"/>
              </a:ext>
            </a:extLst>
          </p:cNvPr>
          <p:cNvSpPr/>
          <p:nvPr/>
        </p:nvSpPr>
        <p:spPr>
          <a:xfrm rot="3854923">
            <a:off x="6293772" y="1544058"/>
            <a:ext cx="277464" cy="932174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row: Up 21">
            <a:extLst>
              <a:ext uri="{FF2B5EF4-FFF2-40B4-BE49-F238E27FC236}">
                <a16:creationId xmlns:a16="http://schemas.microsoft.com/office/drawing/2014/main" id="{5E1D3AD9-3613-6625-0AF9-9B8641056647}"/>
              </a:ext>
            </a:extLst>
          </p:cNvPr>
          <p:cNvSpPr/>
          <p:nvPr/>
        </p:nvSpPr>
        <p:spPr>
          <a:xfrm rot="6892339">
            <a:off x="6417730" y="2619135"/>
            <a:ext cx="277464" cy="932174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Single Corner Snipped 22">
            <a:extLst>
              <a:ext uri="{FF2B5EF4-FFF2-40B4-BE49-F238E27FC236}">
                <a16:creationId xmlns:a16="http://schemas.microsoft.com/office/drawing/2014/main" id="{064AD524-79E2-60B4-D74C-43B9F021ED10}"/>
              </a:ext>
            </a:extLst>
          </p:cNvPr>
          <p:cNvSpPr/>
          <p:nvPr/>
        </p:nvSpPr>
        <p:spPr>
          <a:xfrm>
            <a:off x="718783" y="1282739"/>
            <a:ext cx="2347273" cy="964060"/>
          </a:xfrm>
          <a:prstGeom prst="snip1Rect">
            <a:avLst/>
          </a:prstGeom>
          <a:solidFill>
            <a:schemeClr val="accent1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600">
              <a:solidFill>
                <a:schemeClr val="bg2"/>
              </a:solidFill>
            </a:endParaRPr>
          </a:p>
          <a:p>
            <a:pPr algn="ctr"/>
            <a:r>
              <a:rPr lang="en-US" sz="1600" u="sng">
                <a:solidFill>
                  <a:schemeClr val="bg2"/>
                </a:solidFill>
              </a:rPr>
              <a:t>Common Conditions:</a:t>
            </a:r>
          </a:p>
          <a:p>
            <a:pPr algn="ctr"/>
            <a:r>
              <a:rPr lang="en-US" sz="1600">
                <a:solidFill>
                  <a:schemeClr val="bg2"/>
                </a:solidFill>
              </a:rPr>
              <a:t>-150C to -20C</a:t>
            </a:r>
            <a:r>
              <a:rPr lang="en-DK" sz="1600">
                <a:solidFill>
                  <a:schemeClr val="bg2"/>
                </a:solidFill>
              </a:rPr>
              <a:t> </a:t>
            </a:r>
          </a:p>
          <a:p>
            <a:pPr algn="ctr"/>
            <a:r>
              <a:rPr lang="en-DK" sz="1600">
                <a:solidFill>
                  <a:schemeClr val="bg2"/>
                </a:solidFill>
              </a:rPr>
              <a:t>2 to 8C </a:t>
            </a:r>
            <a:endParaRPr lang="en-US" sz="1600">
              <a:solidFill>
                <a:schemeClr val="bg2"/>
              </a:solidFill>
            </a:endParaRPr>
          </a:p>
          <a:p>
            <a:pPr algn="ctr"/>
            <a:endParaRPr lang="en-US" sz="1600"/>
          </a:p>
        </p:txBody>
      </p:sp>
      <p:pic>
        <p:nvPicPr>
          <p:cNvPr id="2" name="Picture 1" descr="A white refrigerator with open doors&#10;&#10;AI-generated content may be incorrect.">
            <a:extLst>
              <a:ext uri="{FF2B5EF4-FFF2-40B4-BE49-F238E27FC236}">
                <a16:creationId xmlns:a16="http://schemas.microsoft.com/office/drawing/2014/main" id="{F8B731C2-9607-686E-1223-29EC2DF565E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92400" y="4647811"/>
            <a:ext cx="19431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88442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E2F4B1-EF28-BD95-C74A-DEF1480653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6EFB75-D616-DE82-B353-F4AD5177E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735" y="155416"/>
            <a:ext cx="11400265" cy="365126"/>
          </a:xfrm>
        </p:spPr>
        <p:txBody>
          <a:bodyPr/>
          <a:lstStyle/>
          <a:p>
            <a:r>
              <a:rPr lang="en-US"/>
              <a:t>Stability &amp; Environmental</a:t>
            </a:r>
            <a:r>
              <a:rPr lang="en-DK"/>
              <a:t> chambers </a:t>
            </a:r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7C0FBF5-7FFC-56BB-C585-547DB7296817}"/>
              </a:ext>
            </a:extLst>
          </p:cNvPr>
          <p:cNvSpPr/>
          <p:nvPr/>
        </p:nvSpPr>
        <p:spPr>
          <a:xfrm>
            <a:off x="7306904" y="3644276"/>
            <a:ext cx="1578282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4mm Probe, 3mm Cable</a:t>
            </a:r>
          </a:p>
        </p:txBody>
      </p:sp>
      <p:pic>
        <p:nvPicPr>
          <p:cNvPr id="13" name="Image 90" descr="A close-up of a cable&#10;&#10;Description automatically generated">
            <a:extLst>
              <a:ext uri="{FF2B5EF4-FFF2-40B4-BE49-F238E27FC236}">
                <a16:creationId xmlns:a16="http://schemas.microsoft.com/office/drawing/2014/main" id="{74A2622D-1D36-9D37-E863-99E62310A4D6}"/>
              </a:ext>
            </a:extLst>
          </p:cNvPr>
          <p:cNvPicPr>
            <a:picLocks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322343" y="2444581"/>
            <a:ext cx="920571" cy="112215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F7CAE56-A9EF-0643-8A0A-330BEE9ECE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6392" y="3866938"/>
            <a:ext cx="696522" cy="130037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3F0C5D10-6F2A-E0E1-9335-A466A1208598}"/>
              </a:ext>
            </a:extLst>
          </p:cNvPr>
          <p:cNvSpPr/>
          <p:nvPr/>
        </p:nvSpPr>
        <p:spPr>
          <a:xfrm>
            <a:off x="7345584" y="2444581"/>
            <a:ext cx="1578282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3mm Probe, 2mm Cable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255A22D8-A1E9-D6D0-289A-007E399634C0}"/>
              </a:ext>
            </a:extLst>
          </p:cNvPr>
          <p:cNvSpPr/>
          <p:nvPr/>
        </p:nvSpPr>
        <p:spPr>
          <a:xfrm>
            <a:off x="3848137" y="2957986"/>
            <a:ext cx="2404213" cy="466897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Temperature</a:t>
            </a:r>
          </a:p>
        </p:txBody>
      </p:sp>
      <p:pic>
        <p:nvPicPr>
          <p:cNvPr id="5" name="Picture 4" descr="A white rectangular object with a door&#10;&#10;AI-generated content may be incorrect.">
            <a:extLst>
              <a:ext uri="{FF2B5EF4-FFF2-40B4-BE49-F238E27FC236}">
                <a16:creationId xmlns:a16="http://schemas.microsoft.com/office/drawing/2014/main" id="{8D6BCB57-1276-8470-18E7-12C2BD198A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0382" y="4348967"/>
            <a:ext cx="2133600" cy="21336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344D993-4B51-3E0F-73B2-E0DC53AE51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6887" y="4517123"/>
            <a:ext cx="1433281" cy="1797287"/>
          </a:xfrm>
          <a:prstGeom prst="rect">
            <a:avLst/>
          </a:prstGeom>
        </p:spPr>
      </p:pic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5B86EAB9-FB79-D56C-DE8D-41C48FFA3F1A}"/>
              </a:ext>
            </a:extLst>
          </p:cNvPr>
          <p:cNvSpPr/>
          <p:nvPr/>
        </p:nvSpPr>
        <p:spPr>
          <a:xfrm>
            <a:off x="3723846" y="1308384"/>
            <a:ext cx="2404214" cy="466897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Relative Humidity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7E4F3CD-2BA4-05C8-307A-4B4AFAB0A79B}"/>
              </a:ext>
            </a:extLst>
          </p:cNvPr>
          <p:cNvSpPr/>
          <p:nvPr/>
        </p:nvSpPr>
        <p:spPr>
          <a:xfrm>
            <a:off x="7356615" y="1276748"/>
            <a:ext cx="1329108" cy="485079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Rotronic HC2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40A8AB10-1582-3AA4-7BAD-19F513ACF30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85054" y="4121889"/>
            <a:ext cx="1578282" cy="236067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F1DC262-7E96-1F7C-77C4-DAC3E49C165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r="56442"/>
          <a:stretch/>
        </p:blipFill>
        <p:spPr>
          <a:xfrm>
            <a:off x="9340449" y="776259"/>
            <a:ext cx="411885" cy="1306150"/>
          </a:xfrm>
          <a:prstGeom prst="rect">
            <a:avLst/>
          </a:prstGeom>
        </p:spPr>
      </p:pic>
      <p:pic>
        <p:nvPicPr>
          <p:cNvPr id="6" name="Picture 5" descr="A picture containing text, close, silver&#10;&#10;Description automatically generated">
            <a:extLst>
              <a:ext uri="{FF2B5EF4-FFF2-40B4-BE49-F238E27FC236}">
                <a16:creationId xmlns:a16="http://schemas.microsoft.com/office/drawing/2014/main" id="{DB753C8C-AD85-0FC3-36A9-2C5226181E1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133464" y="388338"/>
            <a:ext cx="316791" cy="1840091"/>
          </a:xfrm>
          <a:prstGeom prst="rect">
            <a:avLst/>
          </a:prstGeom>
        </p:spPr>
      </p:pic>
      <p:sp>
        <p:nvSpPr>
          <p:cNvPr id="11" name="Rectangle: Single Corner Snipped 10">
            <a:extLst>
              <a:ext uri="{FF2B5EF4-FFF2-40B4-BE49-F238E27FC236}">
                <a16:creationId xmlns:a16="http://schemas.microsoft.com/office/drawing/2014/main" id="{D58F61CC-5DD5-B4B4-0A17-DABC40AA53E4}"/>
              </a:ext>
            </a:extLst>
          </p:cNvPr>
          <p:cNvSpPr/>
          <p:nvPr/>
        </p:nvSpPr>
        <p:spPr>
          <a:xfrm>
            <a:off x="296481" y="1218611"/>
            <a:ext cx="2737939" cy="964060"/>
          </a:xfrm>
          <a:prstGeom prst="snip1Rect">
            <a:avLst/>
          </a:prstGeom>
          <a:solidFill>
            <a:schemeClr val="accent1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600">
              <a:solidFill>
                <a:schemeClr val="bg2"/>
              </a:solidFill>
            </a:endParaRPr>
          </a:p>
          <a:p>
            <a:pPr algn="ctr"/>
            <a:r>
              <a:rPr lang="en-US" sz="1600" u="sng">
                <a:solidFill>
                  <a:schemeClr val="bg2"/>
                </a:solidFill>
              </a:rPr>
              <a:t>Common Conditions:</a:t>
            </a:r>
          </a:p>
          <a:p>
            <a:pPr algn="ctr"/>
            <a:r>
              <a:rPr lang="en-US" sz="1600">
                <a:solidFill>
                  <a:schemeClr val="bg2"/>
                </a:solidFill>
              </a:rPr>
              <a:t>25C/60%RH, 30C/65%RH</a:t>
            </a:r>
          </a:p>
          <a:p>
            <a:pPr algn="ctr"/>
            <a:r>
              <a:rPr lang="en-US" sz="1600">
                <a:solidFill>
                  <a:schemeClr val="bg2"/>
                </a:solidFill>
              </a:rPr>
              <a:t>30C/75%RH, 40C/75%RH</a:t>
            </a:r>
          </a:p>
          <a:p>
            <a:pPr algn="ctr"/>
            <a:endParaRPr lang="en-US" sz="1600"/>
          </a:p>
        </p:txBody>
      </p:sp>
      <p:sp>
        <p:nvSpPr>
          <p:cNvPr id="7" name="Arrow: Up 6">
            <a:extLst>
              <a:ext uri="{FF2B5EF4-FFF2-40B4-BE49-F238E27FC236}">
                <a16:creationId xmlns:a16="http://schemas.microsoft.com/office/drawing/2014/main" id="{6959849B-4F48-B99E-DA7B-DE90EE7CF399}"/>
              </a:ext>
            </a:extLst>
          </p:cNvPr>
          <p:cNvSpPr/>
          <p:nvPr/>
        </p:nvSpPr>
        <p:spPr>
          <a:xfrm rot="4546065">
            <a:off x="6660235" y="2418710"/>
            <a:ext cx="277464" cy="932174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Up 16">
            <a:extLst>
              <a:ext uri="{FF2B5EF4-FFF2-40B4-BE49-F238E27FC236}">
                <a16:creationId xmlns:a16="http://schemas.microsoft.com/office/drawing/2014/main" id="{4C593B6E-1925-CA0F-5F96-6B4444014B5A}"/>
              </a:ext>
            </a:extLst>
          </p:cNvPr>
          <p:cNvSpPr/>
          <p:nvPr/>
        </p:nvSpPr>
        <p:spPr>
          <a:xfrm rot="6822891">
            <a:off x="6626124" y="3100644"/>
            <a:ext cx="277464" cy="932174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rrow: Up 17">
            <a:extLst>
              <a:ext uri="{FF2B5EF4-FFF2-40B4-BE49-F238E27FC236}">
                <a16:creationId xmlns:a16="http://schemas.microsoft.com/office/drawing/2014/main" id="{8068D206-6FF3-1542-CEA5-FA28C4A2067A}"/>
              </a:ext>
            </a:extLst>
          </p:cNvPr>
          <p:cNvSpPr/>
          <p:nvPr/>
        </p:nvSpPr>
        <p:spPr>
          <a:xfrm rot="5400000">
            <a:off x="6641159" y="1103922"/>
            <a:ext cx="277464" cy="932174"/>
          </a:xfrm>
          <a:prstGeom prst="upArrow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0875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14A575-3BA0-4419-6FC1-06703F5F5B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C7B608D-4BFA-7D91-8270-AD8528A9F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735" y="155416"/>
            <a:ext cx="11400265" cy="365126"/>
          </a:xfrm>
        </p:spPr>
        <p:txBody>
          <a:bodyPr/>
          <a:lstStyle/>
          <a:p>
            <a:r>
              <a:rPr lang="en-US"/>
              <a:t>Incubators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275C389-1D69-E4A5-0A89-B81D142FF358}"/>
              </a:ext>
            </a:extLst>
          </p:cNvPr>
          <p:cNvSpPr/>
          <p:nvPr/>
        </p:nvSpPr>
        <p:spPr>
          <a:xfrm>
            <a:off x="8617771" y="751605"/>
            <a:ext cx="2399625" cy="466897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Carbon Dioxide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A85CD51-01C0-A07C-5CF5-91E6F6A5C5D7}"/>
              </a:ext>
            </a:extLst>
          </p:cNvPr>
          <p:cNvSpPr/>
          <p:nvPr/>
        </p:nvSpPr>
        <p:spPr>
          <a:xfrm>
            <a:off x="9153030" y="1308440"/>
            <a:ext cx="1329108" cy="485079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Vaisala</a:t>
            </a:r>
          </a:p>
          <a:p>
            <a:pPr algn="ctr"/>
            <a:r>
              <a:rPr lang="en-US" sz="1400"/>
              <a:t>GMP251</a:t>
            </a:r>
          </a:p>
        </p:txBody>
      </p:sp>
      <p:pic>
        <p:nvPicPr>
          <p:cNvPr id="9" name="Picture 8" descr="An open oven with a glass door&#10;&#10;AI-generated content may be incorrect.">
            <a:extLst>
              <a:ext uri="{FF2B5EF4-FFF2-40B4-BE49-F238E27FC236}">
                <a16:creationId xmlns:a16="http://schemas.microsoft.com/office/drawing/2014/main" id="{CC066FFE-B59C-3713-93A6-807366DEDE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5698" y="4242006"/>
            <a:ext cx="2019300" cy="2266950"/>
          </a:xfrm>
          <a:prstGeom prst="rect">
            <a:avLst/>
          </a:prstGeom>
        </p:spPr>
      </p:pic>
      <p:pic>
        <p:nvPicPr>
          <p:cNvPr id="20" name="Picture 19" descr="A white and red refrigerator&#10;&#10;AI-generated content may be incorrect.">
            <a:extLst>
              <a:ext uri="{FF2B5EF4-FFF2-40B4-BE49-F238E27FC236}">
                <a16:creationId xmlns:a16="http://schemas.microsoft.com/office/drawing/2014/main" id="{85F2EABB-3512-8BFC-4FBC-A25C62262C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9857" y="4431286"/>
            <a:ext cx="2113612" cy="2147521"/>
          </a:xfrm>
          <a:prstGeom prst="rect">
            <a:avLst/>
          </a:prstGeom>
        </p:spPr>
      </p:pic>
      <p:pic>
        <p:nvPicPr>
          <p:cNvPr id="26" name="Picture 25" descr="An open white box with an orange glass door&#10;&#10;AI-generated content may be incorrect.">
            <a:extLst>
              <a:ext uri="{FF2B5EF4-FFF2-40B4-BE49-F238E27FC236}">
                <a16:creationId xmlns:a16="http://schemas.microsoft.com/office/drawing/2014/main" id="{15069853-17E2-F15A-A7A4-DF783B3564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57739" y="4431286"/>
            <a:ext cx="2057400" cy="2219325"/>
          </a:xfrm>
          <a:prstGeom prst="rect">
            <a:avLst/>
          </a:prstGeom>
        </p:spPr>
      </p:pic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D4507201-5ABE-47F0-82A1-FDF6CAE26728}"/>
              </a:ext>
            </a:extLst>
          </p:cNvPr>
          <p:cNvSpPr/>
          <p:nvPr/>
        </p:nvSpPr>
        <p:spPr>
          <a:xfrm>
            <a:off x="2142268" y="2480954"/>
            <a:ext cx="1578282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4mm Probe, 3mm Cable</a:t>
            </a:r>
          </a:p>
        </p:txBody>
      </p:sp>
      <p:pic>
        <p:nvPicPr>
          <p:cNvPr id="35" name="Image 90" descr="A close-up of a cable&#10;&#10;Description automatically generated">
            <a:extLst>
              <a:ext uri="{FF2B5EF4-FFF2-40B4-BE49-F238E27FC236}">
                <a16:creationId xmlns:a16="http://schemas.microsoft.com/office/drawing/2014/main" id="{4D55FE3D-5CF7-3EF7-24E5-C2B51C2D34FC}"/>
              </a:ext>
            </a:extLst>
          </p:cNvPr>
          <p:cNvPicPr>
            <a:picLocks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737939" y="3224765"/>
            <a:ext cx="920571" cy="1087506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504FEF03-05C3-11A3-6319-C7075C1C5AD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273" y="3286514"/>
            <a:ext cx="516355" cy="964008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86A048CB-06A4-5601-581D-4CF496390628}"/>
              </a:ext>
            </a:extLst>
          </p:cNvPr>
          <p:cNvSpPr/>
          <p:nvPr/>
        </p:nvSpPr>
        <p:spPr>
          <a:xfrm>
            <a:off x="3969310" y="2469549"/>
            <a:ext cx="1578282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3mm Probe, 2mm Cable</a:t>
            </a:r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A6BF8B47-497D-58E2-83B1-51F7B0C599B6}"/>
              </a:ext>
            </a:extLst>
          </p:cNvPr>
          <p:cNvSpPr/>
          <p:nvPr/>
        </p:nvSpPr>
        <p:spPr>
          <a:xfrm>
            <a:off x="2142269" y="1793519"/>
            <a:ext cx="3378751" cy="466897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Temperature</a:t>
            </a: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7B9497AC-9499-12F2-4F71-FAD5AD9FFA9D}"/>
              </a:ext>
            </a:extLst>
          </p:cNvPr>
          <p:cNvSpPr/>
          <p:nvPr/>
        </p:nvSpPr>
        <p:spPr>
          <a:xfrm>
            <a:off x="5547592" y="756326"/>
            <a:ext cx="2907149" cy="466897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Relative Humidity</a:t>
            </a: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0A44FAA9-E622-2767-17D2-F5E399F40FB8}"/>
              </a:ext>
            </a:extLst>
          </p:cNvPr>
          <p:cNvSpPr/>
          <p:nvPr/>
        </p:nvSpPr>
        <p:spPr>
          <a:xfrm>
            <a:off x="6336612" y="1317051"/>
            <a:ext cx="1329108" cy="485079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Rotronic HC2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BE25985-0271-EDCB-78C8-11F46A4526A5}"/>
              </a:ext>
            </a:extLst>
          </p:cNvPr>
          <p:cNvGrpSpPr/>
          <p:nvPr/>
        </p:nvGrpSpPr>
        <p:grpSpPr>
          <a:xfrm flipV="1">
            <a:off x="9248878" y="1911808"/>
            <a:ext cx="1137410" cy="2189192"/>
            <a:chOff x="357493" y="2400152"/>
            <a:chExt cx="808415" cy="1711320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C60C3F67-2358-F71D-B83C-937EBD3E3F6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60407" y="2400152"/>
              <a:ext cx="491811" cy="665893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61417D5B-70E1-2BD0-4032-F23700C1FC0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/>
            <a:srcRect l="-1" r="60471" b="3541"/>
            <a:stretch/>
          </p:blipFill>
          <p:spPr>
            <a:xfrm flipV="1">
              <a:off x="357493" y="3041359"/>
              <a:ext cx="252844" cy="868196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E388558F-479D-4ED8-B87A-139D58F1653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34667" b="64167" l="5000" r="96000">
                          <a14:foregroundMark x1="8667" y1="47500" x2="8667" y2="47500"/>
                          <a14:foregroundMark x1="13333" y1="50333" x2="13333" y2="50333"/>
                          <a14:foregroundMark x1="7500" y1="54333" x2="7500" y2="54333"/>
                          <a14:foregroundMark x1="10167" y1="50833" x2="10167" y2="50833"/>
                          <a14:foregroundMark x1="13167" y1="49167" x2="13167" y2="49167"/>
                          <a14:foregroundMark x1="17000" y1="49833" x2="17000" y2="49833"/>
                          <a14:foregroundMark x1="17667" y1="52167" x2="17667" y2="52167"/>
                          <a14:foregroundMark x1="13167" y1="49667" x2="13167" y2="49667"/>
                          <a14:foregroundMark x1="15500" y1="48167" x2="15500" y2="48167"/>
                          <a14:foregroundMark x1="9500" y1="45833" x2="9500" y2="45833"/>
                          <a14:foregroundMark x1="5000" y1="46667" x2="5000" y2="46667"/>
                          <a14:foregroundMark x1="9333" y1="46833" x2="9333" y2="46833"/>
                          <a14:foregroundMark x1="92000" y1="44667" x2="92000" y2="44667"/>
                          <a14:foregroundMark x1="92167" y1="40333" x2="92167" y2="40333"/>
                          <a14:foregroundMark x1="89667" y1="39333" x2="93333" y2="57833"/>
                          <a14:foregroundMark x1="94000" y1="41333" x2="93833" y2="56667"/>
                          <a14:foregroundMark x1="94167" y1="46333" x2="93833" y2="58833"/>
                          <a14:foregroundMark x1="95333" y1="46500" x2="94333" y2="58000"/>
                          <a14:foregroundMark x1="94167" y1="48167" x2="95333" y2="58667"/>
                          <a14:foregroundMark x1="95667" y1="42000" x2="95500" y2="58500"/>
                          <a14:foregroundMark x1="90500" y1="60167" x2="94833" y2="58667"/>
                          <a14:foregroundMark x1="91833" y1="59667" x2="95833" y2="42333"/>
                          <a14:foregroundMark x1="96000" y1="39833" x2="96000" y2="53000"/>
                          <a14:foregroundMark x1="95667" y1="44667" x2="96000" y2="60167"/>
                          <a14:foregroundMark x1="95500" y1="47167" x2="94000" y2="59833"/>
                        </a14:backgroundRemoval>
                      </a14:imgEffect>
                    </a14:imgLayer>
                  </a14:imgProps>
                </a:ext>
              </a:extLst>
            </a:blip>
            <a:srcRect t="31316" b="32033"/>
            <a:stretch/>
          </p:blipFill>
          <p:spPr>
            <a:xfrm rot="5400000">
              <a:off x="309124" y="3254688"/>
              <a:ext cx="1253972" cy="459596"/>
            </a:xfrm>
            <a:prstGeom prst="rect">
              <a:avLst/>
            </a:prstGeom>
          </p:spPr>
        </p:pic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68571175-D55F-1BB6-96B4-63E68EF2E02E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r="56442"/>
          <a:stretch/>
        </p:blipFill>
        <p:spPr>
          <a:xfrm>
            <a:off x="6469037" y="2433694"/>
            <a:ext cx="441058" cy="1398663"/>
          </a:xfrm>
          <a:prstGeom prst="rect">
            <a:avLst/>
          </a:prstGeom>
        </p:spPr>
      </p:pic>
      <p:pic>
        <p:nvPicPr>
          <p:cNvPr id="13" name="Picture 12" descr="A picture containing text, close, silver&#10;&#10;Description automatically generated">
            <a:extLst>
              <a:ext uri="{FF2B5EF4-FFF2-40B4-BE49-F238E27FC236}">
                <a16:creationId xmlns:a16="http://schemas.microsoft.com/office/drawing/2014/main" id="{4E12FD83-B8E6-F727-83A1-A470C75D139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208496" y="1949053"/>
            <a:ext cx="355743" cy="2066346"/>
          </a:xfrm>
          <a:prstGeom prst="rect">
            <a:avLst/>
          </a:prstGeom>
        </p:spPr>
      </p:pic>
      <p:sp>
        <p:nvSpPr>
          <p:cNvPr id="16" name="Rectangle: Single Corner Snipped 15">
            <a:extLst>
              <a:ext uri="{FF2B5EF4-FFF2-40B4-BE49-F238E27FC236}">
                <a16:creationId xmlns:a16="http://schemas.microsoft.com/office/drawing/2014/main" id="{197141F5-8F11-6883-7F12-453FBAF1E90A}"/>
              </a:ext>
            </a:extLst>
          </p:cNvPr>
          <p:cNvSpPr/>
          <p:nvPr/>
        </p:nvSpPr>
        <p:spPr>
          <a:xfrm>
            <a:off x="212059" y="719189"/>
            <a:ext cx="2855819" cy="977289"/>
          </a:xfrm>
          <a:prstGeom prst="snip1Rect">
            <a:avLst/>
          </a:prstGeom>
          <a:solidFill>
            <a:schemeClr val="accent1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200"/>
          </a:p>
          <a:p>
            <a:pPr algn="ctr"/>
            <a:r>
              <a:rPr lang="en-US" sz="1200" u="sng">
                <a:solidFill>
                  <a:schemeClr val="bg2"/>
                </a:solidFill>
              </a:rPr>
              <a:t>Common Conditions:</a:t>
            </a:r>
          </a:p>
          <a:p>
            <a:pPr algn="ctr"/>
            <a:r>
              <a:rPr lang="en-US" sz="1200">
                <a:solidFill>
                  <a:schemeClr val="bg2"/>
                </a:solidFill>
              </a:rPr>
              <a:t>37C, 37C/&gt;90%RH, 37C/&gt;90%RH/5%CO2</a:t>
            </a:r>
          </a:p>
          <a:p>
            <a:pPr algn="ctr"/>
            <a:r>
              <a:rPr lang="en-US" sz="1200">
                <a:solidFill>
                  <a:schemeClr val="bg2"/>
                </a:solidFill>
              </a:rPr>
              <a:t>37C/&gt;90%RH/10%CO2</a:t>
            </a:r>
          </a:p>
          <a:p>
            <a:pPr algn="ctr"/>
            <a:r>
              <a:rPr lang="en-US" sz="1200">
                <a:solidFill>
                  <a:schemeClr val="bg2"/>
                </a:solidFill>
              </a:rPr>
              <a:t>55C</a:t>
            </a:r>
          </a:p>
          <a:p>
            <a:pPr algn="ctr"/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330996249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1E8032-5D27-387E-8BC1-E68C6A9644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57FEC62-A070-B4CF-0C72-F31FA1EC6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735" y="155416"/>
            <a:ext cx="11400265" cy="365126"/>
          </a:xfrm>
        </p:spPr>
        <p:txBody>
          <a:bodyPr/>
          <a:lstStyle/>
          <a:p>
            <a:r>
              <a:rPr lang="en-US"/>
              <a:t>Labs, Storage Areas, Warehouses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37204A07-A3C5-9426-0973-82557578859F}"/>
              </a:ext>
            </a:extLst>
          </p:cNvPr>
          <p:cNvSpPr/>
          <p:nvPr/>
        </p:nvSpPr>
        <p:spPr>
          <a:xfrm>
            <a:off x="7465044" y="1402996"/>
            <a:ext cx="2399624" cy="642158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Ellab, ambient sensor with removable cap for calibration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3E0584D-A3B4-A17C-038F-53C58BBB0A5F}"/>
              </a:ext>
            </a:extLst>
          </p:cNvPr>
          <p:cNvSpPr/>
          <p:nvPr/>
        </p:nvSpPr>
        <p:spPr>
          <a:xfrm>
            <a:off x="4783544" y="1435026"/>
            <a:ext cx="2399624" cy="466897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Temperature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19B1D3E1-7927-4883-1734-3B01AA4C9979}"/>
              </a:ext>
            </a:extLst>
          </p:cNvPr>
          <p:cNvSpPr/>
          <p:nvPr/>
        </p:nvSpPr>
        <p:spPr>
          <a:xfrm>
            <a:off x="4783544" y="2781038"/>
            <a:ext cx="2399625" cy="466897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Relative Humidity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E6B2C8D-766B-4F0D-121E-052E7097DB54}"/>
              </a:ext>
            </a:extLst>
          </p:cNvPr>
          <p:cNvSpPr/>
          <p:nvPr/>
        </p:nvSpPr>
        <p:spPr>
          <a:xfrm>
            <a:off x="7790232" y="2678534"/>
            <a:ext cx="1749248" cy="604435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Ellab</a:t>
            </a:r>
            <a:r>
              <a:rPr lang="en-DK" sz="1400"/>
              <a:t> RH/T Smart sensor </a:t>
            </a:r>
            <a:endParaRPr lang="en-US" sz="1400"/>
          </a:p>
        </p:txBody>
      </p:sp>
      <p:pic>
        <p:nvPicPr>
          <p:cNvPr id="8" name="Image 96" descr="A close-up of a device&#10;&#10;Description automatically generated">
            <a:extLst>
              <a:ext uri="{FF2B5EF4-FFF2-40B4-BE49-F238E27FC236}">
                <a16:creationId xmlns:a16="http://schemas.microsoft.com/office/drawing/2014/main" id="{B739066A-E599-FCD8-F05D-D9B0D75896E4}"/>
              </a:ext>
            </a:extLst>
          </p:cNvPr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5357" y="3150977"/>
            <a:ext cx="537016" cy="2108665"/>
          </a:xfrm>
          <a:prstGeom prst="rect">
            <a:avLst/>
          </a:prstGeom>
        </p:spPr>
      </p:pic>
      <p:pic>
        <p:nvPicPr>
          <p:cNvPr id="20" name="Image 89" descr="A close-up of a device&#10;&#10;Description automatically generated">
            <a:extLst>
              <a:ext uri="{FF2B5EF4-FFF2-40B4-BE49-F238E27FC236}">
                <a16:creationId xmlns:a16="http://schemas.microsoft.com/office/drawing/2014/main" id="{1C5DC81B-33A9-9269-249A-5FDC9DB4E356}"/>
              </a:ext>
            </a:extLst>
          </p:cNvPr>
          <p:cNvPicPr>
            <a:picLocks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498883" y="795458"/>
            <a:ext cx="929964" cy="1857233"/>
          </a:xfrm>
          <a:prstGeom prst="rect">
            <a:avLst/>
          </a:prstGeom>
        </p:spPr>
      </p:pic>
      <p:sp>
        <p:nvSpPr>
          <p:cNvPr id="6" name="Rectangle: Single Corner Snipped 5">
            <a:extLst>
              <a:ext uri="{FF2B5EF4-FFF2-40B4-BE49-F238E27FC236}">
                <a16:creationId xmlns:a16="http://schemas.microsoft.com/office/drawing/2014/main" id="{1AE5411A-A645-2D92-6328-08A448DC4E84}"/>
              </a:ext>
            </a:extLst>
          </p:cNvPr>
          <p:cNvSpPr/>
          <p:nvPr/>
        </p:nvSpPr>
        <p:spPr>
          <a:xfrm>
            <a:off x="370617" y="1814842"/>
            <a:ext cx="2737939" cy="964060"/>
          </a:xfrm>
          <a:prstGeom prst="snip1Rect">
            <a:avLst/>
          </a:prstGeom>
          <a:solidFill>
            <a:schemeClr val="accent1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400">
              <a:solidFill>
                <a:schemeClr val="bg2"/>
              </a:solidFill>
            </a:endParaRPr>
          </a:p>
          <a:p>
            <a:pPr algn="ctr"/>
            <a:r>
              <a:rPr lang="en-US" sz="1400">
                <a:solidFill>
                  <a:schemeClr val="bg2"/>
                </a:solidFill>
              </a:rPr>
              <a:t>Common Conditions:</a:t>
            </a:r>
          </a:p>
          <a:p>
            <a:pPr algn="ctr"/>
            <a:r>
              <a:rPr lang="en-US" sz="1400">
                <a:solidFill>
                  <a:schemeClr val="bg2"/>
                </a:solidFill>
              </a:rPr>
              <a:t>15~30C</a:t>
            </a:r>
          </a:p>
          <a:p>
            <a:pPr algn="ctr"/>
            <a:r>
              <a:rPr lang="en-US" sz="1400">
                <a:solidFill>
                  <a:schemeClr val="bg2"/>
                </a:solidFill>
              </a:rPr>
              <a:t>20~25C</a:t>
            </a:r>
          </a:p>
          <a:p>
            <a:pPr algn="ctr"/>
            <a:r>
              <a:rPr lang="en-US" sz="1400">
                <a:solidFill>
                  <a:schemeClr val="bg2"/>
                </a:solidFill>
              </a:rPr>
              <a:t>Ambient RH</a:t>
            </a:r>
          </a:p>
          <a:p>
            <a:pPr algn="ctr"/>
            <a:endParaRPr lang="en-US" sz="14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2F5DA6-93E2-C4BB-F06D-D166711E83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1519" y="3679798"/>
            <a:ext cx="4459053" cy="2860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15745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08B331-E2FD-EF6B-B624-C4FCB85A20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FE6DAE7-8AAB-7687-592A-ED012FE80B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7759" y="2998918"/>
            <a:ext cx="614444" cy="982205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3241997-F322-24FE-AC80-E2492899E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735" y="155416"/>
            <a:ext cx="11400265" cy="365126"/>
          </a:xfrm>
        </p:spPr>
        <p:txBody>
          <a:bodyPr/>
          <a:lstStyle/>
          <a:p>
            <a:r>
              <a:rPr lang="en-US"/>
              <a:t>Clean Rooms – Core Functionality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2320D80-F610-7FD2-1F76-39F417DCD865}"/>
              </a:ext>
            </a:extLst>
          </p:cNvPr>
          <p:cNvSpPr/>
          <p:nvPr/>
        </p:nvSpPr>
        <p:spPr>
          <a:xfrm>
            <a:off x="4523587" y="1449023"/>
            <a:ext cx="1940265" cy="71691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Direct Connect with removable cap for calibration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35AF8CF-4F0B-EEF8-12AE-62C3D9E4BD28}"/>
              </a:ext>
            </a:extLst>
          </p:cNvPr>
          <p:cNvSpPr/>
          <p:nvPr/>
        </p:nvSpPr>
        <p:spPr>
          <a:xfrm>
            <a:off x="4333214" y="695229"/>
            <a:ext cx="2016406" cy="595666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Temperature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EEB29066-497D-9741-C451-E96D8E407B5A}"/>
              </a:ext>
            </a:extLst>
          </p:cNvPr>
          <p:cNvSpPr/>
          <p:nvPr/>
        </p:nvSpPr>
        <p:spPr>
          <a:xfrm>
            <a:off x="6641679" y="695229"/>
            <a:ext cx="2016405" cy="595666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Relative Humidity</a:t>
            </a:r>
          </a:p>
        </p:txBody>
      </p:sp>
      <p:pic>
        <p:nvPicPr>
          <p:cNvPr id="8" name="Image 96" descr="A close-up of a device&#10;&#10;Description automatically generated">
            <a:extLst>
              <a:ext uri="{FF2B5EF4-FFF2-40B4-BE49-F238E27FC236}">
                <a16:creationId xmlns:a16="http://schemas.microsoft.com/office/drawing/2014/main" id="{7EE540F1-F33E-2052-2B0A-78882E7FCB38}"/>
              </a:ext>
            </a:extLst>
          </p:cNvPr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0450" y="2001148"/>
            <a:ext cx="591790" cy="1934553"/>
          </a:xfrm>
          <a:prstGeom prst="rect">
            <a:avLst/>
          </a:prstGeom>
        </p:spPr>
      </p:pic>
      <p:pic>
        <p:nvPicPr>
          <p:cNvPr id="20" name="Image 89" descr="A close-up of a device&#10;&#10;Description automatically generated">
            <a:extLst>
              <a:ext uri="{FF2B5EF4-FFF2-40B4-BE49-F238E27FC236}">
                <a16:creationId xmlns:a16="http://schemas.microsoft.com/office/drawing/2014/main" id="{D23B169C-C5DF-F6F2-DB58-4B7357986A55}"/>
              </a:ext>
            </a:extLst>
          </p:cNvPr>
          <p:cNvPicPr>
            <a:picLocks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956482" y="2324062"/>
            <a:ext cx="895237" cy="1690249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78CD62B-599F-0E60-3816-E5F6499C7DD8}"/>
              </a:ext>
            </a:extLst>
          </p:cNvPr>
          <p:cNvSpPr/>
          <p:nvPr/>
        </p:nvSpPr>
        <p:spPr>
          <a:xfrm>
            <a:off x="9235354" y="605192"/>
            <a:ext cx="2306099" cy="595666"/>
          </a:xfrm>
          <a:prstGeom prst="roundRect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Differential Pressure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53C291-40BE-DD4C-5EB9-94F84A402D5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5851" y="2204142"/>
            <a:ext cx="1155611" cy="16860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0C95EE8-B259-B2C7-93CA-E674C4E4F3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3315" y="3083856"/>
            <a:ext cx="614444" cy="982204"/>
          </a:xfrm>
          <a:prstGeom prst="rect">
            <a:avLst/>
          </a:prstGeom>
        </p:spPr>
      </p:pic>
      <p:sp>
        <p:nvSpPr>
          <p:cNvPr id="38" name="AutoShape 12" descr="Image result for lighthouse apex r5">
            <a:extLst>
              <a:ext uri="{FF2B5EF4-FFF2-40B4-BE49-F238E27FC236}">
                <a16:creationId xmlns:a16="http://schemas.microsoft.com/office/drawing/2014/main" id="{84884032-E178-A02C-F60B-D4F0CCA5D7D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349351" y="3328536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6D61FAC3-F3B8-F818-6E99-10067AD07249}"/>
              </a:ext>
            </a:extLst>
          </p:cNvPr>
          <p:cNvSpPr/>
          <p:nvPr/>
        </p:nvSpPr>
        <p:spPr>
          <a:xfrm>
            <a:off x="6645614" y="1449023"/>
            <a:ext cx="2008537" cy="303959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Direct Connect</a:t>
            </a:r>
          </a:p>
        </p:txBody>
      </p: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999F2274-ADBD-A827-81D3-8235BCAF27C1}"/>
              </a:ext>
            </a:extLst>
          </p:cNvPr>
          <p:cNvSpPr/>
          <p:nvPr/>
        </p:nvSpPr>
        <p:spPr>
          <a:xfrm>
            <a:off x="9384134" y="1284237"/>
            <a:ext cx="2008537" cy="71691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Individually placed or grouped in encasement</a:t>
            </a:r>
          </a:p>
        </p:txBody>
      </p:sp>
      <p:sp>
        <p:nvSpPr>
          <p:cNvPr id="12" name="Rectangle: Single Corner Snipped 11">
            <a:extLst>
              <a:ext uri="{FF2B5EF4-FFF2-40B4-BE49-F238E27FC236}">
                <a16:creationId xmlns:a16="http://schemas.microsoft.com/office/drawing/2014/main" id="{D8998A76-B1B8-4015-B526-7550C63B79F2}"/>
              </a:ext>
            </a:extLst>
          </p:cNvPr>
          <p:cNvSpPr/>
          <p:nvPr/>
        </p:nvSpPr>
        <p:spPr>
          <a:xfrm>
            <a:off x="296500" y="1118972"/>
            <a:ext cx="2737939" cy="964060"/>
          </a:xfrm>
          <a:prstGeom prst="snip1Rect">
            <a:avLst/>
          </a:prstGeom>
          <a:solidFill>
            <a:schemeClr val="accent1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400">
              <a:solidFill>
                <a:schemeClr val="bg2"/>
              </a:solidFill>
            </a:endParaRPr>
          </a:p>
          <a:p>
            <a:pPr algn="ctr"/>
            <a:r>
              <a:rPr lang="en-US" sz="1400" u="sng">
                <a:solidFill>
                  <a:schemeClr val="bg2"/>
                </a:solidFill>
              </a:rPr>
              <a:t>Common Conditions:</a:t>
            </a:r>
          </a:p>
          <a:p>
            <a:pPr algn="ctr"/>
            <a:r>
              <a:rPr lang="en-US" sz="1400">
                <a:solidFill>
                  <a:schemeClr val="bg2"/>
                </a:solidFill>
              </a:rPr>
              <a:t>15~30C</a:t>
            </a:r>
          </a:p>
          <a:p>
            <a:pPr algn="ctr"/>
            <a:r>
              <a:rPr lang="en-US" sz="1400">
                <a:solidFill>
                  <a:schemeClr val="bg2"/>
                </a:solidFill>
              </a:rPr>
              <a:t>20~25C</a:t>
            </a:r>
          </a:p>
          <a:p>
            <a:pPr algn="ctr"/>
            <a:r>
              <a:rPr lang="en-US" sz="1400">
                <a:solidFill>
                  <a:schemeClr val="bg2"/>
                </a:solidFill>
              </a:rPr>
              <a:t>Ambient RH</a:t>
            </a:r>
          </a:p>
          <a:p>
            <a:pPr algn="ctr"/>
            <a:endParaRPr lang="en-US" sz="14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C817FA-409C-C53D-FCA3-300FB797339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5857" y="3094415"/>
            <a:ext cx="4464196" cy="2976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09261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68317A-FA50-FA6D-9F7A-4C327C2B61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60AC64-E664-26B4-6042-B333FD58C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735" y="155416"/>
            <a:ext cx="11400265" cy="365126"/>
          </a:xfrm>
        </p:spPr>
        <p:txBody>
          <a:bodyPr/>
          <a:lstStyle/>
          <a:p>
            <a:r>
              <a:rPr lang="en-US"/>
              <a:t>Clean Rooms – Advanced Functionality</a:t>
            </a:r>
          </a:p>
        </p:txBody>
      </p:sp>
      <p:pic>
        <p:nvPicPr>
          <p:cNvPr id="2052" name="Picture 4" descr="LA6-5DSNWB-POE - Programmable Signal Tower">
            <a:extLst>
              <a:ext uri="{FF2B5EF4-FFF2-40B4-BE49-F238E27FC236}">
                <a16:creationId xmlns:a16="http://schemas.microsoft.com/office/drawing/2014/main" id="{79A0DEA4-7899-81B2-F1EC-D63158FC34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364" y="2376172"/>
            <a:ext cx="1961648" cy="196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1623953C-6AC5-5B08-AB2D-786D69B5320F}"/>
              </a:ext>
            </a:extLst>
          </p:cNvPr>
          <p:cNvSpPr/>
          <p:nvPr/>
        </p:nvSpPr>
        <p:spPr>
          <a:xfrm>
            <a:off x="1268931" y="806185"/>
            <a:ext cx="2182516" cy="595666"/>
          </a:xfrm>
          <a:prstGeom prst="round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Light Towers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A35ADBD6-5F96-C153-1461-1AB3A79BF5F6}"/>
              </a:ext>
            </a:extLst>
          </p:cNvPr>
          <p:cNvSpPr/>
          <p:nvPr/>
        </p:nvSpPr>
        <p:spPr>
          <a:xfrm>
            <a:off x="1268931" y="1549708"/>
            <a:ext cx="2182515" cy="774583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Light Tower:</a:t>
            </a:r>
          </a:p>
          <a:p>
            <a:pPr algn="ctr"/>
            <a:r>
              <a:rPr lang="en-US" sz="1400" i="1" err="1"/>
              <a:t>Patlite</a:t>
            </a:r>
            <a:r>
              <a:rPr lang="en-US" sz="1400" i="1"/>
              <a:t> </a:t>
            </a:r>
          </a:p>
          <a:p>
            <a:pPr algn="ctr"/>
            <a:r>
              <a:rPr lang="en-US" sz="1400" i="1"/>
              <a:t>LA6-5DSNWB-POE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2197F10C-5B4B-B957-9B85-E053064E5B68}"/>
              </a:ext>
            </a:extLst>
          </p:cNvPr>
          <p:cNvSpPr/>
          <p:nvPr/>
        </p:nvSpPr>
        <p:spPr>
          <a:xfrm>
            <a:off x="4656331" y="1543535"/>
            <a:ext cx="2182516" cy="735900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>
                <a:solidFill>
                  <a:schemeClr val="tx2"/>
                </a:solidFill>
              </a:rPr>
              <a:t>Modbus TCP-IP </a:t>
            </a:r>
            <a:r>
              <a:rPr lang="en-US" sz="1400"/>
              <a:t>Capable</a:t>
            </a:r>
          </a:p>
          <a:p>
            <a:pPr algn="ctr"/>
            <a:r>
              <a:rPr lang="en-US" sz="1400" i="1"/>
              <a:t>Customer Sourced</a:t>
            </a:r>
          </a:p>
        </p:txBody>
      </p:sp>
      <p:sp>
        <p:nvSpPr>
          <p:cNvPr id="38" name="AutoShape 12" descr="Image result for lighthouse apex r5">
            <a:extLst>
              <a:ext uri="{FF2B5EF4-FFF2-40B4-BE49-F238E27FC236}">
                <a16:creationId xmlns:a16="http://schemas.microsoft.com/office/drawing/2014/main" id="{13CEA28F-E29C-3025-2EAD-436FB62DD02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336365" y="3324056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5CF411F5-F51A-2EC1-2726-9DDFD9E514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7843" y="2508522"/>
            <a:ext cx="1961649" cy="1582273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2A08F276-20CF-142C-04D3-022F2EA7093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5770" y="2679096"/>
            <a:ext cx="1538747" cy="776287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215F1F3-BDF9-49F2-27B7-54D2F79976EC}"/>
              </a:ext>
            </a:extLst>
          </p:cNvPr>
          <p:cNvSpPr/>
          <p:nvPr/>
        </p:nvSpPr>
        <p:spPr>
          <a:xfrm>
            <a:off x="4656331" y="800012"/>
            <a:ext cx="2182516" cy="595666"/>
          </a:xfrm>
          <a:prstGeom prst="roundRect">
            <a:avLst/>
          </a:prstGeom>
          <a:solidFill>
            <a:schemeClr val="tx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Particle Counters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2DE2FF9-ABE8-DB12-BF89-1BB9F652F769}"/>
              </a:ext>
            </a:extLst>
          </p:cNvPr>
          <p:cNvSpPr/>
          <p:nvPr/>
        </p:nvSpPr>
        <p:spPr>
          <a:xfrm>
            <a:off x="8043732" y="800012"/>
            <a:ext cx="2182516" cy="595666"/>
          </a:xfrm>
          <a:prstGeom prst="roundRect">
            <a:avLst/>
          </a:prstGeom>
          <a:solidFill>
            <a:schemeClr val="accent2">
              <a:lumMod val="9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Airflow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1948108-E99E-3933-5ABD-4D99FB6304F6}"/>
              </a:ext>
            </a:extLst>
          </p:cNvPr>
          <p:cNvSpPr/>
          <p:nvPr/>
        </p:nvSpPr>
        <p:spPr>
          <a:xfrm>
            <a:off x="8043732" y="1540051"/>
            <a:ext cx="2182516" cy="735900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3</a:t>
            </a:r>
            <a:r>
              <a:rPr lang="en-US" sz="1400" baseline="30000"/>
              <a:t>rd</a:t>
            </a:r>
            <a:r>
              <a:rPr lang="en-US" sz="1400"/>
              <a:t> Party Airflow Sensors</a:t>
            </a:r>
            <a:endParaRPr lang="en-US" sz="1400" i="1"/>
          </a:p>
        </p:txBody>
      </p:sp>
      <p:pic>
        <p:nvPicPr>
          <p:cNvPr id="14" name="Picture 13" descr="A group of people working in a factory&#10;&#10;AI-generated content may be incorrect.">
            <a:extLst>
              <a:ext uri="{FF2B5EF4-FFF2-40B4-BE49-F238E27FC236}">
                <a16:creationId xmlns:a16="http://schemas.microsoft.com/office/drawing/2014/main" id="{77F493C9-B6F6-F574-B989-7F67453A4F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9455" y="3964619"/>
            <a:ext cx="3751375" cy="2500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13425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C51CF6E-2F42-A55A-79EC-E9AF76D81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err="1"/>
              <a:t>ModBus</a:t>
            </a:r>
            <a:r>
              <a:rPr lang="en-DK"/>
              <a:t> TCP connection with Ellab Connect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7D010F5-4EC7-1424-7916-50235A641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Particle counter enabled within </a:t>
            </a:r>
            <a:r>
              <a:rPr lang="en-DK" err="1"/>
              <a:t>EMSuite</a:t>
            </a:r>
            <a:r>
              <a:rPr lang="en-DK"/>
              <a:t> </a:t>
            </a:r>
            <a:endParaRPr lang="da-DK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B89EAFD-5CAC-DE54-6034-4AA73D22F40D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endParaRPr lang="da-DK" sz="1800" b="0" i="0" u="none" strike="noStrike">
              <a:effectLst/>
              <a:latin typeface="Arial" panose="020B0604020202020204" pitchFamily="34" charset="0"/>
            </a:endParaRPr>
          </a:p>
          <a:p>
            <a:endParaRPr lang="da-DK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9AE2BBC-6B1C-00CF-E3B4-C4E716736C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2609394"/>
              </p:ext>
            </p:extLst>
          </p:nvPr>
        </p:nvGraphicFramePr>
        <p:xfrm>
          <a:off x="441541" y="2520000"/>
          <a:ext cx="8351276" cy="30578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5638">
                  <a:extLst>
                    <a:ext uri="{9D8B030D-6E8A-4147-A177-3AD203B41FA5}">
                      <a16:colId xmlns:a16="http://schemas.microsoft.com/office/drawing/2014/main" val="1897817722"/>
                    </a:ext>
                  </a:extLst>
                </a:gridCol>
                <a:gridCol w="4175638">
                  <a:extLst>
                    <a:ext uri="{9D8B030D-6E8A-4147-A177-3AD203B41FA5}">
                      <a16:colId xmlns:a16="http://schemas.microsoft.com/office/drawing/2014/main" val="2994593829"/>
                    </a:ext>
                  </a:extLst>
                </a:gridCol>
              </a:tblGrid>
              <a:tr h="589004">
                <a:tc>
                  <a:txBody>
                    <a:bodyPr/>
                    <a:lstStyle/>
                    <a:p>
                      <a:r>
                        <a:rPr lang="en-DK"/>
                        <a:t>Manufacturer </a:t>
                      </a:r>
                      <a:endParaRPr lang="da-DK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DK"/>
                        <a:t>Works with </a:t>
                      </a:r>
                      <a:r>
                        <a:rPr lang="en-DK" err="1"/>
                        <a:t>EMSuite</a:t>
                      </a:r>
                      <a:r>
                        <a:rPr lang="en-DK"/>
                        <a:t> 1.5.0 </a:t>
                      </a:r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4928237"/>
                  </a:ext>
                </a:extLst>
              </a:tr>
              <a:tr h="589004">
                <a:tc>
                  <a:txBody>
                    <a:bodyPr/>
                    <a:lstStyle/>
                    <a:p>
                      <a:r>
                        <a:rPr lang="en-DK" err="1"/>
                        <a:t>Climet</a:t>
                      </a:r>
                      <a:r>
                        <a:rPr lang="en-DK"/>
                        <a:t> </a:t>
                      </a:r>
                    </a:p>
                    <a:p>
                      <a:r>
                        <a:rPr lang="da-DK" err="1">
                          <a:hlinkClick r:id="rId2"/>
                        </a:rPr>
                        <a:t>Cleanroom</a:t>
                      </a:r>
                      <a:r>
                        <a:rPr lang="da-DK">
                          <a:hlinkClick r:id="rId2"/>
                        </a:rPr>
                        <a:t> </a:t>
                      </a:r>
                      <a:r>
                        <a:rPr lang="da-DK" err="1">
                          <a:hlinkClick r:id="rId2"/>
                        </a:rPr>
                        <a:t>Particle</a:t>
                      </a:r>
                      <a:r>
                        <a:rPr lang="da-DK">
                          <a:hlinkClick r:id="rId2"/>
                        </a:rPr>
                        <a:t> </a:t>
                      </a:r>
                      <a:r>
                        <a:rPr lang="da-DK" err="1">
                          <a:hlinkClick r:id="rId2"/>
                        </a:rPr>
                        <a:t>Counters</a:t>
                      </a:r>
                      <a:r>
                        <a:rPr lang="da-DK">
                          <a:hlinkClick r:id="rId2"/>
                        </a:rPr>
                        <a:t> - </a:t>
                      </a:r>
                      <a:r>
                        <a:rPr lang="da-DK" err="1">
                          <a:hlinkClick r:id="rId2"/>
                        </a:rPr>
                        <a:t>Climet</a:t>
                      </a:r>
                      <a:endParaRPr lang="da-DK" sz="1800" b="0" i="0" u="none" strike="noStrike" baseline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/>
                        <a:t>Yes </a:t>
                      </a:r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057797"/>
                  </a:ext>
                </a:extLst>
              </a:tr>
              <a:tr h="589004">
                <a:tc>
                  <a:txBody>
                    <a:bodyPr/>
                    <a:lstStyle/>
                    <a:p>
                      <a:pPr algn="l"/>
                      <a:r>
                        <a:rPr lang="en-DK"/>
                        <a:t>Lighthouse </a:t>
                      </a:r>
                    </a:p>
                    <a:p>
                      <a:pPr algn="l"/>
                      <a:r>
                        <a:rPr lang="en-GB">
                          <a:hlinkClick r:id="rId3"/>
                        </a:rPr>
                        <a:t>Airborne Particle Counters Archives - Lighthouse Worldwide Solutions</a:t>
                      </a:r>
                      <a:endParaRPr lang="da-DK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/>
                        <a:t>Yes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840122"/>
                  </a:ext>
                </a:extLst>
              </a:tr>
              <a:tr h="589004">
                <a:tc>
                  <a:txBody>
                    <a:bodyPr/>
                    <a:lstStyle/>
                    <a:p>
                      <a:pPr algn="l"/>
                      <a:r>
                        <a:rPr lang="en-DK"/>
                        <a:t>Beckman Coulter: Met-One </a:t>
                      </a:r>
                    </a:p>
                    <a:p>
                      <a:pPr algn="l"/>
                      <a:r>
                        <a:rPr lang="da-DK">
                          <a:hlinkClick r:id="rId4"/>
                        </a:rPr>
                        <a:t>Air </a:t>
                      </a:r>
                      <a:r>
                        <a:rPr lang="da-DK" err="1">
                          <a:hlinkClick r:id="rId4"/>
                        </a:rPr>
                        <a:t>Particle</a:t>
                      </a:r>
                      <a:r>
                        <a:rPr lang="da-DK">
                          <a:hlinkClick r:id="rId4"/>
                        </a:rPr>
                        <a:t> </a:t>
                      </a:r>
                      <a:r>
                        <a:rPr lang="da-DK" err="1">
                          <a:hlinkClick r:id="rId4"/>
                        </a:rPr>
                        <a:t>Counters</a:t>
                      </a:r>
                      <a:endParaRPr lang="da-DK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/>
                        <a:t>Yes </a:t>
                      </a:r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46218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935984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134C1F-4FC3-0C75-A7FF-487B4127E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6BBB828-03AD-CC92-2CFC-FEB12F860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735" y="155416"/>
            <a:ext cx="10418531" cy="365126"/>
          </a:xfrm>
        </p:spPr>
        <p:txBody>
          <a:bodyPr/>
          <a:lstStyle/>
          <a:p>
            <a:r>
              <a:rPr lang="en-US"/>
              <a:t>Water Baths / Bead Baths</a:t>
            </a:r>
          </a:p>
        </p:txBody>
      </p:sp>
      <p:pic>
        <p:nvPicPr>
          <p:cNvPr id="4" name="Picture 3" descr="A white machine with a blue screen&#10;&#10;AI-generated content may be incorrect.">
            <a:extLst>
              <a:ext uri="{FF2B5EF4-FFF2-40B4-BE49-F238E27FC236}">
                <a16:creationId xmlns:a16="http://schemas.microsoft.com/office/drawing/2014/main" id="{980596A3-5082-93C0-21DA-E19AFCA99F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5991" y="3962964"/>
            <a:ext cx="3074100" cy="2477064"/>
          </a:xfrm>
          <a:prstGeom prst="rect">
            <a:avLst/>
          </a:prstGeom>
        </p:spPr>
      </p:pic>
      <p:pic>
        <p:nvPicPr>
          <p:cNvPr id="6" name="Picture 5" descr="A machine with a bottle in it&#10;&#10;AI-generated content may be incorrect.">
            <a:extLst>
              <a:ext uri="{FF2B5EF4-FFF2-40B4-BE49-F238E27FC236}">
                <a16:creationId xmlns:a16="http://schemas.microsoft.com/office/drawing/2014/main" id="{82896C78-A71D-0C1F-C32F-8B9EDF3CB1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720" y="4534180"/>
            <a:ext cx="2438400" cy="1876425"/>
          </a:xfrm>
          <a:prstGeom prst="rect">
            <a:avLst/>
          </a:prstGeom>
        </p:spPr>
      </p:pic>
      <p:sp>
        <p:nvSpPr>
          <p:cNvPr id="10" name="Rectangle: Single Corner Snipped 9">
            <a:extLst>
              <a:ext uri="{FF2B5EF4-FFF2-40B4-BE49-F238E27FC236}">
                <a16:creationId xmlns:a16="http://schemas.microsoft.com/office/drawing/2014/main" id="{11AE2955-3A26-0FB2-704D-0AB2F590ADBA}"/>
              </a:ext>
            </a:extLst>
          </p:cNvPr>
          <p:cNvSpPr/>
          <p:nvPr/>
        </p:nvSpPr>
        <p:spPr>
          <a:xfrm>
            <a:off x="258418" y="912741"/>
            <a:ext cx="2737939" cy="964060"/>
          </a:xfrm>
          <a:prstGeom prst="snip1Rect">
            <a:avLst/>
          </a:prstGeom>
          <a:solidFill>
            <a:schemeClr val="accent1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600" u="sng">
              <a:solidFill>
                <a:schemeClr val="bg2"/>
              </a:solidFill>
            </a:endParaRPr>
          </a:p>
          <a:p>
            <a:pPr algn="ctr"/>
            <a:r>
              <a:rPr lang="en-US" sz="1600" u="sng">
                <a:solidFill>
                  <a:schemeClr val="bg2"/>
                </a:solidFill>
              </a:rPr>
              <a:t>Common Conditions:</a:t>
            </a:r>
          </a:p>
          <a:p>
            <a:pPr algn="ctr"/>
            <a:r>
              <a:rPr lang="en-US" sz="1600">
                <a:solidFill>
                  <a:schemeClr val="bg2"/>
                </a:solidFill>
              </a:rPr>
              <a:t>37C, 42C, 55C</a:t>
            </a:r>
          </a:p>
          <a:p>
            <a:pPr algn="ctr"/>
            <a:endParaRPr lang="en-US" sz="160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005376C-A1A7-7826-1DC6-7A3053E53FEA}"/>
              </a:ext>
            </a:extLst>
          </p:cNvPr>
          <p:cNvSpPr/>
          <p:nvPr/>
        </p:nvSpPr>
        <p:spPr>
          <a:xfrm>
            <a:off x="5997721" y="1448616"/>
            <a:ext cx="2275547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4mm Probe, 3mm Cable</a:t>
            </a:r>
          </a:p>
        </p:txBody>
      </p:sp>
      <p:pic>
        <p:nvPicPr>
          <p:cNvPr id="14" name="Image 90" descr="A close-up of a cable&#10;&#10;Description automatically generated">
            <a:extLst>
              <a:ext uri="{FF2B5EF4-FFF2-40B4-BE49-F238E27FC236}">
                <a16:creationId xmlns:a16="http://schemas.microsoft.com/office/drawing/2014/main" id="{D17D0015-A3F2-AA84-CBB1-E3A6892BEC2E}"/>
              </a:ext>
            </a:extLst>
          </p:cNvPr>
          <p:cNvPicPr>
            <a:picLocks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844809" y="601218"/>
            <a:ext cx="1456669" cy="152916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DA2218B-A080-DCDC-A6BD-95789CB8747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8527" y="2272993"/>
            <a:ext cx="974775" cy="1819853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D6923C1-F9F3-2D4B-16BC-0374FB782307}"/>
              </a:ext>
            </a:extLst>
          </p:cNvPr>
          <p:cNvSpPr/>
          <p:nvPr/>
        </p:nvSpPr>
        <p:spPr>
          <a:xfrm>
            <a:off x="5997720" y="2673082"/>
            <a:ext cx="2275548" cy="6467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/>
              <a:t>Temperature: 3mm Probe, 2mm Cable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93840B17-0F4C-2E5F-1E9B-734F9B4DA660}"/>
              </a:ext>
            </a:extLst>
          </p:cNvPr>
          <p:cNvSpPr/>
          <p:nvPr/>
        </p:nvSpPr>
        <p:spPr>
          <a:xfrm>
            <a:off x="3098889" y="2139808"/>
            <a:ext cx="1830410" cy="466897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Temperature</a:t>
            </a:r>
          </a:p>
        </p:txBody>
      </p:sp>
      <p:sp>
        <p:nvSpPr>
          <p:cNvPr id="21" name="Arrow: Up 20">
            <a:extLst>
              <a:ext uri="{FF2B5EF4-FFF2-40B4-BE49-F238E27FC236}">
                <a16:creationId xmlns:a16="http://schemas.microsoft.com/office/drawing/2014/main" id="{1D85A0E8-A054-3611-9272-09036CA11D79}"/>
              </a:ext>
            </a:extLst>
          </p:cNvPr>
          <p:cNvSpPr/>
          <p:nvPr/>
        </p:nvSpPr>
        <p:spPr>
          <a:xfrm rot="3854923">
            <a:off x="5275237" y="1479454"/>
            <a:ext cx="277464" cy="932174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Arrow: Up 22">
            <a:extLst>
              <a:ext uri="{FF2B5EF4-FFF2-40B4-BE49-F238E27FC236}">
                <a16:creationId xmlns:a16="http://schemas.microsoft.com/office/drawing/2014/main" id="{CAB37228-7A98-07B6-B449-2F0B7A9F6081}"/>
              </a:ext>
            </a:extLst>
          </p:cNvPr>
          <p:cNvSpPr/>
          <p:nvPr/>
        </p:nvSpPr>
        <p:spPr>
          <a:xfrm rot="6892339">
            <a:off x="5276369" y="2394932"/>
            <a:ext cx="277464" cy="932174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25146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7BD8725-C986-D3C7-30FE-F9C7BABA6F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8957" y="956400"/>
            <a:ext cx="11485562" cy="720000"/>
          </a:xfrm>
        </p:spPr>
        <p:txBody>
          <a:bodyPr/>
          <a:lstStyle/>
          <a:p>
            <a:r>
              <a:rPr lang="en-DK"/>
              <a:t>What can a customer measure within our monitoring solution?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5DC54DA-305B-7438-3C17-B76D6F89A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481" y="496521"/>
            <a:ext cx="11497038" cy="360000"/>
          </a:xfrm>
        </p:spPr>
        <p:txBody>
          <a:bodyPr/>
          <a:lstStyle/>
          <a:p>
            <a:r>
              <a:rPr lang="en-DK"/>
              <a:t>Applications with </a:t>
            </a:r>
            <a:r>
              <a:rPr lang="en-DK" err="1"/>
              <a:t>TrackView</a:t>
            </a:r>
            <a:r>
              <a:rPr lang="en-DK"/>
              <a:t> Pro </a:t>
            </a:r>
            <a:endParaRPr lang="da-DK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3618A23-EF06-F780-1D66-44E08D8C21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2931" y="1189249"/>
            <a:ext cx="8086137" cy="5614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4262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 hidden="1">
            <a:extLst>
              <a:ext uri="{FF2B5EF4-FFF2-40B4-BE49-F238E27FC236}">
                <a16:creationId xmlns:a16="http://schemas.microsoft.com/office/drawing/2014/main" id="{74778426-383C-374E-1244-00A7738F8588}"/>
              </a:ext>
            </a:extLst>
          </p:cNvPr>
          <p:cNvGraphicFramePr/>
          <p:nvPr/>
        </p:nvGraphicFramePr>
        <p:xfrm>
          <a:off x="611510" y="1910"/>
          <a:ext cx="1909" cy="19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5787" imgH="5787" progId="">
                  <p:embed/>
                </p:oleObj>
              </mc:Choice>
              <mc:Fallback>
                <p:oleObj r:id="rId2" imgW="5787" imgH="5787" progId="">
                  <p:embed/>
                  <p:pic>
                    <p:nvPicPr>
                      <p:cNvPr id="2" name="Object 2" hidden="1">
                        <a:extLst>
                          <a:ext uri="{FF2B5EF4-FFF2-40B4-BE49-F238E27FC236}">
                            <a16:creationId xmlns:a16="http://schemas.microsoft.com/office/drawing/2014/main" id="{74778426-383C-374E-1244-00A7738F858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11510" y="1910"/>
                        <a:ext cx="1909" cy="1909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828BC106-4615-1884-26F1-A79934A11F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1152" y="522861"/>
            <a:ext cx="8102710" cy="607892"/>
          </a:xfrm>
        </p:spPr>
        <p:txBody>
          <a:bodyPr/>
          <a:lstStyle/>
          <a:p>
            <a:pPr lvl="0"/>
            <a:r>
              <a:rPr lang="en-US" err="1">
                <a:solidFill>
                  <a:schemeClr val="tx2"/>
                </a:solidFill>
                <a:latin typeface="+mn-lt"/>
              </a:rPr>
              <a:t>TrackView</a:t>
            </a:r>
            <a:r>
              <a:rPr lang="en-US">
                <a:solidFill>
                  <a:schemeClr val="tx2"/>
                </a:solidFill>
                <a:latin typeface="+mn-lt"/>
              </a:rPr>
              <a:t> Pro</a:t>
            </a:r>
            <a:r>
              <a:rPr lang="en-DK">
                <a:solidFill>
                  <a:schemeClr val="tx2"/>
                </a:solidFill>
                <a:latin typeface="+mn-lt"/>
              </a:rPr>
              <a:t> Analog </a:t>
            </a:r>
            <a:br>
              <a:rPr lang="en-US">
                <a:solidFill>
                  <a:schemeClr val="tx2"/>
                </a:solidFill>
                <a:latin typeface="+mn-lt"/>
              </a:rPr>
            </a:br>
            <a:r>
              <a:rPr lang="en-US">
                <a:solidFill>
                  <a:schemeClr val="tx2"/>
                </a:solidFill>
                <a:latin typeface="+mn-lt"/>
              </a:rPr>
              <a:t> 4-20mA &amp; 0-10V wiring example</a:t>
            </a:r>
          </a:p>
        </p:txBody>
      </p:sp>
      <p:pic>
        <p:nvPicPr>
          <p:cNvPr id="4" name="Picture 15">
            <a:extLst>
              <a:ext uri="{FF2B5EF4-FFF2-40B4-BE49-F238E27FC236}">
                <a16:creationId xmlns:a16="http://schemas.microsoft.com/office/drawing/2014/main" id="{E752B303-B623-AED6-A9C4-BF83D4EBF3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305" y="2279227"/>
            <a:ext cx="1520194" cy="8115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16">
            <a:extLst>
              <a:ext uri="{FF2B5EF4-FFF2-40B4-BE49-F238E27FC236}">
                <a16:creationId xmlns:a16="http://schemas.microsoft.com/office/drawing/2014/main" id="{C7F10123-1305-5E5C-AB0F-84B025A881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5717" y="2267058"/>
            <a:ext cx="1520194" cy="8115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21" descr="A black and green usb adapter&#10;&#10;Description automatically generated">
            <a:extLst>
              <a:ext uri="{FF2B5EF4-FFF2-40B4-BE49-F238E27FC236}">
                <a16:creationId xmlns:a16="http://schemas.microsoft.com/office/drawing/2014/main" id="{2F9CE4F8-4B32-B401-52FE-55A8721EB80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14538"/>
          <a:stretch>
            <a:fillRect/>
          </a:stretch>
        </p:blipFill>
        <p:spPr>
          <a:xfrm rot="5400013">
            <a:off x="1248545" y="3920330"/>
            <a:ext cx="2736923" cy="175426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25" descr="A black and green usb device&#10;&#10;Description automatically generated">
            <a:extLst>
              <a:ext uri="{FF2B5EF4-FFF2-40B4-BE49-F238E27FC236}">
                <a16:creationId xmlns:a16="http://schemas.microsoft.com/office/drawing/2014/main" id="{16AE9942-163F-D2EA-D05E-2235EF79AF0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1964" b="6693"/>
          <a:stretch>
            <a:fillRect/>
          </a:stretch>
        </p:blipFill>
        <p:spPr>
          <a:xfrm rot="5400013">
            <a:off x="3351806" y="3987017"/>
            <a:ext cx="2656909" cy="16208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Freeform: Shape 36">
            <a:extLst>
              <a:ext uri="{FF2B5EF4-FFF2-40B4-BE49-F238E27FC236}">
                <a16:creationId xmlns:a16="http://schemas.microsoft.com/office/drawing/2014/main" id="{42EE6129-A928-261C-A7F1-B0E82F9861D4}"/>
              </a:ext>
            </a:extLst>
          </p:cNvPr>
          <p:cNvSpPr/>
          <p:nvPr/>
        </p:nvSpPr>
        <p:spPr>
          <a:xfrm>
            <a:off x="2050887" y="3101923"/>
            <a:ext cx="429706" cy="182176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58092"/>
              <a:gd name="f7" fmla="val 1518139"/>
              <a:gd name="f8" fmla="val 184688"/>
              <a:gd name="f9" fmla="val 277935"/>
              <a:gd name="f10" fmla="val 11284"/>
              <a:gd name="f11" fmla="val 555870"/>
              <a:gd name="f12" fmla="val 538"/>
              <a:gd name="f13" fmla="val 808893"/>
              <a:gd name="f14" fmla="+- 0 0 10208"/>
              <a:gd name="f15" fmla="val 1061916"/>
              <a:gd name="f16" fmla="val 141703"/>
              <a:gd name="f17" fmla="val 1290027"/>
              <a:gd name="f18" fmla="val 293615"/>
              <a:gd name="f19" fmla="+- 0 0 -90"/>
              <a:gd name="f20" fmla="*/ f3 1 358092"/>
              <a:gd name="f21" fmla="*/ f4 1 1518139"/>
              <a:gd name="f22" fmla="+- f7 0 f5"/>
              <a:gd name="f23" fmla="+- f6 0 f5"/>
              <a:gd name="f24" fmla="*/ f19 f0 1"/>
              <a:gd name="f25" fmla="*/ f23 1 358092"/>
              <a:gd name="f26" fmla="*/ f22 1 1518139"/>
              <a:gd name="f27" fmla="*/ 358092 f23 1"/>
              <a:gd name="f28" fmla="*/ 0 f22 1"/>
              <a:gd name="f29" fmla="*/ 538 f23 1"/>
              <a:gd name="f30" fmla="*/ 808893 f22 1"/>
              <a:gd name="f31" fmla="*/ 293615 f23 1"/>
              <a:gd name="f32" fmla="*/ 1518139 f22 1"/>
              <a:gd name="f33" fmla="*/ f24 1 f2"/>
              <a:gd name="f34" fmla="*/ f27 1 358092"/>
              <a:gd name="f35" fmla="*/ f28 1 1518139"/>
              <a:gd name="f36" fmla="*/ f29 1 358092"/>
              <a:gd name="f37" fmla="*/ f30 1 1518139"/>
              <a:gd name="f38" fmla="*/ f31 1 358092"/>
              <a:gd name="f39" fmla="*/ f32 1 1518139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358092" h="1518139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9" name="Freeform: Shape 37">
            <a:extLst>
              <a:ext uri="{FF2B5EF4-FFF2-40B4-BE49-F238E27FC236}">
                <a16:creationId xmlns:a16="http://schemas.microsoft.com/office/drawing/2014/main" id="{D02A47E6-9268-636E-590B-0AC414C8FE38}"/>
              </a:ext>
            </a:extLst>
          </p:cNvPr>
          <p:cNvSpPr/>
          <p:nvPr/>
        </p:nvSpPr>
        <p:spPr>
          <a:xfrm>
            <a:off x="2572041" y="3087856"/>
            <a:ext cx="631879" cy="183583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6567"/>
              <a:gd name="f7" fmla="val 1529862"/>
              <a:gd name="f8" fmla="val 216877"/>
              <a:gd name="f9" fmla="val 387350"/>
              <a:gd name="f10" fmla="val 309196"/>
              <a:gd name="f11" fmla="val 557823"/>
              <a:gd name="f12" fmla="val 618393"/>
              <a:gd name="f13" fmla="val 521677"/>
              <a:gd name="f14" fmla="val 873370"/>
              <a:gd name="f15" fmla="val 485531"/>
              <a:gd name="f16" fmla="val 1128347"/>
              <a:gd name="f17" fmla="val 242765"/>
              <a:gd name="f18" fmla="val 1329104"/>
              <a:gd name="f19" fmla="+- 0 0 -90"/>
              <a:gd name="f20" fmla="*/ f3 1 526567"/>
              <a:gd name="f21" fmla="*/ f4 1 1529862"/>
              <a:gd name="f22" fmla="+- f7 0 f5"/>
              <a:gd name="f23" fmla="+- f6 0 f5"/>
              <a:gd name="f24" fmla="*/ f19 f0 1"/>
              <a:gd name="f25" fmla="*/ f23 1 526567"/>
              <a:gd name="f26" fmla="*/ f22 1 1529862"/>
              <a:gd name="f27" fmla="*/ 216877 f23 1"/>
              <a:gd name="f28" fmla="*/ 0 f22 1"/>
              <a:gd name="f29" fmla="*/ 521677 f23 1"/>
              <a:gd name="f30" fmla="*/ 873370 f22 1"/>
              <a:gd name="f31" fmla="*/ 0 f23 1"/>
              <a:gd name="f32" fmla="*/ 1529862 f22 1"/>
              <a:gd name="f33" fmla="*/ f24 1 f2"/>
              <a:gd name="f34" fmla="*/ f27 1 526567"/>
              <a:gd name="f35" fmla="*/ f28 1 1529862"/>
              <a:gd name="f36" fmla="*/ f29 1 526567"/>
              <a:gd name="f37" fmla="*/ f30 1 1529862"/>
              <a:gd name="f38" fmla="*/ f31 1 526567"/>
              <a:gd name="f39" fmla="*/ f32 1 1529862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526567" h="1529862">
                <a:moveTo>
                  <a:pt x="f8" y="f5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5" y="f7"/>
                </a:cubicBezTo>
              </a:path>
            </a:pathLst>
          </a:custGeom>
          <a:noFill/>
          <a:ln w="38103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0" name="Freeform: Shape 38">
            <a:extLst>
              <a:ext uri="{FF2B5EF4-FFF2-40B4-BE49-F238E27FC236}">
                <a16:creationId xmlns:a16="http://schemas.microsoft.com/office/drawing/2014/main" id="{2475A63D-5A48-8F8C-9890-95CE36A7ADC8}"/>
              </a:ext>
            </a:extLst>
          </p:cNvPr>
          <p:cNvSpPr/>
          <p:nvPr/>
        </p:nvSpPr>
        <p:spPr>
          <a:xfrm>
            <a:off x="4794736" y="3101922"/>
            <a:ext cx="495542" cy="189913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6567"/>
              <a:gd name="f7" fmla="val 1529862"/>
              <a:gd name="f8" fmla="val 216877"/>
              <a:gd name="f9" fmla="val 387350"/>
              <a:gd name="f10" fmla="val 309196"/>
              <a:gd name="f11" fmla="val 557823"/>
              <a:gd name="f12" fmla="val 618393"/>
              <a:gd name="f13" fmla="val 521677"/>
              <a:gd name="f14" fmla="val 873370"/>
              <a:gd name="f15" fmla="val 485531"/>
              <a:gd name="f16" fmla="val 1128347"/>
              <a:gd name="f17" fmla="val 242765"/>
              <a:gd name="f18" fmla="val 1329104"/>
              <a:gd name="f19" fmla="+- 0 0 -90"/>
              <a:gd name="f20" fmla="*/ f3 1 526567"/>
              <a:gd name="f21" fmla="*/ f4 1 1529862"/>
              <a:gd name="f22" fmla="+- f7 0 f5"/>
              <a:gd name="f23" fmla="+- f6 0 f5"/>
              <a:gd name="f24" fmla="*/ f19 f0 1"/>
              <a:gd name="f25" fmla="*/ f23 1 526567"/>
              <a:gd name="f26" fmla="*/ f22 1 1529862"/>
              <a:gd name="f27" fmla="*/ 216877 f23 1"/>
              <a:gd name="f28" fmla="*/ 0 f22 1"/>
              <a:gd name="f29" fmla="*/ 521677 f23 1"/>
              <a:gd name="f30" fmla="*/ 873370 f22 1"/>
              <a:gd name="f31" fmla="*/ 0 f23 1"/>
              <a:gd name="f32" fmla="*/ 1529862 f22 1"/>
              <a:gd name="f33" fmla="*/ f24 1 f2"/>
              <a:gd name="f34" fmla="*/ f27 1 526567"/>
              <a:gd name="f35" fmla="*/ f28 1 1529862"/>
              <a:gd name="f36" fmla="*/ f29 1 526567"/>
              <a:gd name="f37" fmla="*/ f30 1 1529862"/>
              <a:gd name="f38" fmla="*/ f31 1 526567"/>
              <a:gd name="f39" fmla="*/ f32 1 1529862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526567" h="1529862">
                <a:moveTo>
                  <a:pt x="f8" y="f5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5" y="f7"/>
                </a:cubicBezTo>
              </a:path>
            </a:pathLst>
          </a:custGeom>
          <a:noFill/>
          <a:ln w="38103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1" name="Freeform: Shape 39">
            <a:extLst>
              <a:ext uri="{FF2B5EF4-FFF2-40B4-BE49-F238E27FC236}">
                <a16:creationId xmlns:a16="http://schemas.microsoft.com/office/drawing/2014/main" id="{030C583B-C9DB-CD40-B84A-422BA8DC4522}"/>
              </a:ext>
            </a:extLst>
          </p:cNvPr>
          <p:cNvSpPr/>
          <p:nvPr/>
        </p:nvSpPr>
        <p:spPr>
          <a:xfrm>
            <a:off x="4192493" y="3052392"/>
            <a:ext cx="429706" cy="194868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58092"/>
              <a:gd name="f7" fmla="val 1518139"/>
              <a:gd name="f8" fmla="val 184688"/>
              <a:gd name="f9" fmla="val 277935"/>
              <a:gd name="f10" fmla="val 11284"/>
              <a:gd name="f11" fmla="val 555870"/>
              <a:gd name="f12" fmla="val 538"/>
              <a:gd name="f13" fmla="val 808893"/>
              <a:gd name="f14" fmla="+- 0 0 10208"/>
              <a:gd name="f15" fmla="val 1061916"/>
              <a:gd name="f16" fmla="val 141703"/>
              <a:gd name="f17" fmla="val 1290027"/>
              <a:gd name="f18" fmla="val 293615"/>
              <a:gd name="f19" fmla="+- 0 0 -90"/>
              <a:gd name="f20" fmla="*/ f3 1 358092"/>
              <a:gd name="f21" fmla="*/ f4 1 1518139"/>
              <a:gd name="f22" fmla="+- f7 0 f5"/>
              <a:gd name="f23" fmla="+- f6 0 f5"/>
              <a:gd name="f24" fmla="*/ f19 f0 1"/>
              <a:gd name="f25" fmla="*/ f23 1 358092"/>
              <a:gd name="f26" fmla="*/ f22 1 1518139"/>
              <a:gd name="f27" fmla="*/ 358092 f23 1"/>
              <a:gd name="f28" fmla="*/ 0 f22 1"/>
              <a:gd name="f29" fmla="*/ 538 f23 1"/>
              <a:gd name="f30" fmla="*/ 808893 f22 1"/>
              <a:gd name="f31" fmla="*/ 293615 f23 1"/>
              <a:gd name="f32" fmla="*/ 1518139 f22 1"/>
              <a:gd name="f33" fmla="*/ f24 1 f2"/>
              <a:gd name="f34" fmla="*/ f27 1 358092"/>
              <a:gd name="f35" fmla="*/ f28 1 1518139"/>
              <a:gd name="f36" fmla="*/ f29 1 358092"/>
              <a:gd name="f37" fmla="*/ f30 1 1518139"/>
              <a:gd name="f38" fmla="*/ f31 1 358092"/>
              <a:gd name="f39" fmla="*/ f32 1 1518139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358092" h="1518139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2" name="Freeform: Shape 41">
            <a:extLst>
              <a:ext uri="{FF2B5EF4-FFF2-40B4-BE49-F238E27FC236}">
                <a16:creationId xmlns:a16="http://schemas.microsoft.com/office/drawing/2014/main" id="{DA816256-E353-357B-6C3A-1A4B4389D43E}"/>
              </a:ext>
            </a:extLst>
          </p:cNvPr>
          <p:cNvSpPr/>
          <p:nvPr/>
        </p:nvSpPr>
        <p:spPr>
          <a:xfrm>
            <a:off x="4654063" y="3094889"/>
            <a:ext cx="668210" cy="188507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56846"/>
              <a:gd name="f7" fmla="val 1570892"/>
              <a:gd name="f8" fmla="val 424473"/>
              <a:gd name="f9" fmla="val 261815"/>
              <a:gd name="f10" fmla="val 292100"/>
              <a:gd name="f11" fmla="val 523631"/>
              <a:gd name="f12" fmla="val 199292"/>
              <a:gd name="f13" fmla="val 785446"/>
              <a:gd name="f14" fmla="val 106484"/>
              <a:gd name="f15" fmla="val 1047261"/>
              <a:gd name="f16" fmla="val 33215"/>
              <a:gd name="f17" fmla="val 1448777"/>
              <a:gd name="f18" fmla="+- 0 0 -90"/>
              <a:gd name="f19" fmla="*/ f3 1 556846"/>
              <a:gd name="f20" fmla="*/ f4 1 1570892"/>
              <a:gd name="f21" fmla="+- f7 0 f5"/>
              <a:gd name="f22" fmla="+- f6 0 f5"/>
              <a:gd name="f23" fmla="*/ f18 f0 1"/>
              <a:gd name="f24" fmla="*/ f22 1 556846"/>
              <a:gd name="f25" fmla="*/ f21 1 1570892"/>
              <a:gd name="f26" fmla="*/ 556846 f22 1"/>
              <a:gd name="f27" fmla="*/ 0 f21 1"/>
              <a:gd name="f28" fmla="*/ 199292 f22 1"/>
              <a:gd name="f29" fmla="*/ 785446 f21 1"/>
              <a:gd name="f30" fmla="*/ 0 f22 1"/>
              <a:gd name="f31" fmla="*/ 1570892 f21 1"/>
              <a:gd name="f32" fmla="*/ f23 1 f2"/>
              <a:gd name="f33" fmla="*/ f26 1 556846"/>
              <a:gd name="f34" fmla="*/ f27 1 1570892"/>
              <a:gd name="f35" fmla="*/ f28 1 556846"/>
              <a:gd name="f36" fmla="*/ f29 1 1570892"/>
              <a:gd name="f37" fmla="*/ f30 1 556846"/>
              <a:gd name="f38" fmla="*/ f31 1 1570892"/>
              <a:gd name="f39" fmla="*/ f5 1 f24"/>
              <a:gd name="f40" fmla="*/ f6 1 f24"/>
              <a:gd name="f41" fmla="*/ f5 1 f25"/>
              <a:gd name="f42" fmla="*/ f7 1 f25"/>
              <a:gd name="f43" fmla="+- f32 0 f1"/>
              <a:gd name="f44" fmla="*/ f33 1 f24"/>
              <a:gd name="f45" fmla="*/ f34 1 f25"/>
              <a:gd name="f46" fmla="*/ f35 1 f24"/>
              <a:gd name="f47" fmla="*/ f36 1 f25"/>
              <a:gd name="f48" fmla="*/ f37 1 f24"/>
              <a:gd name="f49" fmla="*/ f38 1 f25"/>
              <a:gd name="f50" fmla="*/ f39 f19 1"/>
              <a:gd name="f51" fmla="*/ f40 f19 1"/>
              <a:gd name="f52" fmla="*/ f42 f20 1"/>
              <a:gd name="f53" fmla="*/ f41 f20 1"/>
              <a:gd name="f54" fmla="*/ f44 f19 1"/>
              <a:gd name="f55" fmla="*/ f45 f20 1"/>
              <a:gd name="f56" fmla="*/ f46 f19 1"/>
              <a:gd name="f57" fmla="*/ f47 f20 1"/>
              <a:gd name="f58" fmla="*/ f48 f19 1"/>
              <a:gd name="f59" fmla="*/ f49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3">
                <a:pos x="f54" y="f55"/>
              </a:cxn>
              <a:cxn ang="f43">
                <a:pos x="f56" y="f57"/>
              </a:cxn>
              <a:cxn ang="f43">
                <a:pos x="f58" y="f59"/>
              </a:cxn>
            </a:cxnLst>
            <a:rect l="f50" t="f53" r="f51" b="f52"/>
            <a:pathLst>
              <a:path w="556846" h="1570892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5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pic>
        <p:nvPicPr>
          <p:cNvPr id="13" name="Picture 42">
            <a:extLst>
              <a:ext uri="{FF2B5EF4-FFF2-40B4-BE49-F238E27FC236}">
                <a16:creationId xmlns:a16="http://schemas.microsoft.com/office/drawing/2014/main" id="{E9FD680D-B729-7E45-C9F0-4C0C6F6536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11556" y="2276330"/>
            <a:ext cx="1520194" cy="8115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43">
            <a:extLst>
              <a:ext uri="{FF2B5EF4-FFF2-40B4-BE49-F238E27FC236}">
                <a16:creationId xmlns:a16="http://schemas.microsoft.com/office/drawing/2014/main" id="{BC2CCE40-2C57-D8A8-B0AD-CD5BF0743B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9959" y="2276330"/>
            <a:ext cx="1520194" cy="8115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44" descr="A black and green usb adapter&#10;&#10;Description automatically generated">
            <a:extLst>
              <a:ext uri="{FF2B5EF4-FFF2-40B4-BE49-F238E27FC236}">
                <a16:creationId xmlns:a16="http://schemas.microsoft.com/office/drawing/2014/main" id="{4C6C53C2-EFCF-81CD-D251-A0FE0B7B31F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14538"/>
          <a:stretch>
            <a:fillRect/>
          </a:stretch>
        </p:blipFill>
        <p:spPr>
          <a:xfrm rot="5400013">
            <a:off x="6522797" y="3917422"/>
            <a:ext cx="2736923" cy="175426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6" name="Picture 45" descr="A black and green usb device&#10;&#10;Description automatically generated">
            <a:extLst>
              <a:ext uri="{FF2B5EF4-FFF2-40B4-BE49-F238E27FC236}">
                <a16:creationId xmlns:a16="http://schemas.microsoft.com/office/drawing/2014/main" id="{91468A49-3B99-3502-DBE2-319BC94DBF6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1964" b="6693"/>
          <a:stretch>
            <a:fillRect/>
          </a:stretch>
        </p:blipFill>
        <p:spPr>
          <a:xfrm rot="5400013">
            <a:off x="8626058" y="3984109"/>
            <a:ext cx="2656909" cy="16208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7" name="Freeform: Shape 47">
            <a:extLst>
              <a:ext uri="{FF2B5EF4-FFF2-40B4-BE49-F238E27FC236}">
                <a16:creationId xmlns:a16="http://schemas.microsoft.com/office/drawing/2014/main" id="{3ABA5F84-45C5-8081-078D-D6BCED8F5B18}"/>
              </a:ext>
            </a:extLst>
          </p:cNvPr>
          <p:cNvSpPr/>
          <p:nvPr/>
        </p:nvSpPr>
        <p:spPr>
          <a:xfrm>
            <a:off x="7846293" y="3084959"/>
            <a:ext cx="631879" cy="183583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6567"/>
              <a:gd name="f7" fmla="val 1529862"/>
              <a:gd name="f8" fmla="val 216877"/>
              <a:gd name="f9" fmla="val 387350"/>
              <a:gd name="f10" fmla="val 309196"/>
              <a:gd name="f11" fmla="val 557823"/>
              <a:gd name="f12" fmla="val 618393"/>
              <a:gd name="f13" fmla="val 521677"/>
              <a:gd name="f14" fmla="val 873370"/>
              <a:gd name="f15" fmla="val 485531"/>
              <a:gd name="f16" fmla="val 1128347"/>
              <a:gd name="f17" fmla="val 242765"/>
              <a:gd name="f18" fmla="val 1329104"/>
              <a:gd name="f19" fmla="+- 0 0 -90"/>
              <a:gd name="f20" fmla="*/ f3 1 526567"/>
              <a:gd name="f21" fmla="*/ f4 1 1529862"/>
              <a:gd name="f22" fmla="+- f7 0 f5"/>
              <a:gd name="f23" fmla="+- f6 0 f5"/>
              <a:gd name="f24" fmla="*/ f19 f0 1"/>
              <a:gd name="f25" fmla="*/ f23 1 526567"/>
              <a:gd name="f26" fmla="*/ f22 1 1529862"/>
              <a:gd name="f27" fmla="*/ 216877 f23 1"/>
              <a:gd name="f28" fmla="*/ 0 f22 1"/>
              <a:gd name="f29" fmla="*/ 521677 f23 1"/>
              <a:gd name="f30" fmla="*/ 873370 f22 1"/>
              <a:gd name="f31" fmla="*/ 0 f23 1"/>
              <a:gd name="f32" fmla="*/ 1529862 f22 1"/>
              <a:gd name="f33" fmla="*/ f24 1 f2"/>
              <a:gd name="f34" fmla="*/ f27 1 526567"/>
              <a:gd name="f35" fmla="*/ f28 1 1529862"/>
              <a:gd name="f36" fmla="*/ f29 1 526567"/>
              <a:gd name="f37" fmla="*/ f30 1 1529862"/>
              <a:gd name="f38" fmla="*/ f31 1 526567"/>
              <a:gd name="f39" fmla="*/ f32 1 1529862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526567" h="1529862">
                <a:moveTo>
                  <a:pt x="f8" y="f5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5" y="f7"/>
                </a:cubicBezTo>
              </a:path>
            </a:pathLst>
          </a:custGeom>
          <a:noFill/>
          <a:ln w="38103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8" name="Freeform: Shape 48">
            <a:extLst>
              <a:ext uri="{FF2B5EF4-FFF2-40B4-BE49-F238E27FC236}">
                <a16:creationId xmlns:a16="http://schemas.microsoft.com/office/drawing/2014/main" id="{F5022008-3DEC-804D-F1E1-5A90C1646E3A}"/>
              </a:ext>
            </a:extLst>
          </p:cNvPr>
          <p:cNvSpPr/>
          <p:nvPr/>
        </p:nvSpPr>
        <p:spPr>
          <a:xfrm>
            <a:off x="10068987" y="3099025"/>
            <a:ext cx="495542" cy="189913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6567"/>
              <a:gd name="f7" fmla="val 1529862"/>
              <a:gd name="f8" fmla="val 216877"/>
              <a:gd name="f9" fmla="val 387350"/>
              <a:gd name="f10" fmla="val 309196"/>
              <a:gd name="f11" fmla="val 557823"/>
              <a:gd name="f12" fmla="val 618393"/>
              <a:gd name="f13" fmla="val 521677"/>
              <a:gd name="f14" fmla="val 873370"/>
              <a:gd name="f15" fmla="val 485531"/>
              <a:gd name="f16" fmla="val 1128347"/>
              <a:gd name="f17" fmla="val 242765"/>
              <a:gd name="f18" fmla="val 1329104"/>
              <a:gd name="f19" fmla="+- 0 0 -90"/>
              <a:gd name="f20" fmla="*/ f3 1 526567"/>
              <a:gd name="f21" fmla="*/ f4 1 1529862"/>
              <a:gd name="f22" fmla="+- f7 0 f5"/>
              <a:gd name="f23" fmla="+- f6 0 f5"/>
              <a:gd name="f24" fmla="*/ f19 f0 1"/>
              <a:gd name="f25" fmla="*/ f23 1 526567"/>
              <a:gd name="f26" fmla="*/ f22 1 1529862"/>
              <a:gd name="f27" fmla="*/ 216877 f23 1"/>
              <a:gd name="f28" fmla="*/ 0 f22 1"/>
              <a:gd name="f29" fmla="*/ 521677 f23 1"/>
              <a:gd name="f30" fmla="*/ 873370 f22 1"/>
              <a:gd name="f31" fmla="*/ 0 f23 1"/>
              <a:gd name="f32" fmla="*/ 1529862 f22 1"/>
              <a:gd name="f33" fmla="*/ f24 1 f2"/>
              <a:gd name="f34" fmla="*/ f27 1 526567"/>
              <a:gd name="f35" fmla="*/ f28 1 1529862"/>
              <a:gd name="f36" fmla="*/ f29 1 526567"/>
              <a:gd name="f37" fmla="*/ f30 1 1529862"/>
              <a:gd name="f38" fmla="*/ f31 1 526567"/>
              <a:gd name="f39" fmla="*/ f32 1 1529862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526567" h="1529862">
                <a:moveTo>
                  <a:pt x="f8" y="f5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5" y="f7"/>
                </a:cubicBezTo>
              </a:path>
            </a:pathLst>
          </a:custGeom>
          <a:noFill/>
          <a:ln w="38103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9" name="Freeform: Shape 50">
            <a:extLst>
              <a:ext uri="{FF2B5EF4-FFF2-40B4-BE49-F238E27FC236}">
                <a16:creationId xmlns:a16="http://schemas.microsoft.com/office/drawing/2014/main" id="{3AE35145-BB00-66BA-1B64-D9A3AC67315A}"/>
              </a:ext>
            </a:extLst>
          </p:cNvPr>
          <p:cNvSpPr/>
          <p:nvPr/>
        </p:nvSpPr>
        <p:spPr>
          <a:xfrm>
            <a:off x="9928305" y="3091992"/>
            <a:ext cx="668210" cy="188507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56846"/>
              <a:gd name="f7" fmla="val 1570892"/>
              <a:gd name="f8" fmla="val 424473"/>
              <a:gd name="f9" fmla="val 261815"/>
              <a:gd name="f10" fmla="val 292100"/>
              <a:gd name="f11" fmla="val 523631"/>
              <a:gd name="f12" fmla="val 199292"/>
              <a:gd name="f13" fmla="val 785446"/>
              <a:gd name="f14" fmla="val 106484"/>
              <a:gd name="f15" fmla="val 1047261"/>
              <a:gd name="f16" fmla="val 33215"/>
              <a:gd name="f17" fmla="val 1448777"/>
              <a:gd name="f18" fmla="+- 0 0 -90"/>
              <a:gd name="f19" fmla="*/ f3 1 556846"/>
              <a:gd name="f20" fmla="*/ f4 1 1570892"/>
              <a:gd name="f21" fmla="+- f7 0 f5"/>
              <a:gd name="f22" fmla="+- f6 0 f5"/>
              <a:gd name="f23" fmla="*/ f18 f0 1"/>
              <a:gd name="f24" fmla="*/ f22 1 556846"/>
              <a:gd name="f25" fmla="*/ f21 1 1570892"/>
              <a:gd name="f26" fmla="*/ 556846 f22 1"/>
              <a:gd name="f27" fmla="*/ 0 f21 1"/>
              <a:gd name="f28" fmla="*/ 199292 f22 1"/>
              <a:gd name="f29" fmla="*/ 785446 f21 1"/>
              <a:gd name="f30" fmla="*/ 0 f22 1"/>
              <a:gd name="f31" fmla="*/ 1570892 f21 1"/>
              <a:gd name="f32" fmla="*/ f23 1 f2"/>
              <a:gd name="f33" fmla="*/ f26 1 556846"/>
              <a:gd name="f34" fmla="*/ f27 1 1570892"/>
              <a:gd name="f35" fmla="*/ f28 1 556846"/>
              <a:gd name="f36" fmla="*/ f29 1 1570892"/>
              <a:gd name="f37" fmla="*/ f30 1 556846"/>
              <a:gd name="f38" fmla="*/ f31 1 1570892"/>
              <a:gd name="f39" fmla="*/ f5 1 f24"/>
              <a:gd name="f40" fmla="*/ f6 1 f24"/>
              <a:gd name="f41" fmla="*/ f5 1 f25"/>
              <a:gd name="f42" fmla="*/ f7 1 f25"/>
              <a:gd name="f43" fmla="+- f32 0 f1"/>
              <a:gd name="f44" fmla="*/ f33 1 f24"/>
              <a:gd name="f45" fmla="*/ f34 1 f25"/>
              <a:gd name="f46" fmla="*/ f35 1 f24"/>
              <a:gd name="f47" fmla="*/ f36 1 f25"/>
              <a:gd name="f48" fmla="*/ f37 1 f24"/>
              <a:gd name="f49" fmla="*/ f38 1 f25"/>
              <a:gd name="f50" fmla="*/ f39 f19 1"/>
              <a:gd name="f51" fmla="*/ f40 f19 1"/>
              <a:gd name="f52" fmla="*/ f42 f20 1"/>
              <a:gd name="f53" fmla="*/ f41 f20 1"/>
              <a:gd name="f54" fmla="*/ f44 f19 1"/>
              <a:gd name="f55" fmla="*/ f45 f20 1"/>
              <a:gd name="f56" fmla="*/ f46 f19 1"/>
              <a:gd name="f57" fmla="*/ f47 f20 1"/>
              <a:gd name="f58" fmla="*/ f48 f19 1"/>
              <a:gd name="f59" fmla="*/ f49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3">
                <a:pos x="f54" y="f55"/>
              </a:cxn>
              <a:cxn ang="f43">
                <a:pos x="f56" y="f57"/>
              </a:cxn>
              <a:cxn ang="f43">
                <a:pos x="f58" y="f59"/>
              </a:cxn>
            </a:cxnLst>
            <a:rect l="f50" t="f53" r="f51" b="f52"/>
            <a:pathLst>
              <a:path w="556846" h="1570892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5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0" name="Rectangle 51">
            <a:extLst>
              <a:ext uri="{FF2B5EF4-FFF2-40B4-BE49-F238E27FC236}">
                <a16:creationId xmlns:a16="http://schemas.microsoft.com/office/drawing/2014/main" id="{2FA3B2CC-6CE5-4578-A798-F7CAC8A3079C}"/>
              </a:ext>
            </a:extLst>
          </p:cNvPr>
          <p:cNvSpPr/>
          <p:nvPr/>
        </p:nvSpPr>
        <p:spPr>
          <a:xfrm>
            <a:off x="7106200" y="5592737"/>
            <a:ext cx="1519315" cy="665314"/>
          </a:xfrm>
          <a:prstGeom prst="rect">
            <a:avLst/>
          </a:prstGeom>
          <a:solidFill>
            <a:srgbClr val="FFFFFF"/>
          </a:solidFill>
          <a:ln w="12701" cap="flat">
            <a:solidFill>
              <a:srgbClr val="5B9BD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External</a:t>
            </a:r>
          </a:p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+     Power       -</a:t>
            </a:r>
          </a:p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Supply</a:t>
            </a:r>
          </a:p>
        </p:txBody>
      </p:sp>
      <p:sp>
        <p:nvSpPr>
          <p:cNvPr id="21" name="Freeform: Shape 54">
            <a:extLst>
              <a:ext uri="{FF2B5EF4-FFF2-40B4-BE49-F238E27FC236}">
                <a16:creationId xmlns:a16="http://schemas.microsoft.com/office/drawing/2014/main" id="{39DBEA55-B363-9236-2F65-705D07D632FA}"/>
              </a:ext>
            </a:extLst>
          </p:cNvPr>
          <p:cNvSpPr/>
          <p:nvPr/>
        </p:nvSpPr>
        <p:spPr>
          <a:xfrm>
            <a:off x="6828203" y="3087856"/>
            <a:ext cx="948883" cy="286278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90734"/>
              <a:gd name="f7" fmla="val 2385647"/>
              <a:gd name="f8" fmla="val 456138"/>
              <a:gd name="f9" fmla="val 425450"/>
              <a:gd name="f10" fmla="val 121542"/>
              <a:gd name="f11" fmla="val 850900"/>
              <a:gd name="f12" fmla="val 28734"/>
              <a:gd name="f13" fmla="val 1248508"/>
              <a:gd name="f14" fmla="+- 0 0 64074"/>
              <a:gd name="f15" fmla="val 1646116"/>
              <a:gd name="f16" fmla="val 84907"/>
              <a:gd name="f17" fmla="val 2015881"/>
              <a:gd name="f18" fmla="val 233888"/>
              <a:gd name="f19" fmla="+- 0 0 -90"/>
              <a:gd name="f20" fmla="*/ f3 1 790734"/>
              <a:gd name="f21" fmla="*/ f4 1 2385647"/>
              <a:gd name="f22" fmla="+- f7 0 f5"/>
              <a:gd name="f23" fmla="+- f6 0 f5"/>
              <a:gd name="f24" fmla="*/ f19 f0 1"/>
              <a:gd name="f25" fmla="*/ f23 1 790734"/>
              <a:gd name="f26" fmla="*/ f22 1 2385647"/>
              <a:gd name="f27" fmla="*/ 790734 f23 1"/>
              <a:gd name="f28" fmla="*/ 0 f22 1"/>
              <a:gd name="f29" fmla="*/ 28734 f23 1"/>
              <a:gd name="f30" fmla="*/ 1248508 f22 1"/>
              <a:gd name="f31" fmla="*/ 233888 f23 1"/>
              <a:gd name="f32" fmla="*/ 2385647 f22 1"/>
              <a:gd name="f33" fmla="*/ f24 1 f2"/>
              <a:gd name="f34" fmla="*/ f27 1 790734"/>
              <a:gd name="f35" fmla="*/ f28 1 2385647"/>
              <a:gd name="f36" fmla="*/ f29 1 790734"/>
              <a:gd name="f37" fmla="*/ f30 1 2385647"/>
              <a:gd name="f38" fmla="*/ f31 1 790734"/>
              <a:gd name="f39" fmla="*/ f32 1 2385647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790734" h="2385647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2" name="Freeform: Shape 55">
            <a:extLst>
              <a:ext uri="{FF2B5EF4-FFF2-40B4-BE49-F238E27FC236}">
                <a16:creationId xmlns:a16="http://schemas.microsoft.com/office/drawing/2014/main" id="{1FA88CA7-C2F6-2C96-DB6E-90141CAB1E7D}"/>
              </a:ext>
            </a:extLst>
          </p:cNvPr>
          <p:cNvSpPr/>
          <p:nvPr/>
        </p:nvSpPr>
        <p:spPr>
          <a:xfrm>
            <a:off x="8002172" y="4937761"/>
            <a:ext cx="794748" cy="99880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62292"/>
              <a:gd name="f7" fmla="val 832338"/>
              <a:gd name="f8" fmla="val 269631"/>
              <a:gd name="f9" fmla="val 109415"/>
              <a:gd name="f10" fmla="val 539262"/>
              <a:gd name="f11" fmla="val 218831"/>
              <a:gd name="f12" fmla="val 627185"/>
              <a:gd name="f13" fmla="val 357554"/>
              <a:gd name="f14" fmla="val 715108"/>
              <a:gd name="f15" fmla="val 496277"/>
              <a:gd name="f16" fmla="val 621323"/>
              <a:gd name="f17" fmla="val 664307"/>
              <a:gd name="f18" fmla="val 527538"/>
              <a:gd name="f19" fmla="+- 0 0 -90"/>
              <a:gd name="f20" fmla="*/ f3 1 662292"/>
              <a:gd name="f21" fmla="*/ f4 1 832338"/>
              <a:gd name="f22" fmla="+- f7 0 f5"/>
              <a:gd name="f23" fmla="+- f6 0 f5"/>
              <a:gd name="f24" fmla="*/ f19 f0 1"/>
              <a:gd name="f25" fmla="*/ f23 1 662292"/>
              <a:gd name="f26" fmla="*/ f22 1 832338"/>
              <a:gd name="f27" fmla="*/ 0 f23 1"/>
              <a:gd name="f28" fmla="*/ 0 f22 1"/>
              <a:gd name="f29" fmla="*/ 627185 f23 1"/>
              <a:gd name="f30" fmla="*/ 357554 f22 1"/>
              <a:gd name="f31" fmla="*/ 527538 f23 1"/>
              <a:gd name="f32" fmla="*/ 832338 f22 1"/>
              <a:gd name="f33" fmla="*/ f24 1 f2"/>
              <a:gd name="f34" fmla="*/ f27 1 662292"/>
              <a:gd name="f35" fmla="*/ f28 1 832338"/>
              <a:gd name="f36" fmla="*/ f29 1 662292"/>
              <a:gd name="f37" fmla="*/ f30 1 832338"/>
              <a:gd name="f38" fmla="*/ f31 1 662292"/>
              <a:gd name="f39" fmla="*/ f32 1 832338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662292" h="832338">
                <a:moveTo>
                  <a:pt x="f5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3" name="Rectangle 56">
            <a:extLst>
              <a:ext uri="{FF2B5EF4-FFF2-40B4-BE49-F238E27FC236}">
                <a16:creationId xmlns:a16="http://schemas.microsoft.com/office/drawing/2014/main" id="{DF459ECF-3241-C8A2-587F-902F7B4E43A7}"/>
              </a:ext>
            </a:extLst>
          </p:cNvPr>
          <p:cNvSpPr/>
          <p:nvPr/>
        </p:nvSpPr>
        <p:spPr>
          <a:xfrm>
            <a:off x="9195289" y="5603907"/>
            <a:ext cx="1519315" cy="665314"/>
          </a:xfrm>
          <a:prstGeom prst="rect">
            <a:avLst/>
          </a:prstGeom>
          <a:solidFill>
            <a:srgbClr val="FFFFFF"/>
          </a:solidFill>
          <a:ln w="12701" cap="flat">
            <a:solidFill>
              <a:srgbClr val="5B9BD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External</a:t>
            </a:r>
          </a:p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+      Power       -</a:t>
            </a:r>
          </a:p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Supply</a:t>
            </a:r>
          </a:p>
        </p:txBody>
      </p:sp>
      <p:sp>
        <p:nvSpPr>
          <p:cNvPr id="24" name="Freeform: Shape 57">
            <a:extLst>
              <a:ext uri="{FF2B5EF4-FFF2-40B4-BE49-F238E27FC236}">
                <a16:creationId xmlns:a16="http://schemas.microsoft.com/office/drawing/2014/main" id="{7E186029-33B0-EC36-11F1-8E0B0BC556E8}"/>
              </a:ext>
            </a:extLst>
          </p:cNvPr>
          <p:cNvSpPr/>
          <p:nvPr/>
        </p:nvSpPr>
        <p:spPr>
          <a:xfrm>
            <a:off x="9050019" y="3073788"/>
            <a:ext cx="844258" cy="286277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03545"/>
              <a:gd name="f7" fmla="val 2385646"/>
              <a:gd name="f8" fmla="val 415841"/>
              <a:gd name="f9" fmla="val 510442"/>
              <a:gd name="f10" fmla="val 128137"/>
              <a:gd name="f11" fmla="val 1020885"/>
              <a:gd name="f12" fmla="val 29468"/>
              <a:gd name="f13" fmla="val 1418493"/>
              <a:gd name="f14" fmla="+- 0 0 69201"/>
              <a:gd name="f15" fmla="val 1816101"/>
              <a:gd name="f16" fmla="val 111529"/>
              <a:gd name="f17" fmla="+- 0 0 -90"/>
              <a:gd name="f18" fmla="*/ f3 1 703545"/>
              <a:gd name="f19" fmla="*/ f4 1 2385646"/>
              <a:gd name="f20" fmla="+- f7 0 f5"/>
              <a:gd name="f21" fmla="+- f6 0 f5"/>
              <a:gd name="f22" fmla="*/ f17 f0 1"/>
              <a:gd name="f23" fmla="*/ f21 1 703545"/>
              <a:gd name="f24" fmla="*/ f20 1 2385646"/>
              <a:gd name="f25" fmla="*/ 703545 f21 1"/>
              <a:gd name="f26" fmla="*/ 0 f20 1"/>
              <a:gd name="f27" fmla="*/ 29468 f21 1"/>
              <a:gd name="f28" fmla="*/ 1418493 f20 1"/>
              <a:gd name="f29" fmla="*/ 111529 f21 1"/>
              <a:gd name="f30" fmla="*/ 2385646 f20 1"/>
              <a:gd name="f31" fmla="*/ f22 1 f2"/>
              <a:gd name="f32" fmla="*/ f25 1 703545"/>
              <a:gd name="f33" fmla="*/ f26 1 2385646"/>
              <a:gd name="f34" fmla="*/ f27 1 703545"/>
              <a:gd name="f35" fmla="*/ f28 1 2385646"/>
              <a:gd name="f36" fmla="*/ f29 1 703545"/>
              <a:gd name="f37" fmla="*/ f30 1 2385646"/>
              <a:gd name="f38" fmla="*/ f5 1 f23"/>
              <a:gd name="f39" fmla="*/ f6 1 f23"/>
              <a:gd name="f40" fmla="*/ f5 1 f24"/>
              <a:gd name="f41" fmla="*/ f7 1 f24"/>
              <a:gd name="f42" fmla="+- f31 0 f1"/>
              <a:gd name="f43" fmla="*/ f32 1 f23"/>
              <a:gd name="f44" fmla="*/ f33 1 f24"/>
              <a:gd name="f45" fmla="*/ f34 1 f23"/>
              <a:gd name="f46" fmla="*/ f35 1 f24"/>
              <a:gd name="f47" fmla="*/ f36 1 f23"/>
              <a:gd name="f48" fmla="*/ f37 1 f24"/>
              <a:gd name="f49" fmla="*/ f38 f18 1"/>
              <a:gd name="f50" fmla="*/ f39 f18 1"/>
              <a:gd name="f51" fmla="*/ f41 f19 1"/>
              <a:gd name="f52" fmla="*/ f40 f19 1"/>
              <a:gd name="f53" fmla="*/ f43 f18 1"/>
              <a:gd name="f54" fmla="*/ f44 f19 1"/>
              <a:gd name="f55" fmla="*/ f45 f18 1"/>
              <a:gd name="f56" fmla="*/ f46 f19 1"/>
              <a:gd name="f57" fmla="*/ f47 f18 1"/>
              <a:gd name="f58" fmla="*/ f48 f1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53" y="f54"/>
              </a:cxn>
              <a:cxn ang="f42">
                <a:pos x="f55" y="f56"/>
              </a:cxn>
              <a:cxn ang="f42">
                <a:pos x="f57" y="f58"/>
              </a:cxn>
            </a:cxnLst>
            <a:rect l="f49" t="f52" r="f50" b="f51"/>
            <a:pathLst>
              <a:path w="703545" h="2385646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7"/>
                  <a:pt x="f16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5" name="Freeform: Shape 58">
            <a:extLst>
              <a:ext uri="{FF2B5EF4-FFF2-40B4-BE49-F238E27FC236}">
                <a16:creationId xmlns:a16="http://schemas.microsoft.com/office/drawing/2014/main" id="{94579603-680C-1778-2E54-A8632E908D0E}"/>
              </a:ext>
            </a:extLst>
          </p:cNvPr>
          <p:cNvSpPr/>
          <p:nvPr/>
        </p:nvSpPr>
        <p:spPr>
          <a:xfrm>
            <a:off x="10056051" y="5015129"/>
            <a:ext cx="774844" cy="91439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45706"/>
              <a:gd name="f7" fmla="val 762000"/>
              <a:gd name="f8" fmla="val 261815"/>
              <a:gd name="f9" fmla="val 115277"/>
              <a:gd name="f10" fmla="val 523631"/>
              <a:gd name="f11" fmla="val 230554"/>
              <a:gd name="f12" fmla="val 615462"/>
              <a:gd name="f13" fmla="val 357554"/>
              <a:gd name="f14" fmla="val 707293"/>
              <a:gd name="f15" fmla="val 484554"/>
              <a:gd name="f16" fmla="val 561731"/>
              <a:gd name="f17" fmla="val 700454"/>
              <a:gd name="f18" fmla="val 550985"/>
              <a:gd name="f19" fmla="+- 0 0 -90"/>
              <a:gd name="f20" fmla="*/ f3 1 645706"/>
              <a:gd name="f21" fmla="*/ f4 1 762000"/>
              <a:gd name="f22" fmla="+- f7 0 f5"/>
              <a:gd name="f23" fmla="+- f6 0 f5"/>
              <a:gd name="f24" fmla="*/ f19 f0 1"/>
              <a:gd name="f25" fmla="*/ f23 1 645706"/>
              <a:gd name="f26" fmla="*/ f22 1 762000"/>
              <a:gd name="f27" fmla="*/ 0 f23 1"/>
              <a:gd name="f28" fmla="*/ 0 f22 1"/>
              <a:gd name="f29" fmla="*/ 615462 f23 1"/>
              <a:gd name="f30" fmla="*/ 357554 f22 1"/>
              <a:gd name="f31" fmla="*/ 550985 f23 1"/>
              <a:gd name="f32" fmla="*/ 762000 f22 1"/>
              <a:gd name="f33" fmla="*/ f24 1 f2"/>
              <a:gd name="f34" fmla="*/ f27 1 645706"/>
              <a:gd name="f35" fmla="*/ f28 1 762000"/>
              <a:gd name="f36" fmla="*/ f29 1 645706"/>
              <a:gd name="f37" fmla="*/ f30 1 762000"/>
              <a:gd name="f38" fmla="*/ f31 1 645706"/>
              <a:gd name="f39" fmla="*/ f32 1 762000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645706" h="762000">
                <a:moveTo>
                  <a:pt x="f5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D4FDA026-2EF2-3DB2-1472-9D20653F9F4E}"/>
              </a:ext>
            </a:extLst>
          </p:cNvPr>
          <p:cNvSpPr txBox="1"/>
          <p:nvPr/>
        </p:nvSpPr>
        <p:spPr>
          <a:xfrm>
            <a:off x="1978214" y="1845493"/>
            <a:ext cx="1447685" cy="2839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>
                <a:solidFill>
                  <a:srgbClr val="181717"/>
                </a:solidFill>
                <a:latin typeface="Calibri Light"/>
              </a:rPr>
              <a:t>4-20mA</a:t>
            </a:r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D64B65DD-7EC3-2ED9-BB82-E9BD03930CA1}"/>
              </a:ext>
            </a:extLst>
          </p:cNvPr>
          <p:cNvSpPr txBox="1"/>
          <p:nvPr/>
        </p:nvSpPr>
        <p:spPr>
          <a:xfrm>
            <a:off x="4037305" y="1845493"/>
            <a:ext cx="1447685" cy="2839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>
                <a:solidFill>
                  <a:srgbClr val="181717"/>
                </a:solidFill>
                <a:latin typeface="Calibri Light"/>
              </a:rPr>
              <a:t>0-10V</a:t>
            </a:r>
          </a:p>
        </p:txBody>
      </p:sp>
      <p:sp>
        <p:nvSpPr>
          <p:cNvPr id="28" name="Text Placeholder 4">
            <a:extLst>
              <a:ext uri="{FF2B5EF4-FFF2-40B4-BE49-F238E27FC236}">
                <a16:creationId xmlns:a16="http://schemas.microsoft.com/office/drawing/2014/main" id="{BF0B0CE8-3AB4-FB89-D831-486CDFCE34FE}"/>
              </a:ext>
            </a:extLst>
          </p:cNvPr>
          <p:cNvSpPr txBox="1"/>
          <p:nvPr/>
        </p:nvSpPr>
        <p:spPr>
          <a:xfrm>
            <a:off x="7106200" y="1466723"/>
            <a:ext cx="3512920" cy="2839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 b="1">
                <a:solidFill>
                  <a:srgbClr val="181717"/>
                </a:solidFill>
                <a:latin typeface="Calibri" pitchFamily="34"/>
                <a:ea typeface="Calibri" pitchFamily="34"/>
                <a:cs typeface="Calibri" pitchFamily="34"/>
              </a:rPr>
              <a:t>RF transmitter</a:t>
            </a:r>
          </a:p>
        </p:txBody>
      </p:sp>
      <p:sp>
        <p:nvSpPr>
          <p:cNvPr id="29" name="Text Placeholder 4">
            <a:extLst>
              <a:ext uri="{FF2B5EF4-FFF2-40B4-BE49-F238E27FC236}">
                <a16:creationId xmlns:a16="http://schemas.microsoft.com/office/drawing/2014/main" id="{C9FBDD79-193E-A434-4AB8-F0C321B59A49}"/>
              </a:ext>
            </a:extLst>
          </p:cNvPr>
          <p:cNvSpPr txBox="1"/>
          <p:nvPr/>
        </p:nvSpPr>
        <p:spPr>
          <a:xfrm>
            <a:off x="7106200" y="1845493"/>
            <a:ext cx="1447685" cy="2839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>
                <a:solidFill>
                  <a:srgbClr val="181717"/>
                </a:solidFill>
                <a:latin typeface="Calibri Light"/>
              </a:rPr>
              <a:t>4-20mA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EC5DF8AA-BF85-7984-10D6-DE10B1FD5689}"/>
              </a:ext>
            </a:extLst>
          </p:cNvPr>
          <p:cNvSpPr txBox="1"/>
          <p:nvPr/>
        </p:nvSpPr>
        <p:spPr>
          <a:xfrm>
            <a:off x="9165300" y="1845493"/>
            <a:ext cx="1447685" cy="2839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>
                <a:solidFill>
                  <a:srgbClr val="181717"/>
                </a:solidFill>
                <a:latin typeface="Calibri Light"/>
              </a:rPr>
              <a:t>0-10V</a:t>
            </a:r>
          </a:p>
        </p:txBody>
      </p:sp>
      <p:cxnSp>
        <p:nvCxnSpPr>
          <p:cNvPr id="31" name="Straight Connector 5">
            <a:extLst>
              <a:ext uri="{FF2B5EF4-FFF2-40B4-BE49-F238E27FC236}">
                <a16:creationId xmlns:a16="http://schemas.microsoft.com/office/drawing/2014/main" id="{13B39EE2-812A-A5CD-3568-F8CEA70CC0D4}"/>
              </a:ext>
            </a:extLst>
          </p:cNvPr>
          <p:cNvCxnSpPr/>
          <p:nvPr/>
        </p:nvCxnSpPr>
        <p:spPr>
          <a:xfrm>
            <a:off x="6197344" y="1769221"/>
            <a:ext cx="0" cy="4500000"/>
          </a:xfrm>
          <a:prstGeom prst="straightConnector1">
            <a:avLst/>
          </a:prstGeom>
          <a:noFill/>
          <a:ln w="12701" cap="flat">
            <a:solidFill>
              <a:srgbClr val="002060"/>
            </a:solidFill>
            <a:custDash>
              <a:ds d="100000" sp="100000"/>
            </a:custDash>
            <a:miter/>
          </a:ln>
        </p:spPr>
      </p:cxnSp>
      <p:sp>
        <p:nvSpPr>
          <p:cNvPr id="32" name="TextBox 7">
            <a:extLst>
              <a:ext uri="{FF2B5EF4-FFF2-40B4-BE49-F238E27FC236}">
                <a16:creationId xmlns:a16="http://schemas.microsoft.com/office/drawing/2014/main" id="{76B09463-D5CB-EBB7-0440-647727956400}"/>
              </a:ext>
            </a:extLst>
          </p:cNvPr>
          <p:cNvSpPr txBox="1"/>
          <p:nvPr/>
        </p:nvSpPr>
        <p:spPr>
          <a:xfrm>
            <a:off x="3042687" y="1406823"/>
            <a:ext cx="2245802" cy="5262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40" b="1">
                <a:solidFill>
                  <a:srgbClr val="000000"/>
                </a:solidFill>
                <a:latin typeface="Calibri"/>
              </a:rPr>
              <a:t>PoE transmitter</a:t>
            </a:r>
          </a:p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60" kern="0">
                <a:solidFill>
                  <a:srgbClr val="000000"/>
                </a:solidFill>
                <a:latin typeface="Calibri"/>
              </a:rPr>
              <a:t>24 VDC power from the PoE </a:t>
            </a:r>
            <a:r>
              <a:rPr lang="en-DK" sz="1260">
                <a:solidFill>
                  <a:srgbClr val="000000"/>
                </a:solidFill>
                <a:latin typeface="Calibri"/>
              </a:rPr>
              <a:t> </a:t>
            </a:r>
            <a:endParaRPr lang="da-DK" sz="126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EAC8701-C989-7084-0158-005B961E1E72}"/>
              </a:ext>
            </a:extLst>
          </p:cNvPr>
          <p:cNvSpPr txBox="1"/>
          <p:nvPr/>
        </p:nvSpPr>
        <p:spPr>
          <a:xfrm>
            <a:off x="821635" y="1073426"/>
            <a:ext cx="108408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BD6CDCC3-72B3-5BBB-AF76-80EA77A231B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1894" t="16064" r="9261" b="13294"/>
          <a:stretch/>
        </p:blipFill>
        <p:spPr>
          <a:xfrm>
            <a:off x="48460" y="93432"/>
            <a:ext cx="857933" cy="429429"/>
          </a:xfrm>
          <a:prstGeom prst="rect">
            <a:avLst/>
          </a:prstGeom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86BD4E-E127-1434-1F88-8639C0E3EA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9356D3E-6F3B-B591-2B32-3CFB48057A7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sz="1600" b="1" i="0" u="none" strike="noStrike" kern="1200" cap="none" spc="0" baseline="0">
                <a:solidFill>
                  <a:schemeClr val="accent5"/>
                </a:solidFill>
                <a:uFillTx/>
              </a:rPr>
              <a:t>A Signal strength of minimum 60% ensures good communication  </a:t>
            </a:r>
            <a:endParaRPr lang="da-DK" sz="1600" b="1" i="0" u="none" strike="noStrike" kern="1200" cap="none" spc="0" baseline="0">
              <a:solidFill>
                <a:schemeClr val="accent5"/>
              </a:solidFill>
              <a:uFillTx/>
            </a:endParaRPr>
          </a:p>
          <a:p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8CA3011-C07A-5AD2-3300-DBCF5FD1C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Range Test Kit </a:t>
            </a:r>
            <a:endParaRPr lang="da-DK"/>
          </a:p>
        </p:txBody>
      </p:sp>
      <p:pic>
        <p:nvPicPr>
          <p:cNvPr id="6" name="Picture 7">
            <a:extLst>
              <a:ext uri="{FF2B5EF4-FFF2-40B4-BE49-F238E27FC236}">
                <a16:creationId xmlns:a16="http://schemas.microsoft.com/office/drawing/2014/main" id="{D534E05F-E10A-5169-7C08-A631219415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878" y="2724215"/>
            <a:ext cx="2764441" cy="20575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D8237341-EB86-44E2-98B0-3895B80484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9137" y="2724215"/>
            <a:ext cx="1600081" cy="216875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6">
            <a:extLst>
              <a:ext uri="{FF2B5EF4-FFF2-40B4-BE49-F238E27FC236}">
                <a16:creationId xmlns:a16="http://schemas.microsoft.com/office/drawing/2014/main" id="{F610A847-BF89-E885-3423-D4005788F4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6828" y="1359831"/>
            <a:ext cx="3077294" cy="432054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FDC9D42-3348-AD7B-D25E-205F235BE277}"/>
              </a:ext>
            </a:extLst>
          </p:cNvPr>
          <p:cNvSpPr txBox="1"/>
          <p:nvPr/>
        </p:nvSpPr>
        <p:spPr>
          <a:xfrm>
            <a:off x="5299218" y="2939644"/>
            <a:ext cx="2875722" cy="1444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fontAlgn="auto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>
                <a:solidFill>
                  <a:schemeClr val="accent6"/>
                </a:solidFill>
                <a:uFillTx/>
                <a:latin typeface="+mn-lt"/>
              </a:rPr>
              <a:t>The </a:t>
            </a:r>
            <a:r>
              <a:rPr lang="en-US" sz="1200" b="1" i="0" u="none" strike="noStrike" kern="1200" cap="none" spc="0" baseline="0" err="1">
                <a:solidFill>
                  <a:schemeClr val="accent6"/>
                </a:solidFill>
                <a:uFillTx/>
                <a:latin typeface="+mn-lt"/>
              </a:rPr>
              <a:t>TrackView</a:t>
            </a:r>
            <a:r>
              <a:rPr lang="en-US" sz="1200" b="1" i="0" u="none" strike="noStrike" kern="1200" cap="none" spc="0" baseline="0">
                <a:solidFill>
                  <a:schemeClr val="accent6"/>
                </a:solidFill>
                <a:uFillTx/>
                <a:latin typeface="+mn-lt"/>
              </a:rPr>
              <a:t> Pro – Range tester contains:</a:t>
            </a:r>
          </a:p>
          <a:p>
            <a:pPr marL="0" marR="0" lvl="0" indent="0" algn="l" defTabSz="457200" rtl="0" fontAlgn="auto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chemeClr val="accent6"/>
                </a:solidFill>
                <a:uFillTx/>
                <a:latin typeface="+mn-lt"/>
              </a:rPr>
              <a:t>-</a:t>
            </a:r>
            <a:r>
              <a:rPr lang="en-US" sz="1200" b="0" i="1" u="none" strike="noStrike" kern="1200" cap="none" spc="0" baseline="0">
                <a:solidFill>
                  <a:schemeClr val="accent6"/>
                </a:solidFill>
                <a:uFillTx/>
                <a:latin typeface="+mn-lt"/>
              </a:rPr>
              <a:t> One Access Point</a:t>
            </a:r>
          </a:p>
          <a:p>
            <a:pPr marL="0" marR="0" lvl="0" indent="0" algn="l" defTabSz="457200" rtl="0" fontAlgn="auto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1200" cap="none" spc="0" baseline="0">
                <a:solidFill>
                  <a:schemeClr val="accent6"/>
                </a:solidFill>
                <a:uFillTx/>
                <a:latin typeface="+mn-lt"/>
              </a:rPr>
              <a:t>- One transmitter</a:t>
            </a:r>
          </a:p>
          <a:p>
            <a:pPr marL="0" marR="0" lvl="0" indent="0" algn="l" defTabSz="457200" rtl="0" fontAlgn="auto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1200" cap="none" spc="0" baseline="0">
                <a:solidFill>
                  <a:schemeClr val="accent6"/>
                </a:solidFill>
                <a:uFillTx/>
                <a:latin typeface="+mn-lt"/>
              </a:rPr>
              <a:t>- One-pager instructions</a:t>
            </a:r>
          </a:p>
        </p:txBody>
      </p:sp>
    </p:spTree>
    <p:extLst>
      <p:ext uri="{BB962C8B-B14F-4D97-AF65-F5344CB8AC3E}">
        <p14:creationId xmlns:p14="http://schemas.microsoft.com/office/powerpoint/2010/main" val="167823514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46EE7C-CB48-C051-DF7E-1E4FA82F04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E9B852C-2461-C1A1-E94B-710914961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Demonstration Kit </a:t>
            </a:r>
            <a:endParaRPr lang="da-DK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718FE0-B3E5-2415-87A5-F53858FAA61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32783" y="2520000"/>
            <a:ext cx="6324255" cy="3645850"/>
          </a:xfrm>
        </p:spPr>
        <p:txBody>
          <a:bodyPr/>
          <a:lstStyle/>
          <a:p>
            <a:r>
              <a:rPr lang="en-DK" b="1"/>
              <a:t>Transportation case with Laptop and </a:t>
            </a:r>
            <a:r>
              <a:rPr lang="en-DK" b="1" err="1"/>
              <a:t>EMSuite</a:t>
            </a:r>
            <a:r>
              <a:rPr lang="en-DK" b="1"/>
              <a:t> installed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1x Access Point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1x Transmitter (Radio Frequency)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1x Ellab RH/T integrated sensor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1x Ellab PT1000 temperature sensor -200˚C to +250˚C (3 meter)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1x Laptop w. </a:t>
            </a:r>
            <a:r>
              <a:rPr lang="da-DK"/>
              <a:t>P</a:t>
            </a:r>
            <a:r>
              <a:rPr lang="en-DK" err="1"/>
              <a:t>ower</a:t>
            </a:r>
            <a:r>
              <a:rPr lang="en-DK"/>
              <a:t> supply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1x Master USB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Mounting Bracket for Access Point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Mounting Bracket for RF transmitter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Suitcase with wheels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BD1274-3B58-5CF6-A1D7-4BD0449911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403" y="2095608"/>
            <a:ext cx="3908658" cy="3638725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5417902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7BBC08F-7433-A198-6D71-1BAB34A5E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5" y="3532855"/>
            <a:ext cx="2219325" cy="691603"/>
          </a:xfrm>
          <a:prstGeom prst="rect">
            <a:avLst/>
          </a:prstGeo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0F85102-EC8B-FA99-30B0-584484DD04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883" y="1873366"/>
            <a:ext cx="4237101" cy="647934"/>
          </a:xfrm>
        </p:spPr>
        <p:txBody>
          <a:bodyPr/>
          <a:lstStyle/>
          <a:p>
            <a:r>
              <a:rPr lang="en-DK" sz="1600" b="0"/>
              <a:t>What and how is this used? </a:t>
            </a:r>
            <a:endParaRPr lang="da-DK" sz="1600" b="0"/>
          </a:p>
          <a:p>
            <a:endParaRPr lang="da-DK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BA62B73-B31B-B9A3-D977-2C002B15F194}"/>
              </a:ext>
            </a:extLst>
          </p:cNvPr>
          <p:cNvSpPr txBox="1"/>
          <p:nvPr/>
        </p:nvSpPr>
        <p:spPr>
          <a:xfrm>
            <a:off x="503583" y="1331843"/>
            <a:ext cx="28094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3200" b="1" err="1">
                <a:solidFill>
                  <a:schemeClr val="bg1"/>
                </a:solidFill>
                <a:latin typeface="+mn-lt"/>
              </a:rPr>
              <a:t>EMSuite</a:t>
            </a:r>
            <a:r>
              <a:rPr lang="en-DK"/>
              <a:t> </a:t>
            </a:r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418217267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3F2B55-2EF5-3FCC-C464-D9310FD576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9C76CA3-7BA2-57D8-7911-391B6B6E91B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Overview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ABF7A7A-BDA3-E150-A7EC-220E59A6B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What is </a:t>
            </a:r>
            <a:r>
              <a:rPr lang="en-DK" err="1"/>
              <a:t>EMSuite</a:t>
            </a:r>
            <a:r>
              <a:rPr lang="en-DK"/>
              <a:t>? 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91207C-BE75-F0F7-3935-53465F40371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65457" y="2049548"/>
            <a:ext cx="3716822" cy="3645850"/>
          </a:xfrm>
        </p:spPr>
        <p:txBody>
          <a:bodyPr/>
          <a:lstStyle/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accent6"/>
                </a:solidFill>
                <a:latin typeface="Calibri"/>
              </a:rPr>
              <a:t>Site</a:t>
            </a:r>
            <a:r>
              <a:rPr lang="en-DK" sz="2000">
                <a:solidFill>
                  <a:schemeClr val="accent6"/>
                </a:solidFill>
                <a:latin typeface="Calibri"/>
              </a:rPr>
              <a:t>, Zones and channels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accent6"/>
                </a:solidFill>
                <a:latin typeface="Calibri"/>
              </a:rPr>
              <a:t>Data collection </a:t>
            </a:r>
          </a:p>
          <a:p>
            <a:pPr marL="171450" lvl="0" indent="-1714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accent6"/>
                </a:solidFill>
                <a:latin typeface="Calibri"/>
              </a:rPr>
              <a:t>Collected in </a:t>
            </a:r>
            <a:r>
              <a:rPr lang="en-US" sz="1200" err="1">
                <a:solidFill>
                  <a:schemeClr val="accent6"/>
                </a:solidFill>
                <a:latin typeface="Calibri"/>
              </a:rPr>
              <a:t>EMSuite</a:t>
            </a:r>
            <a:endParaRPr lang="en-DK" sz="1200">
              <a:solidFill>
                <a:schemeClr val="accent6"/>
              </a:solidFill>
              <a:latin typeface="Calibri"/>
            </a:endParaRP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accent6"/>
                </a:solidFill>
                <a:latin typeface="Calibri"/>
              </a:rPr>
              <a:t>Alarms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accent6"/>
                </a:solidFill>
                <a:latin typeface="Calibri"/>
              </a:rPr>
              <a:t>Audit trails</a:t>
            </a:r>
            <a:endParaRPr lang="en-DK" sz="2000">
              <a:solidFill>
                <a:schemeClr val="accent6"/>
              </a:solidFill>
              <a:latin typeface="Calibri"/>
            </a:endParaRP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2000">
                <a:solidFill>
                  <a:schemeClr val="accent6"/>
                </a:solidFill>
                <a:latin typeface="Calibri"/>
              </a:rPr>
              <a:t>Reports </a:t>
            </a:r>
            <a:r>
              <a:rPr lang="en-US" sz="2000">
                <a:solidFill>
                  <a:schemeClr val="accent6"/>
                </a:solidFill>
                <a:latin typeface="Calibri"/>
              </a:rPr>
              <a:t> </a:t>
            </a:r>
            <a:endParaRPr lang="en-DK" sz="2000">
              <a:solidFill>
                <a:schemeClr val="accent6"/>
              </a:solidFill>
              <a:latin typeface="Calibri"/>
            </a:endParaRPr>
          </a:p>
          <a:p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A576B9-73A8-0FC1-1634-7D02B5A01A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0718" y="1926000"/>
            <a:ext cx="8348660" cy="42001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43361B-5233-61CF-C651-7C52C04772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7615" y="1825902"/>
            <a:ext cx="8180434" cy="40370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5337C69-D4DB-0785-1C85-836BD86890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7154" y="1784148"/>
            <a:ext cx="8468714" cy="417664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BD99A89-5D49-EA4A-1895-D6AD4BF338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6958" y="1830346"/>
            <a:ext cx="8826099" cy="436215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7210304-7312-C406-9C41-0A1E2CEB1D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32364" y="130333"/>
            <a:ext cx="4565599" cy="7036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1687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8">
            <a:extLst>
              <a:ext uri="{FF2B5EF4-FFF2-40B4-BE49-F238E27FC236}">
                <a16:creationId xmlns:a16="http://schemas.microsoft.com/office/drawing/2014/main" id="{E6BBFF3B-DD56-81C2-BF66-C898BDAF2640}"/>
              </a:ext>
            </a:extLst>
          </p:cNvPr>
          <p:cNvSpPr txBox="1"/>
          <p:nvPr/>
        </p:nvSpPr>
        <p:spPr>
          <a:xfrm>
            <a:off x="5818015" y="1838668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Personalised View by/ for individual users</a:t>
            </a:r>
          </a:p>
        </p:txBody>
      </p:sp>
      <p:cxnSp>
        <p:nvCxnSpPr>
          <p:cNvPr id="3" name="Straight Connector 4">
            <a:extLst>
              <a:ext uri="{FF2B5EF4-FFF2-40B4-BE49-F238E27FC236}">
                <a16:creationId xmlns:a16="http://schemas.microsoft.com/office/drawing/2014/main" id="{82854CAA-F436-608B-BCC4-9C7B5E484BC4}"/>
              </a:ext>
            </a:extLst>
          </p:cNvPr>
          <p:cNvCxnSpPr/>
          <p:nvPr/>
        </p:nvCxnSpPr>
        <p:spPr>
          <a:xfrm flipH="1">
            <a:off x="3277988" y="2057400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4" name="TextBox 10">
            <a:extLst>
              <a:ext uri="{FF2B5EF4-FFF2-40B4-BE49-F238E27FC236}">
                <a16:creationId xmlns:a16="http://schemas.microsoft.com/office/drawing/2014/main" id="{C04F25F1-B073-AE02-E9D0-BFF175C27BA3}"/>
              </a:ext>
            </a:extLst>
          </p:cNvPr>
          <p:cNvSpPr txBox="1"/>
          <p:nvPr/>
        </p:nvSpPr>
        <p:spPr>
          <a:xfrm>
            <a:off x="5818014" y="2268988"/>
            <a:ext cx="5278092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fr-FR" sz="1920">
                <a:solidFill>
                  <a:srgbClr val="1F6898"/>
                </a:solidFill>
                <a:latin typeface="Calibri" pitchFamily="34"/>
              </a:rPr>
              <a:t>Create &amp; Manage Sites/ Zones &amp; Allocate Channels</a:t>
            </a:r>
          </a:p>
        </p:txBody>
      </p:sp>
      <p:cxnSp>
        <p:nvCxnSpPr>
          <p:cNvPr id="5" name="Straight Connector 11">
            <a:extLst>
              <a:ext uri="{FF2B5EF4-FFF2-40B4-BE49-F238E27FC236}">
                <a16:creationId xmlns:a16="http://schemas.microsoft.com/office/drawing/2014/main" id="{199ECA51-22B2-7474-B7B8-244EEE50DFED}"/>
              </a:ext>
            </a:extLst>
          </p:cNvPr>
          <p:cNvCxnSpPr/>
          <p:nvPr/>
        </p:nvCxnSpPr>
        <p:spPr>
          <a:xfrm flipH="1">
            <a:off x="3277988" y="2475254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6" name="TextBox 12">
            <a:extLst>
              <a:ext uri="{FF2B5EF4-FFF2-40B4-BE49-F238E27FC236}">
                <a16:creationId xmlns:a16="http://schemas.microsoft.com/office/drawing/2014/main" id="{1E0C9D55-CEA0-CB01-21AF-B4FFADDDCA1F}"/>
              </a:ext>
            </a:extLst>
          </p:cNvPr>
          <p:cNvSpPr txBox="1"/>
          <p:nvPr/>
        </p:nvSpPr>
        <p:spPr>
          <a:xfrm>
            <a:off x="5818015" y="2749179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Customisable Reports</a:t>
            </a:r>
          </a:p>
        </p:txBody>
      </p:sp>
      <p:cxnSp>
        <p:nvCxnSpPr>
          <p:cNvPr id="7" name="Straight Connector 13">
            <a:extLst>
              <a:ext uri="{FF2B5EF4-FFF2-40B4-BE49-F238E27FC236}">
                <a16:creationId xmlns:a16="http://schemas.microsoft.com/office/drawing/2014/main" id="{95E56C40-FCEC-391F-1683-FF22C40CFAB1}"/>
              </a:ext>
            </a:extLst>
          </p:cNvPr>
          <p:cNvCxnSpPr/>
          <p:nvPr/>
        </p:nvCxnSpPr>
        <p:spPr>
          <a:xfrm flipH="1">
            <a:off x="3277988" y="2942981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8" name="TextBox 14">
            <a:extLst>
              <a:ext uri="{FF2B5EF4-FFF2-40B4-BE49-F238E27FC236}">
                <a16:creationId xmlns:a16="http://schemas.microsoft.com/office/drawing/2014/main" id="{283B5201-B83E-798F-6E99-6598CFA3DC87}"/>
              </a:ext>
            </a:extLst>
          </p:cNvPr>
          <p:cNvSpPr txBox="1"/>
          <p:nvPr/>
        </p:nvSpPr>
        <p:spPr>
          <a:xfrm>
            <a:off x="5818015" y="3640862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Brings channels from multiple areas</a:t>
            </a:r>
          </a:p>
        </p:txBody>
      </p:sp>
      <p:cxnSp>
        <p:nvCxnSpPr>
          <p:cNvPr id="9" name="Straight Connector 15">
            <a:extLst>
              <a:ext uri="{FF2B5EF4-FFF2-40B4-BE49-F238E27FC236}">
                <a16:creationId xmlns:a16="http://schemas.microsoft.com/office/drawing/2014/main" id="{52D72F9F-589B-AD80-8295-96EA623CF672}"/>
              </a:ext>
            </a:extLst>
          </p:cNvPr>
          <p:cNvCxnSpPr/>
          <p:nvPr/>
        </p:nvCxnSpPr>
        <p:spPr>
          <a:xfrm flipH="1">
            <a:off x="3277988" y="3834653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0" name="TextBox 24">
            <a:extLst>
              <a:ext uri="{FF2B5EF4-FFF2-40B4-BE49-F238E27FC236}">
                <a16:creationId xmlns:a16="http://schemas.microsoft.com/office/drawing/2014/main" id="{376AA52A-11D5-D325-666A-A808BAA8F785}"/>
              </a:ext>
            </a:extLst>
          </p:cNvPr>
          <p:cNvSpPr txBox="1"/>
          <p:nvPr/>
        </p:nvSpPr>
        <p:spPr>
          <a:xfrm>
            <a:off x="5818015" y="4108589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Locations, parameters, history &amp; ackt</a:t>
            </a:r>
          </a:p>
        </p:txBody>
      </p:sp>
      <p:cxnSp>
        <p:nvCxnSpPr>
          <p:cNvPr id="11" name="Straight Connector 25">
            <a:extLst>
              <a:ext uri="{FF2B5EF4-FFF2-40B4-BE49-F238E27FC236}">
                <a16:creationId xmlns:a16="http://schemas.microsoft.com/office/drawing/2014/main" id="{31487869-0F1C-E4E3-1240-DAC4FC131519}"/>
              </a:ext>
            </a:extLst>
          </p:cNvPr>
          <p:cNvCxnSpPr/>
          <p:nvPr/>
        </p:nvCxnSpPr>
        <p:spPr>
          <a:xfrm flipH="1">
            <a:off x="3277988" y="4314856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2" name="TextBox 26">
            <a:extLst>
              <a:ext uri="{FF2B5EF4-FFF2-40B4-BE49-F238E27FC236}">
                <a16:creationId xmlns:a16="http://schemas.microsoft.com/office/drawing/2014/main" id="{2DD647BA-2368-4CEA-7B19-A67F0EE9790C}"/>
              </a:ext>
            </a:extLst>
          </p:cNvPr>
          <p:cNvSpPr txBox="1"/>
          <p:nvPr/>
        </p:nvSpPr>
        <p:spPr>
          <a:xfrm>
            <a:off x="5818014" y="4501502"/>
            <a:ext cx="5377846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Audit time, category, users, actions, activities</a:t>
            </a:r>
          </a:p>
        </p:txBody>
      </p:sp>
      <p:cxnSp>
        <p:nvCxnSpPr>
          <p:cNvPr id="13" name="Straight Connector 27">
            <a:extLst>
              <a:ext uri="{FF2B5EF4-FFF2-40B4-BE49-F238E27FC236}">
                <a16:creationId xmlns:a16="http://schemas.microsoft.com/office/drawing/2014/main" id="{81E1620A-09B9-8A54-9F8C-87187543F46E}"/>
              </a:ext>
            </a:extLst>
          </p:cNvPr>
          <p:cNvCxnSpPr/>
          <p:nvPr/>
        </p:nvCxnSpPr>
        <p:spPr>
          <a:xfrm flipH="1">
            <a:off x="3277988" y="4707758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4" name="TextBox 28">
            <a:extLst>
              <a:ext uri="{FF2B5EF4-FFF2-40B4-BE49-F238E27FC236}">
                <a16:creationId xmlns:a16="http://schemas.microsoft.com/office/drawing/2014/main" id="{53369635-61D3-8FA8-B908-91C3F4DA0743}"/>
              </a:ext>
            </a:extLst>
          </p:cNvPr>
          <p:cNvSpPr txBox="1"/>
          <p:nvPr/>
        </p:nvSpPr>
        <p:spPr>
          <a:xfrm>
            <a:off x="5818015" y="4969229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Manual calibration &amp; Verification</a:t>
            </a:r>
          </a:p>
        </p:txBody>
      </p:sp>
      <p:cxnSp>
        <p:nvCxnSpPr>
          <p:cNvPr id="15" name="Straight Connector 29">
            <a:extLst>
              <a:ext uri="{FF2B5EF4-FFF2-40B4-BE49-F238E27FC236}">
                <a16:creationId xmlns:a16="http://schemas.microsoft.com/office/drawing/2014/main" id="{55DAC650-F382-9A4D-07B7-7FB1CC5D7D46}"/>
              </a:ext>
            </a:extLst>
          </p:cNvPr>
          <p:cNvCxnSpPr/>
          <p:nvPr/>
        </p:nvCxnSpPr>
        <p:spPr>
          <a:xfrm flipH="1">
            <a:off x="3277988" y="5163020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6" name="TextBox 30">
            <a:extLst>
              <a:ext uri="{FF2B5EF4-FFF2-40B4-BE49-F238E27FC236}">
                <a16:creationId xmlns:a16="http://schemas.microsoft.com/office/drawing/2014/main" id="{F1C3A55F-1536-551C-6A68-0781B33EFC70}"/>
              </a:ext>
            </a:extLst>
          </p:cNvPr>
          <p:cNvSpPr txBox="1"/>
          <p:nvPr/>
        </p:nvSpPr>
        <p:spPr>
          <a:xfrm>
            <a:off x="5818015" y="5412014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Create/ Edit Map &amp; View of Floorplans</a:t>
            </a:r>
          </a:p>
        </p:txBody>
      </p:sp>
      <p:cxnSp>
        <p:nvCxnSpPr>
          <p:cNvPr id="17" name="Straight Connector 31">
            <a:extLst>
              <a:ext uri="{FF2B5EF4-FFF2-40B4-BE49-F238E27FC236}">
                <a16:creationId xmlns:a16="http://schemas.microsoft.com/office/drawing/2014/main" id="{00581958-9075-3099-ED3C-95C6AB33A907}"/>
              </a:ext>
            </a:extLst>
          </p:cNvPr>
          <p:cNvCxnSpPr/>
          <p:nvPr/>
        </p:nvCxnSpPr>
        <p:spPr>
          <a:xfrm flipH="1">
            <a:off x="3277988" y="5618281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8" name="TextBox 32">
            <a:extLst>
              <a:ext uri="{FF2B5EF4-FFF2-40B4-BE49-F238E27FC236}">
                <a16:creationId xmlns:a16="http://schemas.microsoft.com/office/drawing/2014/main" id="{B8AD6F0F-1E4A-5BB4-2E41-96124B4D137C}"/>
              </a:ext>
            </a:extLst>
          </p:cNvPr>
          <p:cNvSpPr txBox="1"/>
          <p:nvPr/>
        </p:nvSpPr>
        <p:spPr>
          <a:xfrm>
            <a:off x="5818015" y="5817394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Alarm Settings, Users and Roles, H/W, API…</a:t>
            </a:r>
          </a:p>
        </p:txBody>
      </p:sp>
      <p:cxnSp>
        <p:nvCxnSpPr>
          <p:cNvPr id="19" name="Straight Connector 33">
            <a:extLst>
              <a:ext uri="{FF2B5EF4-FFF2-40B4-BE49-F238E27FC236}">
                <a16:creationId xmlns:a16="http://schemas.microsoft.com/office/drawing/2014/main" id="{B84EBD8F-65B0-68B5-C93B-A549AA4FF8AF}"/>
              </a:ext>
            </a:extLst>
          </p:cNvPr>
          <p:cNvCxnSpPr/>
          <p:nvPr/>
        </p:nvCxnSpPr>
        <p:spPr>
          <a:xfrm flipH="1">
            <a:off x="3277988" y="6011184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20" name="Title 1">
            <a:extLst>
              <a:ext uri="{FF2B5EF4-FFF2-40B4-BE49-F238E27FC236}">
                <a16:creationId xmlns:a16="http://schemas.microsoft.com/office/drawing/2014/main" id="{D5A75139-C6DA-2DAC-F43D-B72EBE22A40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0300" y="442378"/>
            <a:ext cx="9277916" cy="493776"/>
          </a:xfrm>
        </p:spPr>
        <p:txBody>
          <a:bodyPr/>
          <a:lstStyle/>
          <a:p>
            <a:pPr lvl="0"/>
            <a:r>
              <a:rPr lang="en-GB" err="1">
                <a:latin typeface="+mn-lt"/>
              </a:rPr>
              <a:t>EMSuite</a:t>
            </a:r>
            <a:r>
              <a:rPr lang="en-GB">
                <a:latin typeface="+mn-lt"/>
              </a:rPr>
              <a:t> </a:t>
            </a:r>
            <a:r>
              <a:rPr lang="en-GB" sz="1400">
                <a:solidFill>
                  <a:srgbClr val="181818"/>
                </a:solidFill>
                <a:latin typeface="+mn-lt"/>
              </a:rPr>
              <a:t>– Navigation pane</a:t>
            </a:r>
          </a:p>
        </p:txBody>
      </p:sp>
      <p:pic>
        <p:nvPicPr>
          <p:cNvPr id="21" name="Picture 2">
            <a:extLst>
              <a:ext uri="{FF2B5EF4-FFF2-40B4-BE49-F238E27FC236}">
                <a16:creationId xmlns:a16="http://schemas.microsoft.com/office/drawing/2014/main" id="{A9409E71-8A0A-83BF-ADA4-69828E6681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300" y="1369051"/>
            <a:ext cx="2434930" cy="494988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2" name="TextBox 37">
            <a:extLst>
              <a:ext uri="{FF2B5EF4-FFF2-40B4-BE49-F238E27FC236}">
                <a16:creationId xmlns:a16="http://schemas.microsoft.com/office/drawing/2014/main" id="{EF04CDC9-78C4-5DFC-5411-5DA9C6124766}"/>
              </a:ext>
            </a:extLst>
          </p:cNvPr>
          <p:cNvSpPr txBox="1"/>
          <p:nvPr/>
        </p:nvSpPr>
        <p:spPr>
          <a:xfrm>
            <a:off x="5813857" y="3181442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Create and manage SoftPLC rules</a:t>
            </a:r>
          </a:p>
        </p:txBody>
      </p:sp>
      <p:cxnSp>
        <p:nvCxnSpPr>
          <p:cNvPr id="23" name="Straight Connector 38">
            <a:extLst>
              <a:ext uri="{FF2B5EF4-FFF2-40B4-BE49-F238E27FC236}">
                <a16:creationId xmlns:a16="http://schemas.microsoft.com/office/drawing/2014/main" id="{502495A2-2964-8814-FA70-1D302B0D6F13}"/>
              </a:ext>
            </a:extLst>
          </p:cNvPr>
          <p:cNvCxnSpPr/>
          <p:nvPr/>
        </p:nvCxnSpPr>
        <p:spPr>
          <a:xfrm flipH="1">
            <a:off x="3273829" y="3387709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910936BD-5E0E-650A-5A96-6DF768F22C85}"/>
              </a:ext>
            </a:extLst>
          </p:cNvPr>
          <p:cNvSpPr txBox="1"/>
          <p:nvPr/>
        </p:nvSpPr>
        <p:spPr>
          <a:xfrm>
            <a:off x="760300" y="999719"/>
            <a:ext cx="120764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/>
          </a:p>
        </p:txBody>
      </p:sp>
    </p:spTree>
  </p:cSld>
  <p:clrMapOvr>
    <a:masterClrMapping/>
  </p:clrMapOvr>
  <p:transition spd="slow">
    <p:fade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A93ABBA-1AA7-8DA8-F04D-966C8CDAB5A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Hardware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9EF8569-CAE0-9DD7-1C31-06830E112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Control </a:t>
            </a:r>
            <a:r>
              <a:rPr lang="en-DK" err="1"/>
              <a:t>Center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CCAE75-C46A-0CCB-C8B0-A73978BB771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59439" y="2146862"/>
            <a:ext cx="4485448" cy="3645850"/>
          </a:xfrm>
        </p:spPr>
        <p:txBody>
          <a:bodyPr/>
          <a:lstStyle/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latin typeface="Avenir Next LT Pro" pitchFamily="34"/>
              </a:rPr>
              <a:t>Auto Discovery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da-DK" sz="1200">
                <a:latin typeface="Avenir Next LT Pro" pitchFamily="34"/>
              </a:rPr>
              <a:t>H</a:t>
            </a:r>
            <a:r>
              <a:rPr lang="en-DK" sz="1200" err="1">
                <a:latin typeface="Avenir Next LT Pro" pitchFamily="34"/>
              </a:rPr>
              <a:t>ardware</a:t>
            </a:r>
            <a:r>
              <a:rPr lang="en-DK" sz="1200">
                <a:latin typeface="Avenir Next LT Pro" pitchFamily="34"/>
              </a:rPr>
              <a:t> configuration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latin typeface="Avenir Next LT Pro" pitchFamily="34"/>
              </a:rPr>
              <a:t>Checking serial number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latin typeface="Avenir Next LT Pro" pitchFamily="34"/>
              </a:rPr>
              <a:t>Access point detects all nearby sensors; Auto discovery 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latin typeface="Avenir Next LT Pro" pitchFamily="34"/>
              </a:rPr>
              <a:t>Authorize </a:t>
            </a:r>
            <a:endParaRPr lang="da-DK" sz="1200">
              <a:latin typeface="Avenir Next LT Pro" pitchFamily="34"/>
            </a:endParaRPr>
          </a:p>
          <a:p>
            <a:endParaRPr lang="da-DK"/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F47D8A5B-8CD0-27A3-59BD-F47D28EB5A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9293" y="1749287"/>
            <a:ext cx="8292708" cy="4093200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40896915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EF4B831-C8C1-AEA3-0BE2-5DB4CB1328E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Channel Configuration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AB9F435-5E44-EE38-7AD2-90044D500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Control </a:t>
            </a:r>
            <a:r>
              <a:rPr lang="en-DK" err="1"/>
              <a:t>Center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A560C3-E479-E975-444A-51EF61B4C12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1474" y="2520000"/>
            <a:ext cx="2868683" cy="3645850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Edit channel name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Deactivate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err="1"/>
              <a:t>Decomission</a:t>
            </a:r>
            <a:r>
              <a:rPr lang="en-DK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692888A-898C-E943-7211-E7ECC72DC8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7186" y="1871004"/>
            <a:ext cx="9343338" cy="4543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7464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CBA7C9E-81E5-834C-77F6-BA637287AE7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Transmitter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DD1D88B-8C4C-F9C4-0720-9C680207C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Control </a:t>
            </a:r>
            <a:r>
              <a:rPr lang="en-DK" err="1"/>
              <a:t>Center</a:t>
            </a:r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C56564B-F746-B8A3-6261-AD058FE2C0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1009" y="1747540"/>
            <a:ext cx="8819781" cy="43492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6F917F8-8CB1-9A48-F93C-9A949C347914}"/>
              </a:ext>
            </a:extLst>
          </p:cNvPr>
          <p:cNvSpPr txBox="1"/>
          <p:nvPr/>
        </p:nvSpPr>
        <p:spPr>
          <a:xfrm>
            <a:off x="360000" y="2153478"/>
            <a:ext cx="2369948" cy="172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200">
                <a:solidFill>
                  <a:schemeClr val="tx2"/>
                </a:solidFill>
                <a:latin typeface="+mn-lt"/>
              </a:rPr>
              <a:t>Sample &amp; transmit rate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200">
                <a:solidFill>
                  <a:schemeClr val="tx2"/>
                </a:solidFill>
                <a:latin typeface="+mn-lt"/>
              </a:rPr>
              <a:t>Name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200">
                <a:solidFill>
                  <a:schemeClr val="tx2"/>
                </a:solidFill>
                <a:latin typeface="+mn-lt"/>
              </a:rPr>
              <a:t>Change Access Point for better signal </a:t>
            </a:r>
            <a:r>
              <a:rPr lang="en-DK" sz="1200" err="1">
                <a:solidFill>
                  <a:schemeClr val="tx2"/>
                </a:solidFill>
                <a:latin typeface="+mn-lt"/>
              </a:rPr>
              <a:t>strengt</a:t>
            </a:r>
            <a:r>
              <a:rPr lang="da-DK" sz="1200">
                <a:solidFill>
                  <a:schemeClr val="tx2"/>
                </a:solidFill>
                <a:latin typeface="+mn-lt"/>
              </a:rPr>
              <a:t>h</a:t>
            </a:r>
            <a:endParaRPr lang="en-DK" sz="1200">
              <a:solidFill>
                <a:schemeClr val="tx2"/>
              </a:solidFill>
              <a:latin typeface="+mn-lt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200">
                <a:solidFill>
                  <a:schemeClr val="tx2"/>
                </a:solidFill>
                <a:latin typeface="+mn-lt"/>
              </a:rPr>
              <a:t>Request History to check communication </a:t>
            </a:r>
          </a:p>
        </p:txBody>
      </p:sp>
    </p:spTree>
    <p:extLst>
      <p:ext uri="{BB962C8B-B14F-4D97-AF65-F5344CB8AC3E}">
        <p14:creationId xmlns:p14="http://schemas.microsoft.com/office/powerpoint/2010/main" val="385087145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5ED618F-1825-4197-0CA9-17A7F7C8BA3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Access Point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1B8822-3DEF-66D8-0EC0-E7CB73A99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Control </a:t>
            </a:r>
            <a:r>
              <a:rPr lang="en-DK" err="1"/>
              <a:t>Center</a:t>
            </a:r>
            <a:r>
              <a:rPr lang="en-DK"/>
              <a:t> 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B9DE8C-6156-2805-9C0C-9266906E2A1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64783" y="2082679"/>
            <a:ext cx="5400000" cy="3645850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Edit name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Edit description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Check transmitters con</a:t>
            </a:r>
            <a:r>
              <a:rPr lang="da-DK" err="1"/>
              <a:t>ne</a:t>
            </a:r>
            <a:r>
              <a:rPr lang="en-DK" err="1"/>
              <a:t>cted</a:t>
            </a:r>
            <a:r>
              <a:rPr lang="en-DK"/>
              <a:t> </a:t>
            </a:r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031E56-1E78-6C10-0BF1-296E53472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6927" y="1809027"/>
            <a:ext cx="8826804" cy="4356823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57007091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6BB4C40-FA14-D826-6212-F0F011856A3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Add a User in </a:t>
            </a:r>
            <a:r>
              <a:rPr lang="en-DK" err="1"/>
              <a:t>EMSuite</a:t>
            </a:r>
            <a:r>
              <a:rPr lang="en-DK"/>
              <a:t> with dedicated permissions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5121A59-A928-BB9E-EC9C-A2C9AF7D6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Users &amp; Roles 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1D8424-4E6B-EE51-5FC7-8E537B5BCB7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1476" y="2276150"/>
            <a:ext cx="2815674" cy="3645850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Create User by defining log in credentials and Role definition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Enable Sites &amp; Zones for the User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Add Role type to specific User </a:t>
            </a:r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9B79E6-0940-E545-5043-0324D0695E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2557" y="2016168"/>
            <a:ext cx="8054461" cy="3974066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94418940-A014-46AA-B628-EA9E7D5E7E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1698" y="3622253"/>
            <a:ext cx="390476" cy="38094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9">
            <a:extLst>
              <a:ext uri="{FF2B5EF4-FFF2-40B4-BE49-F238E27FC236}">
                <a16:creationId xmlns:a16="http://schemas.microsoft.com/office/drawing/2014/main" id="{90270B4F-8DC2-FD74-A6CA-BDFF882D87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1698" y="4237549"/>
            <a:ext cx="695236" cy="40000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54513438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301E5B5-8F42-DFF1-708E-C3CE5792AF6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Manage Sites in </a:t>
            </a:r>
            <a:r>
              <a:rPr lang="en-DK" err="1"/>
              <a:t>EMSuite</a:t>
            </a:r>
            <a:r>
              <a:rPr lang="en-DK"/>
              <a:t>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25ED8B2-11F6-E9CD-3D45-878A1D190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Sites &amp; Zones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4C4928-AF67-6B08-DE11-B2924D17F20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21751" y="2172596"/>
            <a:ext cx="3113848" cy="3645850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Create Site with initial Zone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/>
              <a:t>Add Channels </a:t>
            </a:r>
            <a:endParaRPr lang="da-DK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A24646E9-3930-EC77-2900-942C154B89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404" y="1566000"/>
            <a:ext cx="8421439" cy="4139041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27038179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F1EDA28-4FDC-4BB0-E004-A735B9F4AAD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Alarm templates within </a:t>
            </a:r>
            <a:r>
              <a:rPr lang="en-DK" err="1"/>
              <a:t>EMSuite</a:t>
            </a:r>
            <a:r>
              <a:rPr lang="en-DK"/>
              <a:t>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38C937B-3BD4-950F-E446-A196C7F2E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Creating Alarms 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675C13-3E11-0C22-51C6-7F68DD97696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1474" y="2520000"/>
            <a:ext cx="2100056" cy="3645850"/>
          </a:xfrm>
        </p:spPr>
        <p:txBody>
          <a:bodyPr/>
          <a:lstStyle/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00" b="0" i="0" u="none" strike="noStrike" kern="1200" cap="none" spc="0" baseline="0">
                <a:uFillTx/>
              </a:rPr>
              <a:t>4 threshold types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00" b="0" i="0" u="none" strike="noStrike" kern="1200" cap="none" spc="0" baseline="0">
                <a:uFillTx/>
              </a:rPr>
              <a:t>Operation mode defined in alarm settings 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00" b="0" i="0" u="none" strike="noStrike" kern="0" cap="none" spc="0" baseline="0">
                <a:uFillTx/>
              </a:rPr>
              <a:t>Notification;</a:t>
            </a:r>
            <a:r>
              <a:rPr lang="en-DK" sz="1400" b="0" i="0" u="none" strike="noStrike" kern="0" cap="none" spc="0">
                <a:uFillTx/>
              </a:rPr>
              <a:t> General or each threshold 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00" b="0" i="0" u="none" strike="noStrike" kern="0" cap="none" spc="0" baseline="0">
                <a:uFillTx/>
              </a:rPr>
              <a:t>Multiple measurement types for each template  </a:t>
            </a:r>
            <a:endParaRPr lang="en-DK" sz="1400" b="0" i="0" u="none" strike="noStrike" kern="1200" cap="none" spc="0" baseline="0">
              <a:uFillTx/>
            </a:endParaRPr>
          </a:p>
          <a:p>
            <a:endParaRPr lang="da-DK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1D2937-EADF-FA2B-BC97-96D7E7718A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2678" y="1926000"/>
            <a:ext cx="8819322" cy="452477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4565438-CC81-B945-B98A-936BB17649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5154" y="1926000"/>
            <a:ext cx="9186846" cy="446732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5446EBB-834A-FFC5-9B69-45F4B71551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5154" y="1926000"/>
            <a:ext cx="9186846" cy="446732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D19477-12C2-A0CE-14A8-E8978F764D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0211" y="573719"/>
            <a:ext cx="5188146" cy="5877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79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F845E41-9290-A02B-1069-0F3BBA68841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Follow existing SOP’s to prevent wrongful Alarm Acknowledgements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388815A-08DD-41F5-7555-DACABAB50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Create Action Card </a:t>
            </a:r>
            <a:endParaRPr lang="da-DK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178D37F-F5C9-7036-1268-7E35DA9E07E6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1106971" y="1889557"/>
            <a:ext cx="9580907" cy="4838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08617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2895C55-D053-0E79-7B24-DB47E3FDFBD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Go through the steps to ensure correct Alarm Acknowledgement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5AEC35F-2BB9-452C-ABF6-C25239159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How to claim an Action Card </a:t>
            </a:r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FA6FC7-9096-49AE-D179-171557FCA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9287" y="1797422"/>
            <a:ext cx="10313425" cy="4965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74764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4A1E858-C49E-DB6F-CA31-14C512AA2DB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To ensure and keep track of entries and actions within </a:t>
            </a:r>
            <a:r>
              <a:rPr lang="en-DK" err="1"/>
              <a:t>EMSuite</a:t>
            </a:r>
            <a:r>
              <a:rPr lang="en-DK"/>
              <a:t>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5F93F98-1EEB-F975-F43D-5C6587939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Audit Trail</a:t>
            </a:r>
            <a:endParaRPr lang="da-DK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9F55B8-ECA0-145D-4AED-9278416339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601" y="2083166"/>
            <a:ext cx="4273666" cy="1737511"/>
          </a:xfrm>
          <a:prstGeom prst="rect">
            <a:avLst/>
          </a:prstGeom>
        </p:spPr>
      </p:pic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436E9220-12C8-A0C2-988A-9611D1E64B44}"/>
              </a:ext>
            </a:extLst>
          </p:cNvPr>
          <p:cNvSpPr txBox="1"/>
          <p:nvPr/>
        </p:nvSpPr>
        <p:spPr>
          <a:xfrm>
            <a:off x="5422698" y="2365918"/>
            <a:ext cx="3083082" cy="800218"/>
          </a:xfrm>
          <a:prstGeom prst="rect">
            <a:avLst/>
          </a:prstGeom>
          <a:solidFill>
            <a:srgbClr val="F2F2F2"/>
          </a:solidFill>
          <a:ln w="9528" cap="flat">
            <a:solidFill>
              <a:srgbClr val="181717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181717"/>
                </a:solidFill>
                <a:uFillTx/>
                <a:latin typeface="AvenirNext LT Pro Regular" pitchFamily="34"/>
              </a:rPr>
              <a:t>User administration</a:t>
            </a:r>
          </a:p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181717"/>
                </a:solidFill>
                <a:uFillTx/>
                <a:latin typeface="AvenirNext LT Pro Regular" pitchFamily="34"/>
              </a:rPr>
              <a:t>System configuration</a:t>
            </a:r>
          </a:p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181717"/>
                </a:solidFill>
                <a:uFillTx/>
                <a:latin typeface="AvenirNext LT Pro Regular" pitchFamily="34"/>
              </a:rPr>
              <a:t>Hardware</a:t>
            </a:r>
          </a:p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181717"/>
                </a:solidFill>
                <a:uFillTx/>
                <a:latin typeface="AvenirNext LT Pro Regular" pitchFamily="34"/>
              </a:rPr>
              <a:t>Alarm</a:t>
            </a:r>
          </a:p>
        </p:txBody>
      </p:sp>
      <p:cxnSp>
        <p:nvCxnSpPr>
          <p:cNvPr id="15" name="Straight Arrow Connector 15">
            <a:extLst>
              <a:ext uri="{FF2B5EF4-FFF2-40B4-BE49-F238E27FC236}">
                <a16:creationId xmlns:a16="http://schemas.microsoft.com/office/drawing/2014/main" id="{AE208F02-8DCF-D62C-3031-CB1FC0649089}"/>
              </a:ext>
            </a:extLst>
          </p:cNvPr>
          <p:cNvCxnSpPr>
            <a:cxnSpLocks/>
            <a:endCxn id="14" idx="1"/>
          </p:cNvCxnSpPr>
          <p:nvPr/>
        </p:nvCxnSpPr>
        <p:spPr>
          <a:xfrm>
            <a:off x="1896744" y="2766023"/>
            <a:ext cx="3525954" cy="4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tailEnd type="arrow"/>
          </a:ln>
        </p:spPr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87AA6B9B-D989-A482-AE57-BD028DB735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643" y="4091974"/>
            <a:ext cx="11812826" cy="2052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028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7365BC1-9ECD-18F3-2620-A41E6A5AA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Manage reports within </a:t>
            </a:r>
            <a:r>
              <a:rPr lang="en-DK" err="1"/>
              <a:t>EMSuite</a:t>
            </a:r>
            <a:r>
              <a:rPr lang="en-DK"/>
              <a:t>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1E6A386-0A59-E560-CF73-86BCECFBB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Report 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34EC2-15BF-EBFB-FCF4-1B95144FAC8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4962" y="2122435"/>
            <a:ext cx="2517500" cy="3645850"/>
          </a:xfrm>
        </p:spPr>
        <p:txBody>
          <a:bodyPr/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 pitchFamily="34"/>
              <a:buChar char="•"/>
              <a:tabLst/>
              <a:defRPr/>
            </a:pPr>
            <a:r>
              <a:rPr kumimoji="0" lang="en-DK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Report modules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 pitchFamily="34"/>
              <a:buChar char="•"/>
              <a:tabLst/>
              <a:defRPr/>
            </a:pPr>
            <a:r>
              <a:rPr kumimoji="0" lang="en-DK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Report folder in </a:t>
            </a:r>
            <a:r>
              <a:rPr kumimoji="0" lang="en-DK" sz="12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EMSuite</a:t>
            </a:r>
            <a:r>
              <a:rPr kumimoji="0" lang="en-DK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 saves created reports</a:t>
            </a:r>
            <a:r>
              <a:rPr kumimoji="0" lang="en-DK" sz="1200" b="0" i="0" u="none" strike="noStrike" kern="1200" cap="none" spc="0" normalizeH="0" noProof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DK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for 7 days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 pitchFamily="34"/>
              <a:buChar char="•"/>
              <a:tabLst/>
              <a:defRPr/>
            </a:pPr>
            <a:r>
              <a:rPr kumimoji="0" lang="en-DK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Schedule report – how?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 pitchFamily="34"/>
              <a:buChar char="•"/>
              <a:tabLst/>
              <a:defRPr/>
            </a:pPr>
            <a:r>
              <a:rPr lang="en-DK" sz="1200">
                <a:ea typeface="+mn-ea"/>
                <a:cs typeface="+mn-cs"/>
              </a:rPr>
              <a:t>CSV export &amp; PDF file </a:t>
            </a:r>
          </a:p>
          <a:p>
            <a:pPr marR="0" lvl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tabLst/>
              <a:defRPr/>
            </a:pPr>
            <a:endParaRPr kumimoji="0" lang="en-DK" sz="12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  <a:p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1441E6-1F47-E2F8-195F-964B6E676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336" y="1935951"/>
            <a:ext cx="9185522" cy="461651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6D0C9E-2625-C496-2F33-3867FE5B9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74" y="921932"/>
            <a:ext cx="7272597" cy="5562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BE49ECC-DB8A-9BD1-4B32-37C2DFD29B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9730" y="921932"/>
            <a:ext cx="8152270" cy="524961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1498C81-59ED-F5D2-6D5B-6DE07B1923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4334" y="0"/>
            <a:ext cx="4454956" cy="7365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827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2D9CCB4-3FB2-EB14-81F2-89BB4F8240C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Interactive Map to create overview of the site 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8B8F634-9F5E-C535-2A28-4E1A0AE45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Map within </a:t>
            </a:r>
            <a:r>
              <a:rPr lang="en-DK" err="1"/>
              <a:t>EMSuite</a:t>
            </a:r>
            <a:r>
              <a:rPr lang="en-DK"/>
              <a:t> </a:t>
            </a:r>
            <a:endParaRPr lang="da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89494F-328F-C822-47CB-6E9761CCEB7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49431" y="2155565"/>
            <a:ext cx="2828738" cy="3645850"/>
          </a:xfrm>
        </p:spPr>
        <p:txBody>
          <a:bodyPr/>
          <a:lstStyle/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/>
              <a:t>Upload image in “Interactive Map”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/>
              <a:t>Drag and drop – AP and sensors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/>
              <a:t>Define site and zone from the dashboard </a:t>
            </a:r>
            <a:endParaRPr lang="da-DK" sz="1200"/>
          </a:p>
          <a:p>
            <a:endParaRPr lang="da-DK"/>
          </a:p>
        </p:txBody>
      </p:sp>
      <p:pic>
        <p:nvPicPr>
          <p:cNvPr id="8" name="Picture 6">
            <a:extLst>
              <a:ext uri="{FF2B5EF4-FFF2-40B4-BE49-F238E27FC236}">
                <a16:creationId xmlns:a16="http://schemas.microsoft.com/office/drawing/2014/main" id="{59476ABB-19E1-2D29-D438-9E9D00879E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2697" y="1926000"/>
            <a:ext cx="9019872" cy="464045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5">
            <a:extLst>
              <a:ext uri="{FF2B5EF4-FFF2-40B4-BE49-F238E27FC236}">
                <a16:creationId xmlns:a16="http://schemas.microsoft.com/office/drawing/2014/main" id="{76663364-F920-F5CA-8A7F-723FFDF24D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450" r="10932" b="8463"/>
          <a:stretch>
            <a:fillRect/>
          </a:stretch>
        </p:blipFill>
        <p:spPr>
          <a:xfrm>
            <a:off x="60235" y="4460756"/>
            <a:ext cx="2715119" cy="1693239"/>
          </a:xfrm>
          <a:prstGeom prst="rect">
            <a:avLst/>
          </a:prstGeom>
          <a:noFill/>
          <a:ln cap="flat">
            <a:noFill/>
          </a:ln>
          <a:effectLst>
            <a:outerShdw dist="139699" dir="2700000" algn="tl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2362296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7DB07-FC10-4D3D-B5DF-0D2038C56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Floor map </a:t>
            </a:r>
            <a:endParaRPr lang="da-DK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AE2823-23ED-37E7-3A72-1996A01D01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7998" y="1308684"/>
            <a:ext cx="8116003" cy="4945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911697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DBBC34F-E7F4-5D06-2034-049362F5651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Channel status within sites and zones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E3AEA41-EC8B-A89A-9373-42F43B828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Displaying Alarms on Map </a:t>
            </a:r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705121-2B63-01E0-0DD0-1B3742ED8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6" y="1925999"/>
            <a:ext cx="11602234" cy="4083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380897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E180E85-E5E5-50CA-CF8B-C4B7B64E69C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/>
              <a:t>Manage different modes to avoid un</a:t>
            </a:r>
            <a:r>
              <a:rPr lang="da-DK" err="1"/>
              <a:t>ne</a:t>
            </a:r>
            <a:r>
              <a:rPr lang="en-DK" err="1"/>
              <a:t>cessary</a:t>
            </a:r>
            <a:r>
              <a:rPr lang="en-DK"/>
              <a:t> alarms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98C95A6-E2B8-7888-03AC-E0FA10DE9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/>
              <a:t>Enable Operation Mode within </a:t>
            </a:r>
            <a:r>
              <a:rPr lang="en-DK" err="1"/>
              <a:t>EMSuite</a:t>
            </a:r>
            <a:r>
              <a:rPr lang="en-DK"/>
              <a:t> </a:t>
            </a:r>
            <a:endParaRPr lang="da-DK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F6AEFF-6678-60D2-3200-1EA88195BB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8919" y="1884380"/>
            <a:ext cx="8507804" cy="41962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345F2D7-3452-3E8B-0ADD-F4ADF9D6C1E5}"/>
              </a:ext>
            </a:extLst>
          </p:cNvPr>
          <p:cNvSpPr txBox="1"/>
          <p:nvPr/>
        </p:nvSpPr>
        <p:spPr>
          <a:xfrm>
            <a:off x="251791" y="2073965"/>
            <a:ext cx="2703444" cy="199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solidFill>
                  <a:srgbClr val="2F5597"/>
                </a:solidFill>
                <a:latin typeface="+mn-lt"/>
              </a:rPr>
              <a:t>Enable Operation mode in </a:t>
            </a:r>
            <a:r>
              <a:rPr lang="en-DK" sz="1200" b="1">
                <a:solidFill>
                  <a:srgbClr val="2F5597"/>
                </a:solidFill>
                <a:latin typeface="+mn-lt"/>
              </a:rPr>
              <a:t>System settings </a:t>
            </a:r>
          </a:p>
          <a:p>
            <a:pPr marL="28575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solidFill>
                  <a:srgbClr val="2F5597"/>
                </a:solidFill>
                <a:latin typeface="+mn-lt"/>
              </a:rPr>
              <a:t>Configured in Alarm settings </a:t>
            </a:r>
          </a:p>
          <a:p>
            <a:pPr marL="28575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solidFill>
                  <a:srgbClr val="2F5597"/>
                </a:solidFill>
                <a:latin typeface="+mn-lt"/>
              </a:rPr>
              <a:t>Activated in Soft PLC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>
                <a:solidFill>
                  <a:srgbClr val="2F5597"/>
                </a:solidFill>
                <a:latin typeface="+mn-lt"/>
              </a:rPr>
              <a:t>Operation Mode Alarms </a:t>
            </a:r>
            <a:r>
              <a:rPr lang="en-DK" sz="1200" u="sng">
                <a:solidFill>
                  <a:srgbClr val="2F5597"/>
                </a:solidFill>
                <a:latin typeface="+mn-lt"/>
              </a:rPr>
              <a:t>ONLY </a:t>
            </a:r>
            <a:r>
              <a:rPr lang="en-DK" sz="1200">
                <a:solidFill>
                  <a:srgbClr val="2F5597"/>
                </a:solidFill>
                <a:latin typeface="+mn-lt"/>
              </a:rPr>
              <a:t> active during “On” switch from Soft PLC </a:t>
            </a:r>
            <a:endParaRPr lang="en-DK" sz="1200" u="sng">
              <a:solidFill>
                <a:srgbClr val="2F5597"/>
              </a:solidFill>
              <a:latin typeface="+mn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B9D2C8-E4A1-2AB4-8F15-B3816B135A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317"/>
          <a:stretch/>
        </p:blipFill>
        <p:spPr>
          <a:xfrm>
            <a:off x="215277" y="4703620"/>
            <a:ext cx="5806379" cy="18849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8821681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E2EEBF0-ADA8-F815-B472-2B67E5820E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8957" y="1062633"/>
            <a:ext cx="11485562" cy="720000"/>
          </a:xfrm>
        </p:spPr>
        <p:txBody>
          <a:bodyPr/>
          <a:lstStyle/>
          <a:p>
            <a:r>
              <a:rPr lang="en-DK"/>
              <a:t>Software Programmable logic controller </a:t>
            </a:r>
            <a:endParaRPr lang="da-DK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DC67CF2-25E0-847E-641D-E093B70B2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481" y="591342"/>
            <a:ext cx="11497038" cy="360000"/>
          </a:xfrm>
        </p:spPr>
        <p:txBody>
          <a:bodyPr/>
          <a:lstStyle/>
          <a:p>
            <a:r>
              <a:rPr lang="en-DK"/>
              <a:t>Soft PLC </a:t>
            </a:r>
            <a:endParaRPr lang="da-DK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C7A734-02D2-E6FA-5320-C8010CB63C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833" y="1807394"/>
            <a:ext cx="10184167" cy="49523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037B22A-B4A2-5F61-9737-FCE5F7D36536}"/>
              </a:ext>
            </a:extLst>
          </p:cNvPr>
          <p:cNvSpPr txBox="1"/>
          <p:nvPr/>
        </p:nvSpPr>
        <p:spPr>
          <a:xfrm>
            <a:off x="261341" y="1284134"/>
            <a:ext cx="42377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/>
              <a:t>Controls and supervises inputs </a:t>
            </a:r>
            <a:endParaRPr lang="da-DK" sz="1200"/>
          </a:p>
        </p:txBody>
      </p:sp>
    </p:spTree>
    <p:extLst>
      <p:ext uri="{BB962C8B-B14F-4D97-AF65-F5344CB8AC3E}">
        <p14:creationId xmlns:p14="http://schemas.microsoft.com/office/powerpoint/2010/main" val="2796018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84" name="Picture 40">
            <a:extLst>
              <a:ext uri="{FF2B5EF4-FFF2-40B4-BE49-F238E27FC236}">
                <a16:creationId xmlns:a16="http://schemas.microsoft.com/office/drawing/2014/main" id="{6A7D311B-44F3-94B4-4FD9-3ADBE3E124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8245" y="1362691"/>
            <a:ext cx="1838710" cy="3654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6" name="Straight Connector 265">
            <a:extLst>
              <a:ext uri="{FF2B5EF4-FFF2-40B4-BE49-F238E27FC236}">
                <a16:creationId xmlns:a16="http://schemas.microsoft.com/office/drawing/2014/main" id="{AEC41320-0E4C-CB29-869E-3B150F251B5D}"/>
              </a:ext>
            </a:extLst>
          </p:cNvPr>
          <p:cNvCxnSpPr>
            <a:cxnSpLocks/>
          </p:cNvCxnSpPr>
          <p:nvPr/>
        </p:nvCxnSpPr>
        <p:spPr>
          <a:xfrm flipV="1">
            <a:off x="3878407" y="2643552"/>
            <a:ext cx="0" cy="1270080"/>
          </a:xfrm>
          <a:prstGeom prst="line">
            <a:avLst/>
          </a:prstGeom>
          <a:ln w="12700">
            <a:solidFill>
              <a:srgbClr val="4BA0D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Straight Connector 256">
            <a:extLst>
              <a:ext uri="{FF2B5EF4-FFF2-40B4-BE49-F238E27FC236}">
                <a16:creationId xmlns:a16="http://schemas.microsoft.com/office/drawing/2014/main" id="{03FB74F4-AD9E-35D0-F890-362DB5D257F9}"/>
              </a:ext>
            </a:extLst>
          </p:cNvPr>
          <p:cNvCxnSpPr>
            <a:cxnSpLocks/>
          </p:cNvCxnSpPr>
          <p:nvPr/>
        </p:nvCxnSpPr>
        <p:spPr>
          <a:xfrm>
            <a:off x="6979828" y="5388868"/>
            <a:ext cx="734400" cy="0"/>
          </a:xfrm>
          <a:prstGeom prst="line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41" name="Rectangle: Rounded Corners 240">
            <a:extLst>
              <a:ext uri="{FF2B5EF4-FFF2-40B4-BE49-F238E27FC236}">
                <a16:creationId xmlns:a16="http://schemas.microsoft.com/office/drawing/2014/main" id="{6D6CF9D3-D145-8804-EC69-D5317FB024F9}"/>
              </a:ext>
            </a:extLst>
          </p:cNvPr>
          <p:cNvSpPr/>
          <p:nvPr/>
        </p:nvSpPr>
        <p:spPr>
          <a:xfrm>
            <a:off x="4823461" y="4207832"/>
            <a:ext cx="1515743" cy="1602966"/>
          </a:xfrm>
          <a:prstGeom prst="roundRect">
            <a:avLst/>
          </a:prstGeom>
          <a:solidFill>
            <a:srgbClr val="F2F2F2"/>
          </a:solidFill>
          <a:ln w="635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venirNext LT Pro Medium" panose="020B0504020202020204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0BE7CEB-7E78-A646-4ECF-08DE12C6EF1B}"/>
              </a:ext>
            </a:extLst>
          </p:cNvPr>
          <p:cNvSpPr/>
          <p:nvPr/>
        </p:nvSpPr>
        <p:spPr>
          <a:xfrm>
            <a:off x="4823461" y="1923134"/>
            <a:ext cx="1515743" cy="1602966"/>
          </a:xfrm>
          <a:prstGeom prst="roundRect">
            <a:avLst/>
          </a:prstGeom>
          <a:solidFill>
            <a:srgbClr val="F2F2F2"/>
          </a:solidFill>
          <a:ln w="635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venirNext LT Pro Medium" panose="020B0504020202020204"/>
            </a:endParaRPr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0B130C85-CCEA-4290-B6CE-034DEB1959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49814" y="335959"/>
            <a:ext cx="8272859" cy="493775"/>
          </a:xfrm>
        </p:spPr>
        <p:txBody>
          <a:bodyPr/>
          <a:lstStyle/>
          <a:p>
            <a:r>
              <a:rPr lang="en-US"/>
              <a:t>Monitoring System Structure Overview</a:t>
            </a:r>
            <a:endParaRPr lang="en-US" altLang="en-US"/>
          </a:p>
        </p:txBody>
      </p:sp>
      <p:sp>
        <p:nvSpPr>
          <p:cNvPr id="8196" name="Slide Number Placeholder 9">
            <a:extLst>
              <a:ext uri="{FF2B5EF4-FFF2-40B4-BE49-F238E27FC236}">
                <a16:creationId xmlns:a16="http://schemas.microsoft.com/office/drawing/2014/main" id="{69FF5875-879A-46A6-BE2C-94A99E82BAE2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609600" y="0"/>
            <a:ext cx="0" cy="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900"/>
              </a:spcBef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668656" indent="-257176">
              <a:spcBef>
                <a:spcPts val="900"/>
              </a:spcBef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44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2pPr>
            <a:lvl3pPr marL="1028700" indent="-205740">
              <a:spcBef>
                <a:spcPts val="900"/>
              </a:spcBef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26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3pPr>
            <a:lvl4pPr marL="1440180" indent="-205740">
              <a:spcBef>
                <a:spcPts val="900"/>
              </a:spcBef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4pPr>
            <a:lvl5pPr marL="1851660" indent="-205740">
              <a:spcBef>
                <a:spcPts val="900"/>
              </a:spcBef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5pPr>
            <a:lvl6pPr marL="2263140" indent="-205740" defTabSz="411480" eaLnBrk="0" fontAlgn="base" hangingPunct="0">
              <a:spcBef>
                <a:spcPts val="900"/>
              </a:spcBef>
              <a:spcAft>
                <a:spcPct val="0"/>
              </a:spcAft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6pPr>
            <a:lvl7pPr marL="2674620" indent="-205740" defTabSz="411480" eaLnBrk="0" fontAlgn="base" hangingPunct="0">
              <a:spcBef>
                <a:spcPts val="900"/>
              </a:spcBef>
              <a:spcAft>
                <a:spcPct val="0"/>
              </a:spcAft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7pPr>
            <a:lvl8pPr marL="3086100" indent="-205740" defTabSz="411480" eaLnBrk="0" fontAlgn="base" hangingPunct="0">
              <a:spcBef>
                <a:spcPts val="900"/>
              </a:spcBef>
              <a:spcAft>
                <a:spcPct val="0"/>
              </a:spcAft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8pPr>
            <a:lvl9pPr marL="3497580" indent="-205740" defTabSz="411480" eaLnBrk="0" fontAlgn="base" hangingPunct="0">
              <a:spcBef>
                <a:spcPts val="900"/>
              </a:spcBef>
              <a:spcAft>
                <a:spcPct val="0"/>
              </a:spcAft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532AFF43-E63D-4FA9-B2EA-DF85DCA6C5EA}" type="slidenum">
              <a:rPr lang="en-US" altLang="en-US" smtClean="0">
                <a:solidFill>
                  <a:schemeClr val="bg1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71</a:t>
            </a:fld>
            <a:endParaRPr lang="en-US" altLang="en-US">
              <a:solidFill>
                <a:schemeClr val="bg1"/>
              </a:solidFill>
            </a:endParaRPr>
          </a:p>
        </p:txBody>
      </p:sp>
      <p:pic>
        <p:nvPicPr>
          <p:cNvPr id="39" name="Grafik 7">
            <a:extLst>
              <a:ext uri="{FF2B5EF4-FFF2-40B4-BE49-F238E27FC236}">
                <a16:creationId xmlns:a16="http://schemas.microsoft.com/office/drawing/2014/main" id="{DFA7F254-115A-4455-B3E1-C6FD3C6B51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2448120" y="2298830"/>
            <a:ext cx="1024876" cy="735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" name="Grafik 9">
            <a:extLst>
              <a:ext uri="{FF2B5EF4-FFF2-40B4-BE49-F238E27FC236}">
                <a16:creationId xmlns:a16="http://schemas.microsoft.com/office/drawing/2014/main" id="{51085E27-3642-412B-9F79-43652E8F46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836026" y="1559893"/>
            <a:ext cx="539202" cy="664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" name="Grafik 9">
            <a:extLst>
              <a:ext uri="{FF2B5EF4-FFF2-40B4-BE49-F238E27FC236}">
                <a16:creationId xmlns:a16="http://schemas.microsoft.com/office/drawing/2014/main" id="{4F3A99AC-37E7-439E-B41D-7128A5E526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836026" y="2247414"/>
            <a:ext cx="539202" cy="664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0" name="Group 49">
            <a:extLst>
              <a:ext uri="{FF2B5EF4-FFF2-40B4-BE49-F238E27FC236}">
                <a16:creationId xmlns:a16="http://schemas.microsoft.com/office/drawing/2014/main" id="{6EF54A5D-2057-4668-850F-8C625989A7AD}"/>
              </a:ext>
            </a:extLst>
          </p:cNvPr>
          <p:cNvGrpSpPr/>
          <p:nvPr/>
        </p:nvGrpSpPr>
        <p:grpSpPr>
          <a:xfrm>
            <a:off x="5301556" y="2217300"/>
            <a:ext cx="534738" cy="133685"/>
            <a:chOff x="5446858" y="4334748"/>
            <a:chExt cx="609600" cy="152400"/>
          </a:xfrm>
        </p:grpSpPr>
        <p:sp>
          <p:nvSpPr>
            <p:cNvPr id="51" name="Rectangle: Rounded Corners 50">
              <a:extLst>
                <a:ext uri="{FF2B5EF4-FFF2-40B4-BE49-F238E27FC236}">
                  <a16:creationId xmlns:a16="http://schemas.microsoft.com/office/drawing/2014/main" id="{B7B9DC32-A22E-4830-AE12-22E46BAA76C1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632360-7207-4D73-8942-8DEFDAD69010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9F1B5CA0-1877-4A24-8841-271AB7687AB5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54" name="Rectangle: Rounded Corners 53">
              <a:extLst>
                <a:ext uri="{FF2B5EF4-FFF2-40B4-BE49-F238E27FC236}">
                  <a16:creationId xmlns:a16="http://schemas.microsoft.com/office/drawing/2014/main" id="{45BE5A6D-5BBF-46C9-96F8-D8E328A55138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EF981AFC-8B7A-4897-8DAB-47ABED9953BA}"/>
              </a:ext>
            </a:extLst>
          </p:cNvPr>
          <p:cNvGrpSpPr/>
          <p:nvPr/>
        </p:nvGrpSpPr>
        <p:grpSpPr>
          <a:xfrm>
            <a:off x="5301556" y="2349802"/>
            <a:ext cx="534738" cy="133685"/>
            <a:chOff x="5446858" y="4334748"/>
            <a:chExt cx="609600" cy="152400"/>
          </a:xfrm>
        </p:grpSpPr>
        <p:sp>
          <p:nvSpPr>
            <p:cNvPr id="56" name="Rectangle: Rounded Corners 55">
              <a:extLst>
                <a:ext uri="{FF2B5EF4-FFF2-40B4-BE49-F238E27FC236}">
                  <a16:creationId xmlns:a16="http://schemas.microsoft.com/office/drawing/2014/main" id="{FCD679C9-C633-4E40-84B7-2DDB7444E8FC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E7F6948F-F920-4519-9109-0B580747DC3D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77B27E4B-B078-40AD-BE99-41C1E4E0D626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59" name="Rectangle: Rounded Corners 58">
              <a:extLst>
                <a:ext uri="{FF2B5EF4-FFF2-40B4-BE49-F238E27FC236}">
                  <a16:creationId xmlns:a16="http://schemas.microsoft.com/office/drawing/2014/main" id="{7CE9BD94-695F-4067-81DB-D340F42C8EFE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75D25F72-0730-4522-ABE6-F3DADE7ACC43}"/>
              </a:ext>
            </a:extLst>
          </p:cNvPr>
          <p:cNvGrpSpPr/>
          <p:nvPr/>
        </p:nvGrpSpPr>
        <p:grpSpPr>
          <a:xfrm>
            <a:off x="5301556" y="2484670"/>
            <a:ext cx="534738" cy="133685"/>
            <a:chOff x="5446858" y="4334748"/>
            <a:chExt cx="609600" cy="152400"/>
          </a:xfrm>
        </p:grpSpPr>
        <p:sp>
          <p:nvSpPr>
            <p:cNvPr id="61" name="Rectangle: Rounded Corners 60">
              <a:extLst>
                <a:ext uri="{FF2B5EF4-FFF2-40B4-BE49-F238E27FC236}">
                  <a16:creationId xmlns:a16="http://schemas.microsoft.com/office/drawing/2014/main" id="{D802AFAA-51A8-4292-A26F-775B1B8F007F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91BA299B-432E-4AC3-89AA-E3A31D5A022F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E0C966E-7D05-4DAD-9EF0-35F1DD87DF3F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solidFill>
              <a:schemeClr val="bg1"/>
            </a:solidFill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64" name="Rectangle: Rounded Corners 63">
              <a:extLst>
                <a:ext uri="{FF2B5EF4-FFF2-40B4-BE49-F238E27FC236}">
                  <a16:creationId xmlns:a16="http://schemas.microsoft.com/office/drawing/2014/main" id="{BEE90AAB-2F2C-47D7-8C5C-BD53CCACAE4B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5A077F0D-9B63-4D7F-AA3F-336F85034AAF}"/>
              </a:ext>
            </a:extLst>
          </p:cNvPr>
          <p:cNvGrpSpPr/>
          <p:nvPr/>
        </p:nvGrpSpPr>
        <p:grpSpPr>
          <a:xfrm>
            <a:off x="5684191" y="2442208"/>
            <a:ext cx="305297" cy="339716"/>
            <a:chOff x="5819695" y="4511763"/>
            <a:chExt cx="348037" cy="387276"/>
          </a:xfrm>
        </p:grpSpPr>
        <p:sp>
          <p:nvSpPr>
            <p:cNvPr id="68" name="Rectangle: Rounded Corners 67">
              <a:extLst>
                <a:ext uri="{FF2B5EF4-FFF2-40B4-BE49-F238E27FC236}">
                  <a16:creationId xmlns:a16="http://schemas.microsoft.com/office/drawing/2014/main" id="{FF9A2D53-78C5-4F26-9A4C-06788C0B7727}"/>
                </a:ext>
              </a:extLst>
            </p:cNvPr>
            <p:cNvSpPr/>
            <p:nvPr/>
          </p:nvSpPr>
          <p:spPr>
            <a:xfrm>
              <a:off x="5819695" y="4511763"/>
              <a:ext cx="348037" cy="387276"/>
            </a:xfrm>
            <a:prstGeom prst="roundRect">
              <a:avLst>
                <a:gd name="adj" fmla="val 1889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30D2A005-4A53-4427-9DA8-C516ACE5625D}"/>
                </a:ext>
              </a:extLst>
            </p:cNvPr>
            <p:cNvGrpSpPr/>
            <p:nvPr/>
          </p:nvGrpSpPr>
          <p:grpSpPr>
            <a:xfrm>
              <a:off x="5841553" y="4527457"/>
              <a:ext cx="318587" cy="355882"/>
              <a:chOff x="10516842" y="803541"/>
              <a:chExt cx="443396" cy="495300"/>
            </a:xfrm>
          </p:grpSpPr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09D99B89-7373-4071-ADF0-860E319206A3}"/>
                  </a:ext>
                </a:extLst>
              </p:cNvPr>
              <p:cNvSpPr/>
              <p:nvPr/>
            </p:nvSpPr>
            <p:spPr>
              <a:xfrm>
                <a:off x="10516842" y="803541"/>
                <a:ext cx="443368" cy="104274"/>
              </a:xfrm>
              <a:custGeom>
                <a:avLst/>
                <a:gdLst>
                  <a:gd name="connsiteX0" fmla="*/ 533400 w 533400"/>
                  <a:gd name="connsiteY0" fmla="*/ 76200 h 152400"/>
                  <a:gd name="connsiteX1" fmla="*/ 266700 w 533400"/>
                  <a:gd name="connsiteY1" fmla="*/ 152400 h 152400"/>
                  <a:gd name="connsiteX2" fmla="*/ 0 w 533400"/>
                  <a:gd name="connsiteY2" fmla="*/ 76200 h 152400"/>
                  <a:gd name="connsiteX3" fmla="*/ 266700 w 533400"/>
                  <a:gd name="connsiteY3" fmla="*/ 0 h 152400"/>
                  <a:gd name="connsiteX4" fmla="*/ 533400 w 533400"/>
                  <a:gd name="connsiteY4" fmla="*/ 76200 h 152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33400" h="152400">
                    <a:moveTo>
                      <a:pt x="533400" y="76200"/>
                    </a:moveTo>
                    <a:cubicBezTo>
                      <a:pt x="533400" y="118284"/>
                      <a:pt x="413994" y="152400"/>
                      <a:pt x="266700" y="152400"/>
                    </a:cubicBezTo>
                    <a:cubicBezTo>
                      <a:pt x="119406" y="152400"/>
                      <a:pt x="0" y="118284"/>
                      <a:pt x="0" y="76200"/>
                    </a:cubicBezTo>
                    <a:cubicBezTo>
                      <a:pt x="0" y="34116"/>
                      <a:pt x="119406" y="0"/>
                      <a:pt x="266700" y="0"/>
                    </a:cubicBezTo>
                    <a:cubicBezTo>
                      <a:pt x="413994" y="0"/>
                      <a:pt x="533400" y="34116"/>
                      <a:pt x="5334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940693FB-9BC9-49A1-A1F3-0ECF496B1273}"/>
                  </a:ext>
                </a:extLst>
              </p:cNvPr>
              <p:cNvSpPr/>
              <p:nvPr/>
            </p:nvSpPr>
            <p:spPr>
              <a:xfrm>
                <a:off x="10516870" y="881746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42A17751-F89F-4E9C-8F77-3DD4FD5C349C}"/>
                  </a:ext>
                </a:extLst>
              </p:cNvPr>
              <p:cNvSpPr/>
              <p:nvPr/>
            </p:nvSpPr>
            <p:spPr>
              <a:xfrm>
                <a:off x="10516865" y="1012088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D754B954-183E-4960-963D-291A1193057A}"/>
                  </a:ext>
                </a:extLst>
              </p:cNvPr>
              <p:cNvSpPr/>
              <p:nvPr/>
            </p:nvSpPr>
            <p:spPr>
              <a:xfrm>
                <a:off x="10516842" y="1142430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</p:grp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81637440-D2D0-4EB9-A0CB-091D3DBA4FB8}"/>
              </a:ext>
            </a:extLst>
          </p:cNvPr>
          <p:cNvCxnSpPr>
            <a:cxnSpLocks/>
          </p:cNvCxnSpPr>
          <p:nvPr/>
        </p:nvCxnSpPr>
        <p:spPr>
          <a:xfrm flipH="1" flipV="1">
            <a:off x="1375228" y="5152255"/>
            <a:ext cx="2506517" cy="15893"/>
          </a:xfrm>
          <a:prstGeom prst="line">
            <a:avLst/>
          </a:prstGeom>
          <a:ln w="12700">
            <a:solidFill>
              <a:srgbClr val="4BA0D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ACCE156C-52B8-4CE4-801E-8477AD5BD6E0}"/>
              </a:ext>
            </a:extLst>
          </p:cNvPr>
          <p:cNvCxnSpPr>
            <a:cxnSpLocks/>
          </p:cNvCxnSpPr>
          <p:nvPr/>
        </p:nvCxnSpPr>
        <p:spPr>
          <a:xfrm flipH="1">
            <a:off x="3871344" y="3911506"/>
            <a:ext cx="820030" cy="0"/>
          </a:xfrm>
          <a:prstGeom prst="line">
            <a:avLst/>
          </a:prstGeom>
          <a:ln w="12700">
            <a:solidFill>
              <a:srgbClr val="4BA0D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F0B75992-6A61-4ED4-BE7B-1B505A3A7AC5}"/>
              </a:ext>
            </a:extLst>
          </p:cNvPr>
          <p:cNvGrpSpPr/>
          <p:nvPr/>
        </p:nvGrpSpPr>
        <p:grpSpPr>
          <a:xfrm>
            <a:off x="2929122" y="3669570"/>
            <a:ext cx="240944" cy="240944"/>
            <a:chOff x="1259535" y="2318486"/>
            <a:chExt cx="221755" cy="221755"/>
          </a:xfrm>
        </p:grpSpPr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3D28EA30-A301-480A-BC48-031DD701F468}"/>
                </a:ext>
              </a:extLst>
            </p:cNvPr>
            <p:cNvSpPr/>
            <p:nvPr/>
          </p:nvSpPr>
          <p:spPr>
            <a:xfrm rot="21248580">
              <a:off x="1402885" y="2399818"/>
              <a:ext cx="6522" cy="75400"/>
            </a:xfrm>
            <a:custGeom>
              <a:avLst/>
              <a:gdLst>
                <a:gd name="connsiteX0" fmla="*/ 0 w 6522"/>
                <a:gd name="connsiteY0" fmla="*/ 0 h 75400"/>
                <a:gd name="connsiteX1" fmla="*/ 6522 w 6522"/>
                <a:gd name="connsiteY1" fmla="*/ 0 h 75400"/>
                <a:gd name="connsiteX2" fmla="*/ 6522 w 6522"/>
                <a:gd name="connsiteY2" fmla="*/ 75400 h 75400"/>
                <a:gd name="connsiteX3" fmla="*/ 0 w 6522"/>
                <a:gd name="connsiteY3" fmla="*/ 75400 h 75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22" h="75400">
                  <a:moveTo>
                    <a:pt x="0" y="0"/>
                  </a:moveTo>
                  <a:lnTo>
                    <a:pt x="6522" y="0"/>
                  </a:lnTo>
                  <a:lnTo>
                    <a:pt x="6522" y="75400"/>
                  </a:lnTo>
                  <a:lnTo>
                    <a:pt x="0" y="75400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2ECC0C1D-01CE-4DC2-BD8C-FA9EE5F100A1}"/>
                </a:ext>
              </a:extLst>
            </p:cNvPr>
            <p:cNvSpPr/>
            <p:nvPr/>
          </p:nvSpPr>
          <p:spPr>
            <a:xfrm>
              <a:off x="1259535" y="2373925"/>
              <a:ext cx="221755" cy="166316"/>
            </a:xfrm>
            <a:custGeom>
              <a:avLst/>
              <a:gdLst>
                <a:gd name="connsiteX0" fmla="*/ 221755 w 221755"/>
                <a:gd name="connsiteY0" fmla="*/ 143489 h 166316"/>
                <a:gd name="connsiteX1" fmla="*/ 202188 w 221755"/>
                <a:gd name="connsiteY1" fmla="*/ 143489 h 166316"/>
                <a:gd name="connsiteX2" fmla="*/ 202188 w 221755"/>
                <a:gd name="connsiteY2" fmla="*/ 127183 h 166316"/>
                <a:gd name="connsiteX3" fmla="*/ 175796 w 221755"/>
                <a:gd name="connsiteY3" fmla="*/ 127183 h 166316"/>
                <a:gd name="connsiteX4" fmla="*/ 164281 w 221755"/>
                <a:gd name="connsiteY4" fmla="*/ 8834 h 166316"/>
                <a:gd name="connsiteX5" fmla="*/ 154544 w 221755"/>
                <a:gd name="connsiteY5" fmla="*/ 0 h 166316"/>
                <a:gd name="connsiteX6" fmla="*/ 67609 w 221755"/>
                <a:gd name="connsiteY6" fmla="*/ 0 h 166316"/>
                <a:gd name="connsiteX7" fmla="*/ 57875 w 221755"/>
                <a:gd name="connsiteY7" fmla="*/ 8805 h 166316"/>
                <a:gd name="connsiteX8" fmla="*/ 45982 w 221755"/>
                <a:gd name="connsiteY8" fmla="*/ 127183 h 166316"/>
                <a:gd name="connsiteX9" fmla="*/ 19567 w 221755"/>
                <a:gd name="connsiteY9" fmla="*/ 127183 h 166316"/>
                <a:gd name="connsiteX10" fmla="*/ 19567 w 221755"/>
                <a:gd name="connsiteY10" fmla="*/ 143489 h 166316"/>
                <a:gd name="connsiteX11" fmla="*/ 0 w 221755"/>
                <a:gd name="connsiteY11" fmla="*/ 143489 h 166316"/>
                <a:gd name="connsiteX12" fmla="*/ 0 w 221755"/>
                <a:gd name="connsiteY12" fmla="*/ 166316 h 166316"/>
                <a:gd name="connsiteX13" fmla="*/ 221755 w 221755"/>
                <a:gd name="connsiteY13" fmla="*/ 166316 h 166316"/>
                <a:gd name="connsiteX14" fmla="*/ 64364 w 221755"/>
                <a:gd name="connsiteY14" fmla="*/ 9457 h 166316"/>
                <a:gd name="connsiteX15" fmla="*/ 67609 w 221755"/>
                <a:gd name="connsiteY15" fmla="*/ 6522 h 166316"/>
                <a:gd name="connsiteX16" fmla="*/ 154544 w 221755"/>
                <a:gd name="connsiteY16" fmla="*/ 6522 h 166316"/>
                <a:gd name="connsiteX17" fmla="*/ 157805 w 221755"/>
                <a:gd name="connsiteY17" fmla="*/ 9457 h 166316"/>
                <a:gd name="connsiteX18" fmla="*/ 169251 w 221755"/>
                <a:gd name="connsiteY18" fmla="*/ 127183 h 166316"/>
                <a:gd name="connsiteX19" fmla="*/ 52520 w 221755"/>
                <a:gd name="connsiteY19" fmla="*/ 127183 h 166316"/>
                <a:gd name="connsiteX20" fmla="*/ 215233 w 221755"/>
                <a:gd name="connsiteY20" fmla="*/ 159794 h 166316"/>
                <a:gd name="connsiteX21" fmla="*/ 6522 w 221755"/>
                <a:gd name="connsiteY21" fmla="*/ 159794 h 166316"/>
                <a:gd name="connsiteX22" fmla="*/ 6522 w 221755"/>
                <a:gd name="connsiteY22" fmla="*/ 150011 h 166316"/>
                <a:gd name="connsiteX23" fmla="*/ 26089 w 221755"/>
                <a:gd name="connsiteY23" fmla="*/ 150011 h 166316"/>
                <a:gd name="connsiteX24" fmla="*/ 26089 w 221755"/>
                <a:gd name="connsiteY24" fmla="*/ 133705 h 166316"/>
                <a:gd name="connsiteX25" fmla="*/ 195666 w 221755"/>
                <a:gd name="connsiteY25" fmla="*/ 133705 h 166316"/>
                <a:gd name="connsiteX26" fmla="*/ 195666 w 221755"/>
                <a:gd name="connsiteY26" fmla="*/ 150011 h 166316"/>
                <a:gd name="connsiteX27" fmla="*/ 215233 w 221755"/>
                <a:gd name="connsiteY27" fmla="*/ 150011 h 16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21755" h="166316">
                  <a:moveTo>
                    <a:pt x="221755" y="143489"/>
                  </a:moveTo>
                  <a:lnTo>
                    <a:pt x="202188" y="143489"/>
                  </a:lnTo>
                  <a:lnTo>
                    <a:pt x="202188" y="127183"/>
                  </a:lnTo>
                  <a:lnTo>
                    <a:pt x="175796" y="127183"/>
                  </a:lnTo>
                  <a:lnTo>
                    <a:pt x="164281" y="8834"/>
                  </a:lnTo>
                  <a:cubicBezTo>
                    <a:pt x="163809" y="3814"/>
                    <a:pt x="159586" y="-17"/>
                    <a:pt x="154544" y="0"/>
                  </a:cubicBezTo>
                  <a:lnTo>
                    <a:pt x="67609" y="0"/>
                  </a:lnTo>
                  <a:cubicBezTo>
                    <a:pt x="62580" y="-14"/>
                    <a:pt x="58364" y="3799"/>
                    <a:pt x="57875" y="8805"/>
                  </a:cubicBezTo>
                  <a:lnTo>
                    <a:pt x="45982" y="127183"/>
                  </a:lnTo>
                  <a:lnTo>
                    <a:pt x="19567" y="127183"/>
                  </a:lnTo>
                  <a:lnTo>
                    <a:pt x="19567" y="143489"/>
                  </a:lnTo>
                  <a:lnTo>
                    <a:pt x="0" y="143489"/>
                  </a:lnTo>
                  <a:lnTo>
                    <a:pt x="0" y="166316"/>
                  </a:lnTo>
                  <a:lnTo>
                    <a:pt x="221755" y="166316"/>
                  </a:lnTo>
                  <a:close/>
                  <a:moveTo>
                    <a:pt x="64364" y="9457"/>
                  </a:moveTo>
                  <a:cubicBezTo>
                    <a:pt x="64532" y="7791"/>
                    <a:pt x="65934" y="6522"/>
                    <a:pt x="67609" y="6522"/>
                  </a:cubicBezTo>
                  <a:lnTo>
                    <a:pt x="154544" y="6522"/>
                  </a:lnTo>
                  <a:cubicBezTo>
                    <a:pt x="156225" y="6514"/>
                    <a:pt x="157637" y="7785"/>
                    <a:pt x="157805" y="9457"/>
                  </a:cubicBezTo>
                  <a:lnTo>
                    <a:pt x="169251" y="127183"/>
                  </a:lnTo>
                  <a:lnTo>
                    <a:pt x="52520" y="127183"/>
                  </a:lnTo>
                  <a:close/>
                  <a:moveTo>
                    <a:pt x="215233" y="159794"/>
                  </a:moveTo>
                  <a:lnTo>
                    <a:pt x="6522" y="159794"/>
                  </a:lnTo>
                  <a:lnTo>
                    <a:pt x="6522" y="150011"/>
                  </a:lnTo>
                  <a:lnTo>
                    <a:pt x="26089" y="150011"/>
                  </a:lnTo>
                  <a:lnTo>
                    <a:pt x="26089" y="133705"/>
                  </a:lnTo>
                  <a:lnTo>
                    <a:pt x="195666" y="133705"/>
                  </a:lnTo>
                  <a:lnTo>
                    <a:pt x="195666" y="150011"/>
                  </a:lnTo>
                  <a:lnTo>
                    <a:pt x="215233" y="150011"/>
                  </a:lnTo>
                  <a:close/>
                </a:path>
              </a:pathLst>
            </a:custGeom>
            <a:solidFill>
              <a:srgbClr val="1F6896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F406C77B-61AE-46EE-A85E-07CDD8ED1194}"/>
                </a:ext>
              </a:extLst>
            </p:cNvPr>
            <p:cNvSpPr/>
            <p:nvPr/>
          </p:nvSpPr>
          <p:spPr>
            <a:xfrm>
              <a:off x="1367151" y="2318486"/>
              <a:ext cx="6522" cy="39133"/>
            </a:xfrm>
            <a:custGeom>
              <a:avLst/>
              <a:gdLst>
                <a:gd name="connsiteX0" fmla="*/ 0 w 6522"/>
                <a:gd name="connsiteY0" fmla="*/ 0 h 39133"/>
                <a:gd name="connsiteX1" fmla="*/ 6522 w 6522"/>
                <a:gd name="connsiteY1" fmla="*/ 0 h 39133"/>
                <a:gd name="connsiteX2" fmla="*/ 6522 w 6522"/>
                <a:gd name="connsiteY2" fmla="*/ 39133 h 39133"/>
                <a:gd name="connsiteX3" fmla="*/ 0 w 6522"/>
                <a:gd name="connsiteY3" fmla="*/ 39133 h 39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22" h="39133">
                  <a:moveTo>
                    <a:pt x="0" y="0"/>
                  </a:moveTo>
                  <a:lnTo>
                    <a:pt x="6522" y="0"/>
                  </a:lnTo>
                  <a:lnTo>
                    <a:pt x="6522" y="39133"/>
                  </a:lnTo>
                  <a:lnTo>
                    <a:pt x="0" y="39133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69983646-201D-4C17-B0BA-D312D73F205F}"/>
                </a:ext>
              </a:extLst>
            </p:cNvPr>
            <p:cNvSpPr/>
            <p:nvPr/>
          </p:nvSpPr>
          <p:spPr>
            <a:xfrm>
              <a:off x="1259535" y="2413058"/>
              <a:ext cx="32611" cy="6522"/>
            </a:xfrm>
            <a:custGeom>
              <a:avLst/>
              <a:gdLst>
                <a:gd name="connsiteX0" fmla="*/ 0 w 32611"/>
                <a:gd name="connsiteY0" fmla="*/ 0 h 6522"/>
                <a:gd name="connsiteX1" fmla="*/ 32611 w 32611"/>
                <a:gd name="connsiteY1" fmla="*/ 0 h 6522"/>
                <a:gd name="connsiteX2" fmla="*/ 32611 w 32611"/>
                <a:gd name="connsiteY2" fmla="*/ 6522 h 6522"/>
                <a:gd name="connsiteX3" fmla="*/ 0 w 32611"/>
                <a:gd name="connsiteY3" fmla="*/ 6522 h 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611" h="6522">
                  <a:moveTo>
                    <a:pt x="0" y="0"/>
                  </a:moveTo>
                  <a:lnTo>
                    <a:pt x="32611" y="0"/>
                  </a:lnTo>
                  <a:lnTo>
                    <a:pt x="32611" y="6522"/>
                  </a:lnTo>
                  <a:lnTo>
                    <a:pt x="0" y="6522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810D0F1D-7924-40E3-BBE7-5D0E4FCE3E7B}"/>
                </a:ext>
              </a:extLst>
            </p:cNvPr>
            <p:cNvSpPr/>
            <p:nvPr/>
          </p:nvSpPr>
          <p:spPr>
            <a:xfrm>
              <a:off x="1448679" y="2413058"/>
              <a:ext cx="32611" cy="6522"/>
            </a:xfrm>
            <a:custGeom>
              <a:avLst/>
              <a:gdLst>
                <a:gd name="connsiteX0" fmla="*/ 0 w 32611"/>
                <a:gd name="connsiteY0" fmla="*/ 0 h 6522"/>
                <a:gd name="connsiteX1" fmla="*/ 32611 w 32611"/>
                <a:gd name="connsiteY1" fmla="*/ 0 h 6522"/>
                <a:gd name="connsiteX2" fmla="*/ 32611 w 32611"/>
                <a:gd name="connsiteY2" fmla="*/ 6522 h 6522"/>
                <a:gd name="connsiteX3" fmla="*/ 0 w 32611"/>
                <a:gd name="connsiteY3" fmla="*/ 6522 h 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611" h="6522">
                  <a:moveTo>
                    <a:pt x="0" y="0"/>
                  </a:moveTo>
                  <a:lnTo>
                    <a:pt x="32611" y="0"/>
                  </a:lnTo>
                  <a:lnTo>
                    <a:pt x="32611" y="6522"/>
                  </a:lnTo>
                  <a:lnTo>
                    <a:pt x="0" y="6522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662AB88-2F0A-4804-AFE7-61584588FF79}"/>
                </a:ext>
              </a:extLst>
            </p:cNvPr>
            <p:cNvSpPr/>
            <p:nvPr/>
          </p:nvSpPr>
          <p:spPr>
            <a:xfrm rot="18900000">
              <a:off x="1288885" y="2332649"/>
              <a:ext cx="6522" cy="36896"/>
            </a:xfrm>
            <a:custGeom>
              <a:avLst/>
              <a:gdLst>
                <a:gd name="connsiteX0" fmla="*/ 0 w 6522"/>
                <a:gd name="connsiteY0" fmla="*/ 0 h 36896"/>
                <a:gd name="connsiteX1" fmla="*/ 6522 w 6522"/>
                <a:gd name="connsiteY1" fmla="*/ 0 h 36896"/>
                <a:gd name="connsiteX2" fmla="*/ 6522 w 6522"/>
                <a:gd name="connsiteY2" fmla="*/ 36896 h 36896"/>
                <a:gd name="connsiteX3" fmla="*/ 0 w 6522"/>
                <a:gd name="connsiteY3" fmla="*/ 36896 h 3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22" h="36896">
                  <a:moveTo>
                    <a:pt x="0" y="0"/>
                  </a:moveTo>
                  <a:lnTo>
                    <a:pt x="6522" y="0"/>
                  </a:lnTo>
                  <a:lnTo>
                    <a:pt x="6522" y="36896"/>
                  </a:lnTo>
                  <a:lnTo>
                    <a:pt x="0" y="36896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658EF08-F5AB-4610-9B5F-4C1F2142FA86}"/>
                </a:ext>
              </a:extLst>
            </p:cNvPr>
            <p:cNvSpPr/>
            <p:nvPr/>
          </p:nvSpPr>
          <p:spPr>
            <a:xfrm rot="18900000">
              <a:off x="1430232" y="2347835"/>
              <a:ext cx="36896" cy="6522"/>
            </a:xfrm>
            <a:custGeom>
              <a:avLst/>
              <a:gdLst>
                <a:gd name="connsiteX0" fmla="*/ 0 w 36896"/>
                <a:gd name="connsiteY0" fmla="*/ 0 h 6522"/>
                <a:gd name="connsiteX1" fmla="*/ 36896 w 36896"/>
                <a:gd name="connsiteY1" fmla="*/ 0 h 6522"/>
                <a:gd name="connsiteX2" fmla="*/ 36896 w 36896"/>
                <a:gd name="connsiteY2" fmla="*/ 6522 h 6522"/>
                <a:gd name="connsiteX3" fmla="*/ 0 w 36896"/>
                <a:gd name="connsiteY3" fmla="*/ 6522 h 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96" h="6522">
                  <a:moveTo>
                    <a:pt x="0" y="0"/>
                  </a:moveTo>
                  <a:lnTo>
                    <a:pt x="36896" y="0"/>
                  </a:lnTo>
                  <a:lnTo>
                    <a:pt x="36896" y="6522"/>
                  </a:lnTo>
                  <a:lnTo>
                    <a:pt x="0" y="6522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118" name="Graphic 95" descr="Volume outline">
            <a:extLst>
              <a:ext uri="{FF2B5EF4-FFF2-40B4-BE49-F238E27FC236}">
                <a16:creationId xmlns:a16="http://schemas.microsoft.com/office/drawing/2014/main" id="{DCFA711A-D1B6-450B-B1DF-AB0BAA6995A7}"/>
              </a:ext>
            </a:extLst>
          </p:cNvPr>
          <p:cNvGrpSpPr/>
          <p:nvPr/>
        </p:nvGrpSpPr>
        <p:grpSpPr>
          <a:xfrm>
            <a:off x="2911236" y="4082105"/>
            <a:ext cx="283464" cy="241901"/>
            <a:chOff x="1244631" y="2674440"/>
            <a:chExt cx="260888" cy="222635"/>
          </a:xfrm>
          <a:solidFill>
            <a:srgbClr val="000000"/>
          </a:solidFill>
        </p:grpSpPr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1E0D3D65-7010-43D1-9DB9-1200AC94EC45}"/>
                </a:ext>
              </a:extLst>
            </p:cNvPr>
            <p:cNvSpPr/>
            <p:nvPr/>
          </p:nvSpPr>
          <p:spPr>
            <a:xfrm>
              <a:off x="1244631" y="2674440"/>
              <a:ext cx="146749" cy="222635"/>
            </a:xfrm>
            <a:custGeom>
              <a:avLst/>
              <a:gdLst>
                <a:gd name="connsiteX0" fmla="*/ 146750 w 146749"/>
                <a:gd name="connsiteY0" fmla="*/ 222636 h 222635"/>
                <a:gd name="connsiteX1" fmla="*/ 146750 w 146749"/>
                <a:gd name="connsiteY1" fmla="*/ 0 h 222635"/>
                <a:gd name="connsiteX2" fmla="*/ 64042 w 146749"/>
                <a:gd name="connsiteY2" fmla="*/ 68923 h 222635"/>
                <a:gd name="connsiteX3" fmla="*/ 0 w 146749"/>
                <a:gd name="connsiteY3" fmla="*/ 68923 h 222635"/>
                <a:gd name="connsiteX4" fmla="*/ 0 w 146749"/>
                <a:gd name="connsiteY4" fmla="*/ 153712 h 222635"/>
                <a:gd name="connsiteX5" fmla="*/ 64042 w 146749"/>
                <a:gd name="connsiteY5" fmla="*/ 153712 h 222635"/>
                <a:gd name="connsiteX6" fmla="*/ 6522 w 146749"/>
                <a:gd name="connsiteY6" fmla="*/ 75446 h 222635"/>
                <a:gd name="connsiteX7" fmla="*/ 66403 w 146749"/>
                <a:gd name="connsiteY7" fmla="*/ 75446 h 222635"/>
                <a:gd name="connsiteX8" fmla="*/ 140227 w 146749"/>
                <a:gd name="connsiteY8" fmla="*/ 13925 h 222635"/>
                <a:gd name="connsiteX9" fmla="*/ 140227 w 146749"/>
                <a:gd name="connsiteY9" fmla="*/ 208711 h 222635"/>
                <a:gd name="connsiteX10" fmla="*/ 66403 w 146749"/>
                <a:gd name="connsiteY10" fmla="*/ 147190 h 222635"/>
                <a:gd name="connsiteX11" fmla="*/ 6522 w 146749"/>
                <a:gd name="connsiteY11" fmla="*/ 147190 h 222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749" h="222635">
                  <a:moveTo>
                    <a:pt x="146750" y="222636"/>
                  </a:moveTo>
                  <a:lnTo>
                    <a:pt x="146750" y="0"/>
                  </a:lnTo>
                  <a:lnTo>
                    <a:pt x="64042" y="68923"/>
                  </a:lnTo>
                  <a:lnTo>
                    <a:pt x="0" y="68923"/>
                  </a:lnTo>
                  <a:lnTo>
                    <a:pt x="0" y="153712"/>
                  </a:lnTo>
                  <a:lnTo>
                    <a:pt x="64042" y="153712"/>
                  </a:lnTo>
                  <a:close/>
                  <a:moveTo>
                    <a:pt x="6522" y="75446"/>
                  </a:moveTo>
                  <a:lnTo>
                    <a:pt x="66403" y="75446"/>
                  </a:lnTo>
                  <a:lnTo>
                    <a:pt x="140227" y="13925"/>
                  </a:lnTo>
                  <a:lnTo>
                    <a:pt x="140227" y="208711"/>
                  </a:lnTo>
                  <a:lnTo>
                    <a:pt x="66403" y="147190"/>
                  </a:lnTo>
                  <a:lnTo>
                    <a:pt x="6522" y="147190"/>
                  </a:lnTo>
                  <a:close/>
                </a:path>
              </a:pathLst>
            </a:custGeom>
            <a:solidFill>
              <a:srgbClr val="1F6896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96B8830-5E82-4796-9D04-D1C9874AC0DE}"/>
                </a:ext>
              </a:extLst>
            </p:cNvPr>
            <p:cNvSpPr/>
            <p:nvPr/>
          </p:nvSpPr>
          <p:spPr>
            <a:xfrm>
              <a:off x="1465854" y="2703411"/>
              <a:ext cx="39665" cy="164692"/>
            </a:xfrm>
            <a:custGeom>
              <a:avLst/>
              <a:gdLst>
                <a:gd name="connsiteX0" fmla="*/ 39665 w 39665"/>
                <a:gd name="connsiteY0" fmla="*/ 82346 h 164692"/>
                <a:gd name="connsiteX1" fmla="*/ 4517 w 39665"/>
                <a:gd name="connsiteY1" fmla="*/ 0 h 164692"/>
                <a:gd name="connsiteX2" fmla="*/ 0 w 39665"/>
                <a:gd name="connsiteY2" fmla="*/ 4706 h 164692"/>
                <a:gd name="connsiteX3" fmla="*/ 3271 w 39665"/>
                <a:gd name="connsiteY3" fmla="*/ 156716 h 164692"/>
                <a:gd name="connsiteX4" fmla="*/ 0 w 39665"/>
                <a:gd name="connsiteY4" fmla="*/ 159987 h 164692"/>
                <a:gd name="connsiteX5" fmla="*/ 4517 w 39665"/>
                <a:gd name="connsiteY5" fmla="*/ 164692 h 164692"/>
                <a:gd name="connsiteX6" fmla="*/ 39665 w 39665"/>
                <a:gd name="connsiteY6" fmla="*/ 82346 h 164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65" h="164692">
                  <a:moveTo>
                    <a:pt x="39665" y="82346"/>
                  </a:moveTo>
                  <a:cubicBezTo>
                    <a:pt x="39768" y="51233"/>
                    <a:pt x="27055" y="21450"/>
                    <a:pt x="4517" y="0"/>
                  </a:cubicBezTo>
                  <a:lnTo>
                    <a:pt x="0" y="4706"/>
                  </a:lnTo>
                  <a:cubicBezTo>
                    <a:pt x="42880" y="45779"/>
                    <a:pt x="44344" y="113836"/>
                    <a:pt x="3271" y="156716"/>
                  </a:cubicBezTo>
                  <a:cubicBezTo>
                    <a:pt x="2204" y="157829"/>
                    <a:pt x="1114" y="158920"/>
                    <a:pt x="0" y="159987"/>
                  </a:cubicBezTo>
                  <a:lnTo>
                    <a:pt x="4517" y="164692"/>
                  </a:lnTo>
                  <a:cubicBezTo>
                    <a:pt x="27055" y="143243"/>
                    <a:pt x="39768" y="113460"/>
                    <a:pt x="39665" y="82346"/>
                  </a:cubicBez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B273FBE3-EF3C-4C71-9E69-E9EBB29A4481}"/>
                </a:ext>
              </a:extLst>
            </p:cNvPr>
            <p:cNvSpPr/>
            <p:nvPr/>
          </p:nvSpPr>
          <p:spPr>
            <a:xfrm>
              <a:off x="1440512" y="2728753"/>
              <a:ext cx="29134" cy="114008"/>
            </a:xfrm>
            <a:custGeom>
              <a:avLst/>
              <a:gdLst>
                <a:gd name="connsiteX0" fmla="*/ 0 w 29134"/>
                <a:gd name="connsiteY0" fmla="*/ 109257 h 114008"/>
                <a:gd name="connsiteX1" fmla="*/ 4471 w 29134"/>
                <a:gd name="connsiteY1" fmla="*/ 114008 h 114008"/>
                <a:gd name="connsiteX2" fmla="*/ 7931 w 29134"/>
                <a:gd name="connsiteY2" fmla="*/ 3460 h 114008"/>
                <a:gd name="connsiteX3" fmla="*/ 4471 w 29134"/>
                <a:gd name="connsiteY3" fmla="*/ 0 h 114008"/>
                <a:gd name="connsiteX4" fmla="*/ 0 w 29134"/>
                <a:gd name="connsiteY4" fmla="*/ 4751 h 114008"/>
                <a:gd name="connsiteX5" fmla="*/ 3186 w 29134"/>
                <a:gd name="connsiteY5" fmla="*/ 106071 h 114008"/>
                <a:gd name="connsiteX6" fmla="*/ 0 w 29134"/>
                <a:gd name="connsiteY6" fmla="*/ 109257 h 114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134" h="114008">
                  <a:moveTo>
                    <a:pt x="0" y="109257"/>
                  </a:moveTo>
                  <a:lnTo>
                    <a:pt x="4471" y="114008"/>
                  </a:lnTo>
                  <a:cubicBezTo>
                    <a:pt x="35953" y="84437"/>
                    <a:pt x="37502" y="34942"/>
                    <a:pt x="7931" y="3460"/>
                  </a:cubicBezTo>
                  <a:cubicBezTo>
                    <a:pt x="6814" y="2271"/>
                    <a:pt x="5660" y="1117"/>
                    <a:pt x="4471" y="0"/>
                  </a:cubicBezTo>
                  <a:lnTo>
                    <a:pt x="0" y="4751"/>
                  </a:lnTo>
                  <a:cubicBezTo>
                    <a:pt x="28858" y="31850"/>
                    <a:pt x="30285" y="77213"/>
                    <a:pt x="3186" y="106071"/>
                  </a:cubicBezTo>
                  <a:cubicBezTo>
                    <a:pt x="2158" y="107166"/>
                    <a:pt x="1095" y="108229"/>
                    <a:pt x="0" y="109257"/>
                  </a:cubicBez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FE4A0FB-405A-43F3-9BD0-43B3A52EF2BE}"/>
                </a:ext>
              </a:extLst>
            </p:cNvPr>
            <p:cNvSpPr/>
            <p:nvPr/>
          </p:nvSpPr>
          <p:spPr>
            <a:xfrm>
              <a:off x="1415177" y="2754095"/>
              <a:ext cx="18598" cy="63356"/>
            </a:xfrm>
            <a:custGeom>
              <a:avLst/>
              <a:gdLst>
                <a:gd name="connsiteX0" fmla="*/ 18598 w 18598"/>
                <a:gd name="connsiteY0" fmla="*/ 31662 h 63356"/>
                <a:gd name="connsiteX1" fmla="*/ 4331 w 18598"/>
                <a:gd name="connsiteY1" fmla="*/ 0 h 63356"/>
                <a:gd name="connsiteX2" fmla="*/ 0 w 18598"/>
                <a:gd name="connsiteY2" fmla="*/ 4892 h 63356"/>
                <a:gd name="connsiteX3" fmla="*/ 3114 w 18598"/>
                <a:gd name="connsiteY3" fmla="*/ 55351 h 63356"/>
                <a:gd name="connsiteX4" fmla="*/ 0 w 18598"/>
                <a:gd name="connsiteY4" fmla="*/ 58465 h 63356"/>
                <a:gd name="connsiteX5" fmla="*/ 4331 w 18598"/>
                <a:gd name="connsiteY5" fmla="*/ 63357 h 63356"/>
                <a:gd name="connsiteX6" fmla="*/ 18598 w 18598"/>
                <a:gd name="connsiteY6" fmla="*/ 31662 h 63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598" h="63356">
                  <a:moveTo>
                    <a:pt x="18598" y="31662"/>
                  </a:moveTo>
                  <a:cubicBezTo>
                    <a:pt x="18578" y="19556"/>
                    <a:pt x="13387" y="8035"/>
                    <a:pt x="4331" y="0"/>
                  </a:cubicBezTo>
                  <a:lnTo>
                    <a:pt x="0" y="4892"/>
                  </a:lnTo>
                  <a:cubicBezTo>
                    <a:pt x="14794" y="17966"/>
                    <a:pt x="16188" y="40557"/>
                    <a:pt x="3114" y="55351"/>
                  </a:cubicBezTo>
                  <a:cubicBezTo>
                    <a:pt x="2141" y="56452"/>
                    <a:pt x="1101" y="57492"/>
                    <a:pt x="0" y="58465"/>
                  </a:cubicBezTo>
                  <a:lnTo>
                    <a:pt x="4331" y="63357"/>
                  </a:lnTo>
                  <a:cubicBezTo>
                    <a:pt x="13394" y="55314"/>
                    <a:pt x="18586" y="43779"/>
                    <a:pt x="18598" y="31662"/>
                  </a:cubicBez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131" name="Rectangle 130">
            <a:extLst>
              <a:ext uri="{FF2B5EF4-FFF2-40B4-BE49-F238E27FC236}">
                <a16:creationId xmlns:a16="http://schemas.microsoft.com/office/drawing/2014/main" id="{5019E7A1-8811-4B21-837D-459A40EFF703}"/>
              </a:ext>
            </a:extLst>
          </p:cNvPr>
          <p:cNvSpPr/>
          <p:nvPr/>
        </p:nvSpPr>
        <p:spPr>
          <a:xfrm>
            <a:off x="2752271" y="3583745"/>
            <a:ext cx="603030" cy="830176"/>
          </a:xfrm>
          <a:prstGeom prst="rect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6086" name="Picture 6">
            <a:extLst>
              <a:ext uri="{FF2B5EF4-FFF2-40B4-BE49-F238E27FC236}">
                <a16:creationId xmlns:a16="http://schemas.microsoft.com/office/drawing/2014/main" id="{C51E686F-E9D0-41D6-844A-AF19E283A6DE}"/>
              </a:ext>
            </a:extLst>
          </p:cNvPr>
          <p:cNvPicPr>
            <a:picLocks noChangeAspect="1" noChangeArrowheads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 bwMode="auto">
          <a:xfrm>
            <a:off x="7800816" y="2302777"/>
            <a:ext cx="637181" cy="637181"/>
          </a:xfrm>
          <a:prstGeom prst="rect">
            <a:avLst/>
          </a:prstGeom>
          <a:noFill/>
        </p:spPr>
      </p:pic>
      <p:sp>
        <p:nvSpPr>
          <p:cNvPr id="173" name="Freeform: Shape 172">
            <a:extLst>
              <a:ext uri="{FF2B5EF4-FFF2-40B4-BE49-F238E27FC236}">
                <a16:creationId xmlns:a16="http://schemas.microsoft.com/office/drawing/2014/main" id="{B7C8964C-CA15-4592-8B84-E1C3C62DDAE7}"/>
              </a:ext>
            </a:extLst>
          </p:cNvPr>
          <p:cNvSpPr/>
          <p:nvPr/>
        </p:nvSpPr>
        <p:spPr>
          <a:xfrm flipH="1">
            <a:off x="7465022" y="2603466"/>
            <a:ext cx="0" cy="574560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5 h 2340815"/>
              <a:gd name="connsiteX1" fmla="*/ 0 w 0"/>
              <a:gd name="connsiteY1" fmla="*/ 1 h 23408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5">
                <a:moveTo>
                  <a:pt x="0" y="2340815"/>
                </a:moveTo>
                <a:lnTo>
                  <a:pt x="0" y="1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4" name="Freeform: Shape 173">
            <a:extLst>
              <a:ext uri="{FF2B5EF4-FFF2-40B4-BE49-F238E27FC236}">
                <a16:creationId xmlns:a16="http://schemas.microsoft.com/office/drawing/2014/main" id="{2C93F085-FFD6-4CDD-A7FB-3F4061160826}"/>
              </a:ext>
            </a:extLst>
          </p:cNvPr>
          <p:cNvSpPr/>
          <p:nvPr/>
        </p:nvSpPr>
        <p:spPr>
          <a:xfrm flipH="1" flipV="1">
            <a:off x="7465022" y="3741778"/>
            <a:ext cx="276034" cy="97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230028 w 230028"/>
              <a:gd name="connsiteY0" fmla="*/ 403 h 402"/>
              <a:gd name="connsiteX1" fmla="*/ 0 w 230028"/>
              <a:gd name="connsiteY1" fmla="*/ 0 h 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30028" h="402">
                <a:moveTo>
                  <a:pt x="230028" y="403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5" name="Picture 6">
            <a:extLst>
              <a:ext uri="{FF2B5EF4-FFF2-40B4-BE49-F238E27FC236}">
                <a16:creationId xmlns:a16="http://schemas.microsoft.com/office/drawing/2014/main" id="{695C213B-9037-4EE5-B842-037E973DFFE3}"/>
              </a:ext>
            </a:extLst>
          </p:cNvPr>
          <p:cNvPicPr>
            <a:picLocks noChangeAspect="1" noChangeArrowheads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 bwMode="auto">
          <a:xfrm>
            <a:off x="7800816" y="2858440"/>
            <a:ext cx="637181" cy="637181"/>
          </a:xfrm>
          <a:prstGeom prst="rect">
            <a:avLst/>
          </a:prstGeom>
          <a:noFill/>
        </p:spPr>
      </p:pic>
      <p:pic>
        <p:nvPicPr>
          <p:cNvPr id="176" name="Picture 6">
            <a:extLst>
              <a:ext uri="{FF2B5EF4-FFF2-40B4-BE49-F238E27FC236}">
                <a16:creationId xmlns:a16="http://schemas.microsoft.com/office/drawing/2014/main" id="{F805B2BC-76B8-4527-B1D7-D450CB9D0182}"/>
              </a:ext>
            </a:extLst>
          </p:cNvPr>
          <p:cNvPicPr>
            <a:picLocks noChangeAspect="1" noChangeArrowheads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 bwMode="auto">
          <a:xfrm>
            <a:off x="7800816" y="3431659"/>
            <a:ext cx="637181" cy="637181"/>
          </a:xfrm>
          <a:prstGeom prst="rect">
            <a:avLst/>
          </a:prstGeom>
          <a:noFill/>
        </p:spPr>
      </p:pic>
      <p:pic>
        <p:nvPicPr>
          <p:cNvPr id="180" name="Graphic 179" descr="Cloud with solid fill">
            <a:extLst>
              <a:ext uri="{FF2B5EF4-FFF2-40B4-BE49-F238E27FC236}">
                <a16:creationId xmlns:a16="http://schemas.microsoft.com/office/drawing/2014/main" id="{0A643EC8-6387-4245-B069-17469E8727D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837842" y="3850188"/>
            <a:ext cx="1610168" cy="1610168"/>
          </a:xfrm>
          <a:prstGeom prst="rect">
            <a:avLst/>
          </a:prstGeom>
        </p:spPr>
      </p:pic>
      <p:sp>
        <p:nvSpPr>
          <p:cNvPr id="182" name="TextBox 181">
            <a:extLst>
              <a:ext uri="{FF2B5EF4-FFF2-40B4-BE49-F238E27FC236}">
                <a16:creationId xmlns:a16="http://schemas.microsoft.com/office/drawing/2014/main" id="{EB1AFF47-304C-4DC9-A9C1-CAF98F1999C3}"/>
              </a:ext>
            </a:extLst>
          </p:cNvPr>
          <p:cNvSpPr txBox="1"/>
          <p:nvPr/>
        </p:nvSpPr>
        <p:spPr>
          <a:xfrm>
            <a:off x="2768659" y="2917549"/>
            <a:ext cx="6319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TVP AP</a:t>
            </a:r>
          </a:p>
        </p:txBody>
      </p:sp>
      <p:sp>
        <p:nvSpPr>
          <p:cNvPr id="183" name="TextBox 182">
            <a:extLst>
              <a:ext uri="{FF2B5EF4-FFF2-40B4-BE49-F238E27FC236}">
                <a16:creationId xmlns:a16="http://schemas.microsoft.com/office/drawing/2014/main" id="{21A8800D-1A74-44A5-943A-A98C93E7ED78}"/>
              </a:ext>
            </a:extLst>
          </p:cNvPr>
          <p:cNvSpPr txBox="1"/>
          <p:nvPr/>
        </p:nvSpPr>
        <p:spPr>
          <a:xfrm>
            <a:off x="708111" y="5579487"/>
            <a:ext cx="6961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TVP </a:t>
            </a:r>
            <a:r>
              <a:rPr lang="en-GB" sz="1200">
                <a:solidFill>
                  <a:srgbClr val="33CC33"/>
                </a:solidFill>
                <a:latin typeface="AvenirNext LT Pro Medium" panose="020B0504020202020204"/>
              </a:rPr>
              <a:t>PoE</a:t>
            </a:r>
          </a:p>
        </p:txBody>
      </p:sp>
      <p:sp>
        <p:nvSpPr>
          <p:cNvPr id="184" name="TextBox 183">
            <a:extLst>
              <a:ext uri="{FF2B5EF4-FFF2-40B4-BE49-F238E27FC236}">
                <a16:creationId xmlns:a16="http://schemas.microsoft.com/office/drawing/2014/main" id="{2BAAAD6E-89C6-42C0-96EE-6B601A66EA94}"/>
              </a:ext>
            </a:extLst>
          </p:cNvPr>
          <p:cNvSpPr txBox="1"/>
          <p:nvPr/>
        </p:nvSpPr>
        <p:spPr>
          <a:xfrm>
            <a:off x="669393" y="2995149"/>
            <a:ext cx="8236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TVP RF</a:t>
            </a:r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6E4DA6E8-E132-45D5-9F4F-4B0169DF1770}"/>
              </a:ext>
            </a:extLst>
          </p:cNvPr>
          <p:cNvSpPr/>
          <p:nvPr/>
        </p:nvSpPr>
        <p:spPr>
          <a:xfrm>
            <a:off x="849814" y="1467753"/>
            <a:ext cx="471608" cy="1508683"/>
          </a:xfrm>
          <a:prstGeom prst="rect">
            <a:avLst/>
          </a:prstGeom>
          <a:noFill/>
          <a:ln w="15875">
            <a:solidFill>
              <a:srgbClr val="FFCC00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7" name="TextBox 186">
            <a:extLst>
              <a:ext uri="{FF2B5EF4-FFF2-40B4-BE49-F238E27FC236}">
                <a16:creationId xmlns:a16="http://schemas.microsoft.com/office/drawing/2014/main" id="{43F97B29-E883-4666-80AD-4448E9C44428}"/>
              </a:ext>
            </a:extLst>
          </p:cNvPr>
          <p:cNvSpPr txBox="1"/>
          <p:nvPr/>
        </p:nvSpPr>
        <p:spPr>
          <a:xfrm>
            <a:off x="2748336" y="4387869"/>
            <a:ext cx="655949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08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Beacon/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08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Sounder</a:t>
            </a:r>
          </a:p>
        </p:txBody>
      </p:sp>
      <p:pic>
        <p:nvPicPr>
          <p:cNvPr id="46090" name="Picture 10">
            <a:extLst>
              <a:ext uri="{FF2B5EF4-FFF2-40B4-BE49-F238E27FC236}">
                <a16:creationId xmlns:a16="http://schemas.microsoft.com/office/drawing/2014/main" id="{C99F6315-9DD2-4FA6-B091-C1C82243BE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6202" y="4899789"/>
            <a:ext cx="1062692" cy="82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3" name="TextBox 192">
            <a:extLst>
              <a:ext uri="{FF2B5EF4-FFF2-40B4-BE49-F238E27FC236}">
                <a16:creationId xmlns:a16="http://schemas.microsoft.com/office/drawing/2014/main" id="{C7A48991-B299-437B-9096-36FC21AE6BE6}"/>
              </a:ext>
            </a:extLst>
          </p:cNvPr>
          <p:cNvSpPr txBox="1"/>
          <p:nvPr/>
        </p:nvSpPr>
        <p:spPr>
          <a:xfrm>
            <a:off x="7742097" y="5484289"/>
            <a:ext cx="950901" cy="44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Cloud based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Middleware</a:t>
            </a:r>
          </a:p>
        </p:txBody>
      </p:sp>
      <p:sp>
        <p:nvSpPr>
          <p:cNvPr id="206" name="TextBox 205">
            <a:extLst>
              <a:ext uri="{FF2B5EF4-FFF2-40B4-BE49-F238E27FC236}">
                <a16:creationId xmlns:a16="http://schemas.microsoft.com/office/drawing/2014/main" id="{1355CD26-DBCB-401D-AB4A-7A238439B758}"/>
              </a:ext>
            </a:extLst>
          </p:cNvPr>
          <p:cNvSpPr txBox="1"/>
          <p:nvPr/>
        </p:nvSpPr>
        <p:spPr>
          <a:xfrm>
            <a:off x="8105855" y="2937538"/>
            <a:ext cx="1963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On-Site </a:t>
            </a:r>
            <a:r>
              <a:rPr lang="en-GB" sz="1200">
                <a:solidFill>
                  <a:srgbClr val="FF0000"/>
                </a:solidFill>
                <a:latin typeface="AvenirNext LT Pro Medium" panose="020B0504020202020204"/>
              </a:rPr>
              <a:t>or</a:t>
            </a: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 Remote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User PC interface </a:t>
            </a:r>
          </a:p>
        </p:txBody>
      </p:sp>
      <p:cxnSp>
        <p:nvCxnSpPr>
          <p:cNvPr id="242" name="Straight Arrow Connector 241">
            <a:extLst>
              <a:ext uri="{FF2B5EF4-FFF2-40B4-BE49-F238E27FC236}">
                <a16:creationId xmlns:a16="http://schemas.microsoft.com/office/drawing/2014/main" id="{4BBA509C-52F5-4386-9376-B3602977B13B}"/>
              </a:ext>
            </a:extLst>
          </p:cNvPr>
          <p:cNvCxnSpPr>
            <a:cxnSpLocks/>
          </p:cNvCxnSpPr>
          <p:nvPr/>
        </p:nvCxnSpPr>
        <p:spPr>
          <a:xfrm>
            <a:off x="8748894" y="5353265"/>
            <a:ext cx="788066" cy="0"/>
          </a:xfrm>
          <a:prstGeom prst="straightConnector1">
            <a:avLst/>
          </a:prstGeom>
          <a:ln w="12700">
            <a:solidFill>
              <a:srgbClr val="8E097D"/>
            </a:solidFill>
            <a:prstDash val="lg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2" name="Graphic 131" descr="Smart Phone with solid fill">
            <a:extLst>
              <a:ext uri="{FF2B5EF4-FFF2-40B4-BE49-F238E27FC236}">
                <a16:creationId xmlns:a16="http://schemas.microsoft.com/office/drawing/2014/main" id="{B4B14437-60F1-44B5-B05A-B3022620BB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645767" y="5171225"/>
            <a:ext cx="376063" cy="376063"/>
          </a:xfrm>
          <a:prstGeom prst="rect">
            <a:avLst/>
          </a:prstGeom>
        </p:spPr>
      </p:pic>
      <p:sp>
        <p:nvSpPr>
          <p:cNvPr id="254" name="TextBox 253">
            <a:extLst>
              <a:ext uri="{FF2B5EF4-FFF2-40B4-BE49-F238E27FC236}">
                <a16:creationId xmlns:a16="http://schemas.microsoft.com/office/drawing/2014/main" id="{98E6582D-DF84-4E4A-BEA6-2D717BCA147D}"/>
              </a:ext>
            </a:extLst>
          </p:cNvPr>
          <p:cNvSpPr txBox="1"/>
          <p:nvPr/>
        </p:nvSpPr>
        <p:spPr>
          <a:xfrm>
            <a:off x="9371050" y="5561377"/>
            <a:ext cx="98719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Mobile App</a:t>
            </a:r>
          </a:p>
        </p:txBody>
      </p:sp>
      <p:pic>
        <p:nvPicPr>
          <p:cNvPr id="140" name="Graphic 139">
            <a:extLst>
              <a:ext uri="{FF2B5EF4-FFF2-40B4-BE49-F238E27FC236}">
                <a16:creationId xmlns:a16="http://schemas.microsoft.com/office/drawing/2014/main" id="{B1739E9A-7DFB-4E92-8F84-6CE5820B7ED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/>
        </p:blipFill>
        <p:spPr>
          <a:xfrm>
            <a:off x="7792946" y="4378081"/>
            <a:ext cx="360312" cy="360312"/>
          </a:xfrm>
          <a:prstGeom prst="rect">
            <a:avLst/>
          </a:prstGeom>
        </p:spPr>
      </p:pic>
      <p:sp>
        <p:nvSpPr>
          <p:cNvPr id="259" name="TextBox 258">
            <a:extLst>
              <a:ext uri="{FF2B5EF4-FFF2-40B4-BE49-F238E27FC236}">
                <a16:creationId xmlns:a16="http://schemas.microsoft.com/office/drawing/2014/main" id="{BAB61B50-9A9B-4EF0-84FA-9772636CE1FF}"/>
              </a:ext>
            </a:extLst>
          </p:cNvPr>
          <p:cNvSpPr txBox="1"/>
          <p:nvPr/>
        </p:nvSpPr>
        <p:spPr>
          <a:xfrm>
            <a:off x="7664372" y="4755649"/>
            <a:ext cx="5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Email</a:t>
            </a:r>
          </a:p>
        </p:txBody>
      </p:sp>
      <p:cxnSp>
        <p:nvCxnSpPr>
          <p:cNvPr id="289" name="Straight Connector 288">
            <a:extLst>
              <a:ext uri="{FF2B5EF4-FFF2-40B4-BE49-F238E27FC236}">
                <a16:creationId xmlns:a16="http://schemas.microsoft.com/office/drawing/2014/main" id="{CC1C2596-332D-4AFC-AEAF-C9895EC65E35}"/>
              </a:ext>
            </a:extLst>
          </p:cNvPr>
          <p:cNvCxnSpPr>
            <a:cxnSpLocks/>
          </p:cNvCxnSpPr>
          <p:nvPr/>
        </p:nvCxnSpPr>
        <p:spPr>
          <a:xfrm flipH="1" flipV="1">
            <a:off x="3599313" y="2649940"/>
            <a:ext cx="276034" cy="554"/>
          </a:xfrm>
          <a:prstGeom prst="line">
            <a:avLst/>
          </a:prstGeom>
          <a:ln w="12700">
            <a:solidFill>
              <a:srgbClr val="4BA0D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6" name="Group 135">
            <a:extLst>
              <a:ext uri="{FF2B5EF4-FFF2-40B4-BE49-F238E27FC236}">
                <a16:creationId xmlns:a16="http://schemas.microsoft.com/office/drawing/2014/main" id="{9C9201A8-1F20-9907-8B2A-F311780A969D}"/>
              </a:ext>
            </a:extLst>
          </p:cNvPr>
          <p:cNvGrpSpPr/>
          <p:nvPr/>
        </p:nvGrpSpPr>
        <p:grpSpPr>
          <a:xfrm rot="1266479">
            <a:off x="1451334" y="2068726"/>
            <a:ext cx="1068826" cy="152839"/>
            <a:chOff x="1333111" y="2494482"/>
            <a:chExt cx="1290995" cy="377135"/>
          </a:xfrm>
        </p:grpSpPr>
        <p:sp>
          <p:nvSpPr>
            <p:cNvPr id="137" name="Isosceles Triangle 136">
              <a:extLst>
                <a:ext uri="{FF2B5EF4-FFF2-40B4-BE49-F238E27FC236}">
                  <a16:creationId xmlns:a16="http://schemas.microsoft.com/office/drawing/2014/main" id="{6C593B80-6DE1-A036-D3B0-60E1110CC637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9DC8DE"/>
            </a:solidFill>
            <a:ln>
              <a:solidFill>
                <a:srgbClr val="9DC8D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DE90CEA-EF56-D676-183F-24496D3AE189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9BC6D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42" name="Group 141">
            <a:extLst>
              <a:ext uri="{FF2B5EF4-FFF2-40B4-BE49-F238E27FC236}">
                <a16:creationId xmlns:a16="http://schemas.microsoft.com/office/drawing/2014/main" id="{8266D0E2-0559-FFD5-D8A5-C6AEB4331389}"/>
              </a:ext>
            </a:extLst>
          </p:cNvPr>
          <p:cNvGrpSpPr/>
          <p:nvPr/>
        </p:nvGrpSpPr>
        <p:grpSpPr>
          <a:xfrm rot="12066479">
            <a:off x="1348493" y="2138548"/>
            <a:ext cx="1068826" cy="152839"/>
            <a:chOff x="1333111" y="2494482"/>
            <a:chExt cx="1290995" cy="377135"/>
          </a:xfrm>
        </p:grpSpPr>
        <p:sp>
          <p:nvSpPr>
            <p:cNvPr id="143" name="Isosceles Triangle 142">
              <a:extLst>
                <a:ext uri="{FF2B5EF4-FFF2-40B4-BE49-F238E27FC236}">
                  <a16:creationId xmlns:a16="http://schemas.microsoft.com/office/drawing/2014/main" id="{52BD31B0-E0ED-E686-651A-69915E6CA32D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CC3ECAA6-2DCF-B4A5-953B-055926B808DB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BDD66DD-0E7F-F812-5FD8-651F50E94A94}"/>
              </a:ext>
            </a:extLst>
          </p:cNvPr>
          <p:cNvCxnSpPr>
            <a:cxnSpLocks/>
          </p:cNvCxnSpPr>
          <p:nvPr/>
        </p:nvCxnSpPr>
        <p:spPr>
          <a:xfrm flipH="1">
            <a:off x="3080715" y="3167811"/>
            <a:ext cx="3896" cy="378200"/>
          </a:xfrm>
          <a:prstGeom prst="straightConnector1">
            <a:avLst/>
          </a:prstGeom>
          <a:ln w="12700">
            <a:solidFill>
              <a:schemeClr val="bg2">
                <a:lumMod val="1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3" name="Group 162">
            <a:extLst>
              <a:ext uri="{FF2B5EF4-FFF2-40B4-BE49-F238E27FC236}">
                <a16:creationId xmlns:a16="http://schemas.microsoft.com/office/drawing/2014/main" id="{77DD2CE1-FE52-3BDF-26C1-1FC7FDDD2351}"/>
              </a:ext>
            </a:extLst>
          </p:cNvPr>
          <p:cNvGrpSpPr/>
          <p:nvPr/>
        </p:nvGrpSpPr>
        <p:grpSpPr>
          <a:xfrm>
            <a:off x="1436173" y="2524399"/>
            <a:ext cx="1068826" cy="152839"/>
            <a:chOff x="1333111" y="2494482"/>
            <a:chExt cx="1290995" cy="377135"/>
          </a:xfrm>
        </p:grpSpPr>
        <p:sp>
          <p:nvSpPr>
            <p:cNvPr id="164" name="Isosceles Triangle 163">
              <a:extLst>
                <a:ext uri="{FF2B5EF4-FFF2-40B4-BE49-F238E27FC236}">
                  <a16:creationId xmlns:a16="http://schemas.microsoft.com/office/drawing/2014/main" id="{C3CB1295-71F1-70E4-7338-DB4A3C686CEF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9DC8DE"/>
            </a:solidFill>
            <a:ln>
              <a:solidFill>
                <a:srgbClr val="9DC8D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D3048F8-28D6-67FD-D08D-1652E61E307B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9BC6D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6" name="Group 165">
            <a:extLst>
              <a:ext uri="{FF2B5EF4-FFF2-40B4-BE49-F238E27FC236}">
                <a16:creationId xmlns:a16="http://schemas.microsoft.com/office/drawing/2014/main" id="{49C8F4C1-28B9-229A-6767-82C71736745A}"/>
              </a:ext>
            </a:extLst>
          </p:cNvPr>
          <p:cNvGrpSpPr/>
          <p:nvPr/>
        </p:nvGrpSpPr>
        <p:grpSpPr>
          <a:xfrm flipH="1">
            <a:off x="1453016" y="2623060"/>
            <a:ext cx="1068826" cy="152839"/>
            <a:chOff x="1333111" y="2494482"/>
            <a:chExt cx="1290995" cy="377135"/>
          </a:xfrm>
        </p:grpSpPr>
        <p:sp>
          <p:nvSpPr>
            <p:cNvPr id="167" name="Isosceles Triangle 166">
              <a:extLst>
                <a:ext uri="{FF2B5EF4-FFF2-40B4-BE49-F238E27FC236}">
                  <a16:creationId xmlns:a16="http://schemas.microsoft.com/office/drawing/2014/main" id="{C1BC87D3-90F4-AB3C-D5DA-F6CF48B270B2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4B305B99-E3F7-C92E-FC58-2A1A1D264B60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77" name="TextBox 176">
            <a:extLst>
              <a:ext uri="{FF2B5EF4-FFF2-40B4-BE49-F238E27FC236}">
                <a16:creationId xmlns:a16="http://schemas.microsoft.com/office/drawing/2014/main" id="{3A6DC58A-9670-7E11-E24E-F641D3E7172D}"/>
              </a:ext>
            </a:extLst>
          </p:cNvPr>
          <p:cNvSpPr txBox="1"/>
          <p:nvPr/>
        </p:nvSpPr>
        <p:spPr>
          <a:xfrm>
            <a:off x="5029860" y="2820415"/>
            <a:ext cx="938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Option 1: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Local Server</a:t>
            </a:r>
            <a:endParaRPr lang="en-GB" sz="1080">
              <a:solidFill>
                <a:schemeClr val="bg2">
                  <a:lumMod val="10000"/>
                </a:schemeClr>
              </a:solidFill>
              <a:latin typeface="AvenirNext LT Pro Medium" panose="020B0504020202020204"/>
            </a:endParaRPr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EF8E2C5B-C2B4-3073-80AD-EBA1FECCC260}"/>
              </a:ext>
            </a:extLst>
          </p:cNvPr>
          <p:cNvSpPr/>
          <p:nvPr/>
        </p:nvSpPr>
        <p:spPr>
          <a:xfrm>
            <a:off x="5161606" y="4926937"/>
            <a:ext cx="768710" cy="17158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79" name="Group 178">
            <a:extLst>
              <a:ext uri="{FF2B5EF4-FFF2-40B4-BE49-F238E27FC236}">
                <a16:creationId xmlns:a16="http://schemas.microsoft.com/office/drawing/2014/main" id="{9745FE29-B652-6D0D-0AF9-BA9F2F48313F}"/>
              </a:ext>
            </a:extLst>
          </p:cNvPr>
          <p:cNvGrpSpPr/>
          <p:nvPr/>
        </p:nvGrpSpPr>
        <p:grpSpPr>
          <a:xfrm>
            <a:off x="5233201" y="4630625"/>
            <a:ext cx="534738" cy="133685"/>
            <a:chOff x="5446858" y="4334748"/>
            <a:chExt cx="609600" cy="152400"/>
          </a:xfrm>
        </p:grpSpPr>
        <p:sp>
          <p:nvSpPr>
            <p:cNvPr id="181" name="Rectangle: Rounded Corners 180">
              <a:extLst>
                <a:ext uri="{FF2B5EF4-FFF2-40B4-BE49-F238E27FC236}">
                  <a16:creationId xmlns:a16="http://schemas.microsoft.com/office/drawing/2014/main" id="{B49A43FD-6AC8-196D-AB20-F47E65855E08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89" name="Oval 188">
              <a:extLst>
                <a:ext uri="{FF2B5EF4-FFF2-40B4-BE49-F238E27FC236}">
                  <a16:creationId xmlns:a16="http://schemas.microsoft.com/office/drawing/2014/main" id="{86618AA9-DD61-7769-758F-7A3B4C6EBD6D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190" name="Oval 189">
              <a:extLst>
                <a:ext uri="{FF2B5EF4-FFF2-40B4-BE49-F238E27FC236}">
                  <a16:creationId xmlns:a16="http://schemas.microsoft.com/office/drawing/2014/main" id="{8AA0FC46-310C-066E-2998-58FE6D1400DC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195" name="Rectangle: Rounded Corners 194">
              <a:extLst>
                <a:ext uri="{FF2B5EF4-FFF2-40B4-BE49-F238E27FC236}">
                  <a16:creationId xmlns:a16="http://schemas.microsoft.com/office/drawing/2014/main" id="{F73DB34F-2651-E4ED-3A53-4F0F1CEACB44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196" name="Group 195">
            <a:extLst>
              <a:ext uri="{FF2B5EF4-FFF2-40B4-BE49-F238E27FC236}">
                <a16:creationId xmlns:a16="http://schemas.microsoft.com/office/drawing/2014/main" id="{022A29F2-ED09-E126-5B0E-EA77EC9C2D1D}"/>
              </a:ext>
            </a:extLst>
          </p:cNvPr>
          <p:cNvGrpSpPr/>
          <p:nvPr/>
        </p:nvGrpSpPr>
        <p:grpSpPr>
          <a:xfrm>
            <a:off x="5233201" y="4763126"/>
            <a:ext cx="534738" cy="133685"/>
            <a:chOff x="5446858" y="4334748"/>
            <a:chExt cx="609600" cy="152400"/>
          </a:xfrm>
        </p:grpSpPr>
        <p:sp>
          <p:nvSpPr>
            <p:cNvPr id="200" name="Rectangle: Rounded Corners 199">
              <a:extLst>
                <a:ext uri="{FF2B5EF4-FFF2-40B4-BE49-F238E27FC236}">
                  <a16:creationId xmlns:a16="http://schemas.microsoft.com/office/drawing/2014/main" id="{E1179997-9702-AE8D-0FA4-64E3C967C324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01" name="Oval 200">
              <a:extLst>
                <a:ext uri="{FF2B5EF4-FFF2-40B4-BE49-F238E27FC236}">
                  <a16:creationId xmlns:a16="http://schemas.microsoft.com/office/drawing/2014/main" id="{B5EF6ADA-CDE9-543B-8ABD-9B00A4845A99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202" name="Oval 201">
              <a:extLst>
                <a:ext uri="{FF2B5EF4-FFF2-40B4-BE49-F238E27FC236}">
                  <a16:creationId xmlns:a16="http://schemas.microsoft.com/office/drawing/2014/main" id="{8A8359CD-EEEF-6553-A534-B5408401E5B7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203" name="Rectangle: Rounded Corners 202">
              <a:extLst>
                <a:ext uri="{FF2B5EF4-FFF2-40B4-BE49-F238E27FC236}">
                  <a16:creationId xmlns:a16="http://schemas.microsoft.com/office/drawing/2014/main" id="{BF5C0A35-16B8-F276-DBA3-C6BBC8DB26F1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204" name="Group 203">
            <a:extLst>
              <a:ext uri="{FF2B5EF4-FFF2-40B4-BE49-F238E27FC236}">
                <a16:creationId xmlns:a16="http://schemas.microsoft.com/office/drawing/2014/main" id="{0443C90E-1BBD-5A62-97CB-50BA1A3058D3}"/>
              </a:ext>
            </a:extLst>
          </p:cNvPr>
          <p:cNvGrpSpPr/>
          <p:nvPr/>
        </p:nvGrpSpPr>
        <p:grpSpPr>
          <a:xfrm>
            <a:off x="5233201" y="4897994"/>
            <a:ext cx="534738" cy="133685"/>
            <a:chOff x="5446858" y="4334748"/>
            <a:chExt cx="609600" cy="152400"/>
          </a:xfrm>
        </p:grpSpPr>
        <p:sp>
          <p:nvSpPr>
            <p:cNvPr id="205" name="Rectangle: Rounded Corners 204">
              <a:extLst>
                <a:ext uri="{FF2B5EF4-FFF2-40B4-BE49-F238E27FC236}">
                  <a16:creationId xmlns:a16="http://schemas.microsoft.com/office/drawing/2014/main" id="{C5066073-E7BA-EEC3-841D-6F09ABB986E4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08" name="Oval 207">
              <a:extLst>
                <a:ext uri="{FF2B5EF4-FFF2-40B4-BE49-F238E27FC236}">
                  <a16:creationId xmlns:a16="http://schemas.microsoft.com/office/drawing/2014/main" id="{C70D0555-E847-671B-093F-BBE8C4C50D2F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210" name="Oval 209">
              <a:extLst>
                <a:ext uri="{FF2B5EF4-FFF2-40B4-BE49-F238E27FC236}">
                  <a16:creationId xmlns:a16="http://schemas.microsoft.com/office/drawing/2014/main" id="{EB3752F6-E268-A8B7-BBA8-B6021137A400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solidFill>
              <a:schemeClr val="bg1"/>
            </a:solidFill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211" name="Rectangle: Rounded Corners 210">
              <a:extLst>
                <a:ext uri="{FF2B5EF4-FFF2-40B4-BE49-F238E27FC236}">
                  <a16:creationId xmlns:a16="http://schemas.microsoft.com/office/drawing/2014/main" id="{58FE6B04-5C78-A427-9A94-5B0B831679A4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212" name="Group 211">
            <a:extLst>
              <a:ext uri="{FF2B5EF4-FFF2-40B4-BE49-F238E27FC236}">
                <a16:creationId xmlns:a16="http://schemas.microsoft.com/office/drawing/2014/main" id="{14410F7C-C5DE-D49F-51DC-98F4A0E03E3A}"/>
              </a:ext>
            </a:extLst>
          </p:cNvPr>
          <p:cNvGrpSpPr/>
          <p:nvPr/>
        </p:nvGrpSpPr>
        <p:grpSpPr>
          <a:xfrm>
            <a:off x="5615833" y="4855532"/>
            <a:ext cx="305297" cy="339716"/>
            <a:chOff x="5819692" y="4511761"/>
            <a:chExt cx="348037" cy="387276"/>
          </a:xfrm>
        </p:grpSpPr>
        <p:sp>
          <p:nvSpPr>
            <p:cNvPr id="213" name="Rectangle: Rounded Corners 212">
              <a:extLst>
                <a:ext uri="{FF2B5EF4-FFF2-40B4-BE49-F238E27FC236}">
                  <a16:creationId xmlns:a16="http://schemas.microsoft.com/office/drawing/2014/main" id="{C1F186B3-40D5-EA8F-4B84-1353913C6B79}"/>
                </a:ext>
              </a:extLst>
            </p:cNvPr>
            <p:cNvSpPr/>
            <p:nvPr/>
          </p:nvSpPr>
          <p:spPr>
            <a:xfrm>
              <a:off x="5819692" y="4511761"/>
              <a:ext cx="348037" cy="387276"/>
            </a:xfrm>
            <a:prstGeom prst="roundRect">
              <a:avLst>
                <a:gd name="adj" fmla="val 1889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14" name="Group 213">
              <a:extLst>
                <a:ext uri="{FF2B5EF4-FFF2-40B4-BE49-F238E27FC236}">
                  <a16:creationId xmlns:a16="http://schemas.microsoft.com/office/drawing/2014/main" id="{D488223F-1958-C918-CD8F-8BD3922FA6E8}"/>
                </a:ext>
              </a:extLst>
            </p:cNvPr>
            <p:cNvGrpSpPr/>
            <p:nvPr/>
          </p:nvGrpSpPr>
          <p:grpSpPr>
            <a:xfrm>
              <a:off x="5841552" y="4527458"/>
              <a:ext cx="318587" cy="355882"/>
              <a:chOff x="10516842" y="803541"/>
              <a:chExt cx="443396" cy="495300"/>
            </a:xfrm>
          </p:grpSpPr>
          <p:sp>
            <p:nvSpPr>
              <p:cNvPr id="215" name="Freeform: Shape 214">
                <a:extLst>
                  <a:ext uri="{FF2B5EF4-FFF2-40B4-BE49-F238E27FC236}">
                    <a16:creationId xmlns:a16="http://schemas.microsoft.com/office/drawing/2014/main" id="{EF722010-E8DD-EF03-BE49-BBA8FDC303D3}"/>
                  </a:ext>
                </a:extLst>
              </p:cNvPr>
              <p:cNvSpPr/>
              <p:nvPr/>
            </p:nvSpPr>
            <p:spPr>
              <a:xfrm>
                <a:off x="10516842" y="803541"/>
                <a:ext cx="443368" cy="104274"/>
              </a:xfrm>
              <a:custGeom>
                <a:avLst/>
                <a:gdLst>
                  <a:gd name="connsiteX0" fmla="*/ 533400 w 533400"/>
                  <a:gd name="connsiteY0" fmla="*/ 76200 h 152400"/>
                  <a:gd name="connsiteX1" fmla="*/ 266700 w 533400"/>
                  <a:gd name="connsiteY1" fmla="*/ 152400 h 152400"/>
                  <a:gd name="connsiteX2" fmla="*/ 0 w 533400"/>
                  <a:gd name="connsiteY2" fmla="*/ 76200 h 152400"/>
                  <a:gd name="connsiteX3" fmla="*/ 266700 w 533400"/>
                  <a:gd name="connsiteY3" fmla="*/ 0 h 152400"/>
                  <a:gd name="connsiteX4" fmla="*/ 533400 w 533400"/>
                  <a:gd name="connsiteY4" fmla="*/ 76200 h 152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33400" h="152400">
                    <a:moveTo>
                      <a:pt x="533400" y="76200"/>
                    </a:moveTo>
                    <a:cubicBezTo>
                      <a:pt x="533400" y="118284"/>
                      <a:pt x="413994" y="152400"/>
                      <a:pt x="266700" y="152400"/>
                    </a:cubicBezTo>
                    <a:cubicBezTo>
                      <a:pt x="119406" y="152400"/>
                      <a:pt x="0" y="118284"/>
                      <a:pt x="0" y="76200"/>
                    </a:cubicBezTo>
                    <a:cubicBezTo>
                      <a:pt x="0" y="34116"/>
                      <a:pt x="119406" y="0"/>
                      <a:pt x="266700" y="0"/>
                    </a:cubicBezTo>
                    <a:cubicBezTo>
                      <a:pt x="413994" y="0"/>
                      <a:pt x="533400" y="34116"/>
                      <a:pt x="5334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216" name="Freeform: Shape 215">
                <a:extLst>
                  <a:ext uri="{FF2B5EF4-FFF2-40B4-BE49-F238E27FC236}">
                    <a16:creationId xmlns:a16="http://schemas.microsoft.com/office/drawing/2014/main" id="{AFE0BD6D-1114-9732-738A-B85A19E3008B}"/>
                  </a:ext>
                </a:extLst>
              </p:cNvPr>
              <p:cNvSpPr/>
              <p:nvPr/>
            </p:nvSpPr>
            <p:spPr>
              <a:xfrm>
                <a:off x="10516870" y="881746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217" name="Freeform: Shape 216">
                <a:extLst>
                  <a:ext uri="{FF2B5EF4-FFF2-40B4-BE49-F238E27FC236}">
                    <a16:creationId xmlns:a16="http://schemas.microsoft.com/office/drawing/2014/main" id="{59C2C61A-E664-6BBF-6267-DEFC9C6BA895}"/>
                  </a:ext>
                </a:extLst>
              </p:cNvPr>
              <p:cNvSpPr/>
              <p:nvPr/>
            </p:nvSpPr>
            <p:spPr>
              <a:xfrm>
                <a:off x="10516865" y="1012088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218" name="Freeform: Shape 217">
                <a:extLst>
                  <a:ext uri="{FF2B5EF4-FFF2-40B4-BE49-F238E27FC236}">
                    <a16:creationId xmlns:a16="http://schemas.microsoft.com/office/drawing/2014/main" id="{E2852B05-CB74-A604-8DA3-5ACD67BB383B}"/>
                  </a:ext>
                </a:extLst>
              </p:cNvPr>
              <p:cNvSpPr/>
              <p:nvPr/>
            </p:nvSpPr>
            <p:spPr>
              <a:xfrm>
                <a:off x="10516842" y="1142430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</p:grpSp>
      <p:sp>
        <p:nvSpPr>
          <p:cNvPr id="219" name="Rectangle 218">
            <a:extLst>
              <a:ext uri="{FF2B5EF4-FFF2-40B4-BE49-F238E27FC236}">
                <a16:creationId xmlns:a16="http://schemas.microsoft.com/office/drawing/2014/main" id="{A782555F-4398-C4D1-7A63-929787B1AF2D}"/>
              </a:ext>
            </a:extLst>
          </p:cNvPr>
          <p:cNvSpPr/>
          <p:nvPr/>
        </p:nvSpPr>
        <p:spPr>
          <a:xfrm>
            <a:off x="4689683" y="1737801"/>
            <a:ext cx="1778952" cy="4258616"/>
          </a:xfrm>
          <a:prstGeom prst="rect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1" name="TextBox 220">
            <a:extLst>
              <a:ext uri="{FF2B5EF4-FFF2-40B4-BE49-F238E27FC236}">
                <a16:creationId xmlns:a16="http://schemas.microsoft.com/office/drawing/2014/main" id="{0C74E870-AB25-20D5-3AEA-F2A1C81C8486}"/>
              </a:ext>
            </a:extLst>
          </p:cNvPr>
          <p:cNvSpPr txBox="1"/>
          <p:nvPr/>
        </p:nvSpPr>
        <p:spPr>
          <a:xfrm>
            <a:off x="5030182" y="5138775"/>
            <a:ext cx="9780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Option 2: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Cloud Server</a:t>
            </a:r>
          </a:p>
        </p:txBody>
      </p:sp>
      <p:cxnSp>
        <p:nvCxnSpPr>
          <p:cNvPr id="244" name="Straight Connector 243">
            <a:extLst>
              <a:ext uri="{FF2B5EF4-FFF2-40B4-BE49-F238E27FC236}">
                <a16:creationId xmlns:a16="http://schemas.microsoft.com/office/drawing/2014/main" id="{711A5726-F48B-EAE8-6B37-A7963FB50E1C}"/>
              </a:ext>
            </a:extLst>
          </p:cNvPr>
          <p:cNvCxnSpPr>
            <a:cxnSpLocks/>
          </p:cNvCxnSpPr>
          <p:nvPr/>
        </p:nvCxnSpPr>
        <p:spPr>
          <a:xfrm flipH="1">
            <a:off x="6468635" y="3911506"/>
            <a:ext cx="644635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6" name="Freeform: Shape 245">
            <a:extLst>
              <a:ext uri="{FF2B5EF4-FFF2-40B4-BE49-F238E27FC236}">
                <a16:creationId xmlns:a16="http://schemas.microsoft.com/office/drawing/2014/main" id="{EE32898D-4C4F-899D-3702-9B5F9FC7F3EA}"/>
              </a:ext>
            </a:extLst>
          </p:cNvPr>
          <p:cNvSpPr/>
          <p:nvPr/>
        </p:nvSpPr>
        <p:spPr>
          <a:xfrm>
            <a:off x="7113269" y="3906799"/>
            <a:ext cx="54863" cy="737214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4 h 2340814"/>
              <a:gd name="connsiteX1" fmla="*/ 0 w 0"/>
              <a:gd name="connsiteY1" fmla="*/ 0 h 2340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4">
                <a:moveTo>
                  <a:pt x="0" y="2340814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48" name="Straight Connector 247">
            <a:extLst>
              <a:ext uri="{FF2B5EF4-FFF2-40B4-BE49-F238E27FC236}">
                <a16:creationId xmlns:a16="http://schemas.microsoft.com/office/drawing/2014/main" id="{7B57476E-77F2-5380-8C99-E5F6BA878926}"/>
              </a:ext>
            </a:extLst>
          </p:cNvPr>
          <p:cNvCxnSpPr>
            <a:cxnSpLocks/>
          </p:cNvCxnSpPr>
          <p:nvPr/>
        </p:nvCxnSpPr>
        <p:spPr>
          <a:xfrm flipH="1">
            <a:off x="7108507" y="4644012"/>
            <a:ext cx="632550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1" name="Freeform: Shape 250">
            <a:extLst>
              <a:ext uri="{FF2B5EF4-FFF2-40B4-BE49-F238E27FC236}">
                <a16:creationId xmlns:a16="http://schemas.microsoft.com/office/drawing/2014/main" id="{AA309873-736B-9281-9BD4-F0D6514D0593}"/>
              </a:ext>
            </a:extLst>
          </p:cNvPr>
          <p:cNvSpPr/>
          <p:nvPr/>
        </p:nvSpPr>
        <p:spPr>
          <a:xfrm>
            <a:off x="7104104" y="3180939"/>
            <a:ext cx="54863" cy="737214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4 h 2340814"/>
              <a:gd name="connsiteX1" fmla="*/ 0 w 0"/>
              <a:gd name="connsiteY1" fmla="*/ 0 h 2340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4">
                <a:moveTo>
                  <a:pt x="0" y="2340814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2" name="Straight Connector 251">
            <a:extLst>
              <a:ext uri="{FF2B5EF4-FFF2-40B4-BE49-F238E27FC236}">
                <a16:creationId xmlns:a16="http://schemas.microsoft.com/office/drawing/2014/main" id="{F940B7EF-6EA3-9D9B-A9B9-15F0CD487E38}"/>
              </a:ext>
            </a:extLst>
          </p:cNvPr>
          <p:cNvCxnSpPr>
            <a:cxnSpLocks/>
          </p:cNvCxnSpPr>
          <p:nvPr/>
        </p:nvCxnSpPr>
        <p:spPr>
          <a:xfrm flipH="1">
            <a:off x="7108506" y="3180518"/>
            <a:ext cx="364666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Rectangle 154">
            <a:extLst>
              <a:ext uri="{FF2B5EF4-FFF2-40B4-BE49-F238E27FC236}">
                <a16:creationId xmlns:a16="http://schemas.microsoft.com/office/drawing/2014/main" id="{D0B79415-633F-04DD-8865-D9735F365A50}"/>
              </a:ext>
            </a:extLst>
          </p:cNvPr>
          <p:cNvSpPr/>
          <p:nvPr/>
        </p:nvSpPr>
        <p:spPr>
          <a:xfrm>
            <a:off x="849814" y="4819271"/>
            <a:ext cx="471608" cy="714726"/>
          </a:xfrm>
          <a:prstGeom prst="rect">
            <a:avLst/>
          </a:prstGeom>
          <a:noFill/>
          <a:ln w="15875">
            <a:solidFill>
              <a:srgbClr val="73D438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71" name="Straight Connector 170">
            <a:extLst>
              <a:ext uri="{FF2B5EF4-FFF2-40B4-BE49-F238E27FC236}">
                <a16:creationId xmlns:a16="http://schemas.microsoft.com/office/drawing/2014/main" id="{215BC8A3-77FE-2889-F513-EB2ABAC1E625}"/>
              </a:ext>
            </a:extLst>
          </p:cNvPr>
          <p:cNvCxnSpPr>
            <a:cxnSpLocks/>
          </p:cNvCxnSpPr>
          <p:nvPr/>
        </p:nvCxnSpPr>
        <p:spPr>
          <a:xfrm flipH="1">
            <a:off x="7465022" y="3180518"/>
            <a:ext cx="276034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7" name="Picture 146">
            <a:extLst>
              <a:ext uri="{FF2B5EF4-FFF2-40B4-BE49-F238E27FC236}">
                <a16:creationId xmlns:a16="http://schemas.microsoft.com/office/drawing/2014/main" id="{D4B1A841-B016-3617-63AE-D1225AEE5112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4460" t="19497" r="75412" b="17649"/>
          <a:stretch/>
        </p:blipFill>
        <p:spPr>
          <a:xfrm>
            <a:off x="5227267" y="5596500"/>
            <a:ext cx="150706" cy="151486"/>
          </a:xfrm>
          <a:prstGeom prst="rect">
            <a:avLst/>
          </a:prstGeom>
        </p:spPr>
      </p:pic>
      <p:pic>
        <p:nvPicPr>
          <p:cNvPr id="148" name="Picture 147">
            <a:extLst>
              <a:ext uri="{FF2B5EF4-FFF2-40B4-BE49-F238E27FC236}">
                <a16:creationId xmlns:a16="http://schemas.microsoft.com/office/drawing/2014/main" id="{41054753-4D17-9240-CD89-3CC3C9498A93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5243" b="74757" l="31250" r="93438">
                        <a14:foregroundMark x1="35625" y1="33981" x2="31250" y2="34951"/>
                        <a14:foregroundMark x1="58219" y1="68981" x2="58438" y2="68932"/>
                        <a14:foregroundMark x1="54063" y1="69903" x2="55074" y2="69679"/>
                        <a14:foregroundMark x1="63125" y1="47573" x2="63667" y2="60194"/>
                        <a14:foregroundMark x1="74688" y1="33010" x2="74688" y2="33010"/>
                        <a14:foregroundMark x1="72813" y1="44660" x2="72813" y2="44660"/>
                        <a14:foregroundMark x1="93438" y1="55340" x2="93438" y2="55340"/>
                        <a14:foregroundMark x1="45625" y1="62136" x2="45625" y2="62136"/>
                        <a14:foregroundMark x1="45625" y1="61165" x2="45625" y2="61165"/>
                        <a14:foregroundMark x1="45938" y1="60194" x2="45938" y2="60194"/>
                        <a14:foregroundMark x1="79688" y1="44660" x2="79688" y2="44660"/>
                        <a14:foregroundMark x1="78125" y1="45631" x2="78125" y2="45631"/>
                        <a14:foregroundMark x1="78438" y1="42718" x2="78438" y2="42718"/>
                        <a14:foregroundMark x1="78438" y1="42718" x2="78438" y2="42718"/>
                        <a14:foregroundMark x1="78750" y1="41748" x2="78750" y2="41748"/>
                        <a14:backgroundMark x1="59375" y1="38835" x2="59688" y2="37864"/>
                        <a14:backgroundMark x1="55937" y1="66990" x2="57500" y2="65049"/>
                        <a14:backgroundMark x1="57500" y1="66019" x2="56250" y2="66990"/>
                        <a14:backgroundMark x1="55937" y1="66019" x2="55937" y2="65049"/>
                        <a14:backgroundMark x1="56875" y1="66019" x2="55937" y2="66019"/>
                        <a14:backgroundMark x1="55625" y1="66990" x2="56563" y2="66990"/>
                        <a14:backgroundMark x1="64688" y1="60194" x2="64688" y2="63107"/>
                        <a14:backgroundMark x1="59375" y1="36893" x2="59375" y2="37864"/>
                        <a14:backgroundMark x1="45313" y1="61165" x2="45313" y2="61165"/>
                        <a14:backgroundMark x1="88125" y1="49515" x2="88125" y2="49515"/>
                        <a14:backgroundMark x1="88750" y1="48544" x2="88125" y2="49515"/>
                        <a14:backgroundMark x1="78125" y1="40777" x2="78438" y2="41748"/>
                      </a14:backgroundRemoval>
                    </a14:imgEffect>
                  </a14:imgLayer>
                </a14:imgProps>
              </a:ext>
            </a:extLst>
          </a:blip>
          <a:srcRect l="27428" t="19497" r="4273" b="17649"/>
          <a:stretch/>
        </p:blipFill>
        <p:spPr>
          <a:xfrm>
            <a:off x="5400170" y="5623248"/>
            <a:ext cx="330798" cy="97993"/>
          </a:xfrm>
          <a:prstGeom prst="rect">
            <a:avLst/>
          </a:prstGeom>
        </p:spPr>
      </p:pic>
      <p:pic>
        <p:nvPicPr>
          <p:cNvPr id="5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618AE6C8-19A5-FB29-62C6-D2EFCE49A548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881084" y="5351714"/>
            <a:ext cx="422797" cy="422797"/>
          </a:xfrm>
          <a:prstGeom prst="rect">
            <a:avLst/>
          </a:prstGeom>
        </p:spPr>
      </p:pic>
      <p:grpSp>
        <p:nvGrpSpPr>
          <p:cNvPr id="159" name="Group 158">
            <a:extLst>
              <a:ext uri="{FF2B5EF4-FFF2-40B4-BE49-F238E27FC236}">
                <a16:creationId xmlns:a16="http://schemas.microsoft.com/office/drawing/2014/main" id="{00FFD6D1-E84A-6425-2918-CF28D8EE96EE}"/>
              </a:ext>
            </a:extLst>
          </p:cNvPr>
          <p:cNvGrpSpPr/>
          <p:nvPr/>
        </p:nvGrpSpPr>
        <p:grpSpPr>
          <a:xfrm>
            <a:off x="5364912" y="4359726"/>
            <a:ext cx="200656" cy="218587"/>
            <a:chOff x="4486028" y="1708150"/>
            <a:chExt cx="3159372" cy="3441700"/>
          </a:xfrm>
          <a:solidFill>
            <a:srgbClr val="A19D9D"/>
          </a:solidFill>
        </p:grpSpPr>
        <p:sp>
          <p:nvSpPr>
            <p:cNvPr id="160" name="Rectangle 3">
              <a:extLst>
                <a:ext uri="{FF2B5EF4-FFF2-40B4-BE49-F238E27FC236}">
                  <a16:creationId xmlns:a16="http://schemas.microsoft.com/office/drawing/2014/main" id="{0081A6CD-D276-C1B1-E721-BB9C332B7E60}"/>
                </a:ext>
              </a:extLst>
            </p:cNvPr>
            <p:cNvSpPr/>
            <p:nvPr/>
          </p:nvSpPr>
          <p:spPr>
            <a:xfrm>
              <a:off x="5956300" y="1708150"/>
              <a:ext cx="1689100" cy="160655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  <p:sp>
          <p:nvSpPr>
            <p:cNvPr id="161" name="Rectangle 3">
              <a:extLst>
                <a:ext uri="{FF2B5EF4-FFF2-40B4-BE49-F238E27FC236}">
                  <a16:creationId xmlns:a16="http://schemas.microsoft.com/office/drawing/2014/main" id="{A9185528-FF3B-7B95-1898-2BF5407AD741}"/>
                </a:ext>
              </a:extLst>
            </p:cNvPr>
            <p:cNvSpPr/>
            <p:nvPr/>
          </p:nvSpPr>
          <p:spPr>
            <a:xfrm>
              <a:off x="4486028" y="2006600"/>
              <a:ext cx="1257300" cy="130810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F2502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  <p:sp>
          <p:nvSpPr>
            <p:cNvPr id="162" name="Rectangle 3">
              <a:extLst>
                <a:ext uri="{FF2B5EF4-FFF2-40B4-BE49-F238E27FC236}">
                  <a16:creationId xmlns:a16="http://schemas.microsoft.com/office/drawing/2014/main" id="{376C5B82-B98C-2174-9B6D-C841ED7D4AD2}"/>
                </a:ext>
              </a:extLst>
            </p:cNvPr>
            <p:cNvSpPr/>
            <p:nvPr/>
          </p:nvSpPr>
          <p:spPr>
            <a:xfrm flipV="1">
              <a:off x="5956300" y="3543300"/>
              <a:ext cx="1689100" cy="160655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FFB9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  <p:sp>
          <p:nvSpPr>
            <p:cNvPr id="169" name="Rectangle 3">
              <a:extLst>
                <a:ext uri="{FF2B5EF4-FFF2-40B4-BE49-F238E27FC236}">
                  <a16:creationId xmlns:a16="http://schemas.microsoft.com/office/drawing/2014/main" id="{FDC12D68-1214-25F9-5CA4-677C37AA980B}"/>
                </a:ext>
              </a:extLst>
            </p:cNvPr>
            <p:cNvSpPr/>
            <p:nvPr/>
          </p:nvSpPr>
          <p:spPr>
            <a:xfrm flipV="1">
              <a:off x="4486028" y="3557711"/>
              <a:ext cx="1257300" cy="130810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00A4E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</p:grpSp>
      <p:sp>
        <p:nvSpPr>
          <p:cNvPr id="170" name="TextBox 169">
            <a:extLst>
              <a:ext uri="{FF2B5EF4-FFF2-40B4-BE49-F238E27FC236}">
                <a16:creationId xmlns:a16="http://schemas.microsoft.com/office/drawing/2014/main" id="{0D464DEA-166E-5B3C-2ABD-A3AD8B407C54}"/>
              </a:ext>
            </a:extLst>
          </p:cNvPr>
          <p:cNvSpPr txBox="1"/>
          <p:nvPr/>
        </p:nvSpPr>
        <p:spPr>
          <a:xfrm>
            <a:off x="5442968" y="4384480"/>
            <a:ext cx="619064" cy="2608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sz="600">
                <a:solidFill>
                  <a:schemeClr val="bg2">
                    <a:lumMod val="10000"/>
                  </a:schemeClr>
                </a:solidFill>
                <a:latin typeface="Daytona" panose="020B0604020202020204" pitchFamily="34" charset="0"/>
                <a:cs typeface="Biome Light" panose="020B0502040204020203" pitchFamily="34" charset="0"/>
              </a:rPr>
              <a:t>Microsoft</a:t>
            </a:r>
          </a:p>
          <a:p>
            <a:pPr algn="ctr">
              <a:lnSpc>
                <a:spcPct val="90000"/>
              </a:lnSpc>
            </a:pPr>
            <a:r>
              <a:rPr lang="en-GB" sz="600">
                <a:solidFill>
                  <a:schemeClr val="bg2">
                    <a:lumMod val="10000"/>
                  </a:schemeClr>
                </a:solidFill>
                <a:latin typeface="Daytona" panose="020B0604020202020204" pitchFamily="34" charset="0"/>
                <a:cs typeface="Biome Light" panose="020B0502040204020203" pitchFamily="34" charset="0"/>
              </a:rPr>
              <a:t>Azure</a:t>
            </a:r>
          </a:p>
        </p:txBody>
      </p:sp>
      <p:pic>
        <p:nvPicPr>
          <p:cNvPr id="172" name="Picture 171">
            <a:extLst>
              <a:ext uri="{FF2B5EF4-FFF2-40B4-BE49-F238E27FC236}">
                <a16:creationId xmlns:a16="http://schemas.microsoft.com/office/drawing/2014/main" id="{DE964E14-36F1-46CF-1F44-59C5A24C0CA2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4460" t="19497" r="75412" b="17649"/>
          <a:stretch/>
        </p:blipFill>
        <p:spPr>
          <a:xfrm>
            <a:off x="5227267" y="3295769"/>
            <a:ext cx="150706" cy="151486"/>
          </a:xfrm>
          <a:prstGeom prst="rect">
            <a:avLst/>
          </a:prstGeom>
        </p:spPr>
      </p:pic>
      <p:pic>
        <p:nvPicPr>
          <p:cNvPr id="186" name="Picture 185">
            <a:extLst>
              <a:ext uri="{FF2B5EF4-FFF2-40B4-BE49-F238E27FC236}">
                <a16:creationId xmlns:a16="http://schemas.microsoft.com/office/drawing/2014/main" id="{1836F97B-B20C-C3C9-A19F-EFBD056A7CFF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5243" b="74757" l="31250" r="93438">
                        <a14:foregroundMark x1="35625" y1="33981" x2="31250" y2="34951"/>
                        <a14:foregroundMark x1="58219" y1="68981" x2="58438" y2="68932"/>
                        <a14:foregroundMark x1="54063" y1="69903" x2="55074" y2="69679"/>
                        <a14:foregroundMark x1="63125" y1="47573" x2="63667" y2="60194"/>
                        <a14:foregroundMark x1="74688" y1="33010" x2="74688" y2="33010"/>
                        <a14:foregroundMark x1="72813" y1="44660" x2="72813" y2="44660"/>
                        <a14:foregroundMark x1="93438" y1="55340" x2="93438" y2="55340"/>
                        <a14:foregroundMark x1="45625" y1="62136" x2="45625" y2="62136"/>
                        <a14:foregroundMark x1="45625" y1="61165" x2="45625" y2="61165"/>
                        <a14:foregroundMark x1="45938" y1="60194" x2="45938" y2="60194"/>
                        <a14:foregroundMark x1="79688" y1="44660" x2="79688" y2="44660"/>
                        <a14:foregroundMark x1="78125" y1="45631" x2="78125" y2="45631"/>
                        <a14:foregroundMark x1="78438" y1="42718" x2="78438" y2="42718"/>
                        <a14:foregroundMark x1="78438" y1="42718" x2="78438" y2="42718"/>
                        <a14:foregroundMark x1="78750" y1="41748" x2="78750" y2="41748"/>
                        <a14:backgroundMark x1="59375" y1="38835" x2="59688" y2="37864"/>
                        <a14:backgroundMark x1="55937" y1="66990" x2="57500" y2="65049"/>
                        <a14:backgroundMark x1="57500" y1="66019" x2="56250" y2="66990"/>
                        <a14:backgroundMark x1="55937" y1="66019" x2="55937" y2="65049"/>
                        <a14:backgroundMark x1="56875" y1="66019" x2="55937" y2="66019"/>
                        <a14:backgroundMark x1="55625" y1="66990" x2="56563" y2="66990"/>
                        <a14:backgroundMark x1="64688" y1="60194" x2="64688" y2="63107"/>
                        <a14:backgroundMark x1="59375" y1="36893" x2="59375" y2="37864"/>
                        <a14:backgroundMark x1="45313" y1="61165" x2="45313" y2="61165"/>
                        <a14:backgroundMark x1="88125" y1="49515" x2="88125" y2="49515"/>
                        <a14:backgroundMark x1="88750" y1="48544" x2="88125" y2="49515"/>
                        <a14:backgroundMark x1="78125" y1="40777" x2="78438" y2="41748"/>
                      </a14:backgroundRemoval>
                    </a14:imgEffect>
                  </a14:imgLayer>
                </a14:imgProps>
              </a:ext>
            </a:extLst>
          </a:blip>
          <a:srcRect l="27428" t="19497" r="4273" b="17649"/>
          <a:stretch/>
        </p:blipFill>
        <p:spPr>
          <a:xfrm>
            <a:off x="5400170" y="3322516"/>
            <a:ext cx="330798" cy="97993"/>
          </a:xfrm>
          <a:prstGeom prst="rect">
            <a:avLst/>
          </a:prstGeom>
        </p:spPr>
      </p:pic>
      <p:pic>
        <p:nvPicPr>
          <p:cNvPr id="188" name="Picture 187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021799D2-9DAD-A87F-A93D-46B5479FF11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861792" y="3067286"/>
            <a:ext cx="422797" cy="422797"/>
          </a:xfrm>
          <a:prstGeom prst="rect">
            <a:avLst/>
          </a:prstGeom>
        </p:spPr>
      </p:pic>
      <p:grpSp>
        <p:nvGrpSpPr>
          <p:cNvPr id="191" name="Group 190">
            <a:extLst>
              <a:ext uri="{FF2B5EF4-FFF2-40B4-BE49-F238E27FC236}">
                <a16:creationId xmlns:a16="http://schemas.microsoft.com/office/drawing/2014/main" id="{B1B338B8-7F4F-A408-B6BD-38FAB06B02D8}"/>
              </a:ext>
            </a:extLst>
          </p:cNvPr>
          <p:cNvGrpSpPr/>
          <p:nvPr/>
        </p:nvGrpSpPr>
        <p:grpSpPr>
          <a:xfrm>
            <a:off x="1000762" y="5569265"/>
            <a:ext cx="160949" cy="63070"/>
            <a:chOff x="5051565" y="2780708"/>
            <a:chExt cx="293981" cy="115200"/>
          </a:xfrm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69BCA5D3-BD16-9BFC-EA0B-19744B21537D}"/>
                </a:ext>
              </a:extLst>
            </p:cNvPr>
            <p:cNvSpPr/>
            <p:nvPr/>
          </p:nvSpPr>
          <p:spPr>
            <a:xfrm>
              <a:off x="5051565" y="2804689"/>
              <a:ext cx="291600" cy="72000"/>
            </a:xfrm>
            <a:custGeom>
              <a:avLst/>
              <a:gdLst>
                <a:gd name="connsiteX0" fmla="*/ 142875 w 685800"/>
                <a:gd name="connsiteY0" fmla="*/ 285750 h 285750"/>
                <a:gd name="connsiteX1" fmla="*/ 542925 w 685800"/>
                <a:gd name="connsiteY1" fmla="*/ 285750 h 285750"/>
                <a:gd name="connsiteX2" fmla="*/ 685800 w 685800"/>
                <a:gd name="connsiteY2" fmla="*/ 142875 h 285750"/>
                <a:gd name="connsiteX3" fmla="*/ 542925 w 685800"/>
                <a:gd name="connsiteY3" fmla="*/ 0 h 285750"/>
                <a:gd name="connsiteX4" fmla="*/ 142875 w 685800"/>
                <a:gd name="connsiteY4" fmla="*/ 0 h 285750"/>
                <a:gd name="connsiteX5" fmla="*/ 0 w 685800"/>
                <a:gd name="connsiteY5" fmla="*/ 142875 h 285750"/>
                <a:gd name="connsiteX6" fmla="*/ 142875 w 685800"/>
                <a:gd name="connsiteY6" fmla="*/ 285750 h 285750"/>
                <a:gd name="connsiteX7" fmla="*/ 142875 w 685800"/>
                <a:gd name="connsiteY7" fmla="*/ 19050 h 285750"/>
                <a:gd name="connsiteX8" fmla="*/ 542925 w 685800"/>
                <a:gd name="connsiteY8" fmla="*/ 19050 h 285750"/>
                <a:gd name="connsiteX9" fmla="*/ 666750 w 685800"/>
                <a:gd name="connsiteY9" fmla="*/ 142875 h 285750"/>
                <a:gd name="connsiteX10" fmla="*/ 542925 w 685800"/>
                <a:gd name="connsiteY10" fmla="*/ 266700 h 285750"/>
                <a:gd name="connsiteX11" fmla="*/ 142875 w 685800"/>
                <a:gd name="connsiteY11" fmla="*/ 266700 h 285750"/>
                <a:gd name="connsiteX12" fmla="*/ 19050 w 685800"/>
                <a:gd name="connsiteY12" fmla="*/ 142875 h 285750"/>
                <a:gd name="connsiteX13" fmla="*/ 142875 w 685800"/>
                <a:gd name="connsiteY13" fmla="*/ 1905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85800" h="285750">
                  <a:moveTo>
                    <a:pt x="142875" y="285750"/>
                  </a:moveTo>
                  <a:lnTo>
                    <a:pt x="542925" y="285750"/>
                  </a:lnTo>
                  <a:cubicBezTo>
                    <a:pt x="621833" y="285750"/>
                    <a:pt x="685800" y="221783"/>
                    <a:pt x="685800" y="142875"/>
                  </a:cubicBezTo>
                  <a:cubicBezTo>
                    <a:pt x="685800" y="63967"/>
                    <a:pt x="621833" y="0"/>
                    <a:pt x="542925" y="0"/>
                  </a:cubicBezTo>
                  <a:lnTo>
                    <a:pt x="142875" y="0"/>
                  </a:lnTo>
                  <a:cubicBezTo>
                    <a:pt x="63967" y="0"/>
                    <a:pt x="0" y="63967"/>
                    <a:pt x="0" y="142875"/>
                  </a:cubicBezTo>
                  <a:cubicBezTo>
                    <a:pt x="0" y="221783"/>
                    <a:pt x="63967" y="285750"/>
                    <a:pt x="142875" y="285750"/>
                  </a:cubicBezTo>
                  <a:close/>
                  <a:moveTo>
                    <a:pt x="142875" y="19050"/>
                  </a:moveTo>
                  <a:lnTo>
                    <a:pt x="542925" y="19050"/>
                  </a:lnTo>
                  <a:cubicBezTo>
                    <a:pt x="611312" y="19050"/>
                    <a:pt x="666750" y="74488"/>
                    <a:pt x="666750" y="142875"/>
                  </a:cubicBezTo>
                  <a:cubicBezTo>
                    <a:pt x="666750" y="211262"/>
                    <a:pt x="611312" y="266700"/>
                    <a:pt x="542925" y="266700"/>
                  </a:cubicBezTo>
                  <a:lnTo>
                    <a:pt x="142875" y="266700"/>
                  </a:lnTo>
                  <a:cubicBezTo>
                    <a:pt x="74488" y="266700"/>
                    <a:pt x="19050" y="211262"/>
                    <a:pt x="19050" y="142875"/>
                  </a:cubicBezTo>
                  <a:cubicBezTo>
                    <a:pt x="19050" y="74488"/>
                    <a:pt x="74488" y="19050"/>
                    <a:pt x="142875" y="19050"/>
                  </a:cubicBezTo>
                  <a:close/>
                </a:path>
              </a:pathLst>
            </a:custGeom>
            <a:solidFill>
              <a:srgbClr val="73D438"/>
            </a:solidFill>
            <a:ln w="6350" cap="flat">
              <a:solidFill>
                <a:srgbClr val="73D438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1680"/>
            </a:p>
          </p:txBody>
        </p:sp>
        <p:sp>
          <p:nvSpPr>
            <p:cNvPr id="194" name="Oval 193">
              <a:extLst>
                <a:ext uri="{FF2B5EF4-FFF2-40B4-BE49-F238E27FC236}">
                  <a16:creationId xmlns:a16="http://schemas.microsoft.com/office/drawing/2014/main" id="{74D6CDDC-8EB9-704D-3359-A9F20270D1F4}"/>
                </a:ext>
              </a:extLst>
            </p:cNvPr>
            <p:cNvSpPr/>
            <p:nvPr/>
          </p:nvSpPr>
          <p:spPr>
            <a:xfrm>
              <a:off x="5230346" y="2780708"/>
              <a:ext cx="115200" cy="115200"/>
            </a:xfrm>
            <a:prstGeom prst="ellipse">
              <a:avLst/>
            </a:prstGeom>
            <a:solidFill>
              <a:schemeClr val="bg1"/>
            </a:solidFill>
            <a:ln w="6350">
              <a:solidFill>
                <a:srgbClr val="73D43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8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EF3B97EF-F69D-D12D-64AE-65E166917BA0}"/>
                </a:ext>
              </a:extLst>
            </p:cNvPr>
            <p:cNvSpPr/>
            <p:nvPr/>
          </p:nvSpPr>
          <p:spPr>
            <a:xfrm>
              <a:off x="5260955" y="2811889"/>
              <a:ext cx="57600" cy="57600"/>
            </a:xfrm>
            <a:custGeom>
              <a:avLst/>
              <a:gdLst>
                <a:gd name="connsiteX0" fmla="*/ 85725 w 171450"/>
                <a:gd name="connsiteY0" fmla="*/ 171450 h 171450"/>
                <a:gd name="connsiteX1" fmla="*/ 171450 w 171450"/>
                <a:gd name="connsiteY1" fmla="*/ 85725 h 171450"/>
                <a:gd name="connsiteX2" fmla="*/ 85725 w 171450"/>
                <a:gd name="connsiteY2" fmla="*/ 0 h 171450"/>
                <a:gd name="connsiteX3" fmla="*/ 0 w 171450"/>
                <a:gd name="connsiteY3" fmla="*/ 85725 h 171450"/>
                <a:gd name="connsiteX4" fmla="*/ 85725 w 171450"/>
                <a:gd name="connsiteY4" fmla="*/ 171450 h 171450"/>
                <a:gd name="connsiteX5" fmla="*/ 85725 w 171450"/>
                <a:gd name="connsiteY5" fmla="*/ 19050 h 171450"/>
                <a:gd name="connsiteX6" fmla="*/ 152400 w 171450"/>
                <a:gd name="connsiteY6" fmla="*/ 85725 h 171450"/>
                <a:gd name="connsiteX7" fmla="*/ 85725 w 171450"/>
                <a:gd name="connsiteY7" fmla="*/ 152400 h 171450"/>
                <a:gd name="connsiteX8" fmla="*/ 19050 w 171450"/>
                <a:gd name="connsiteY8" fmla="*/ 85725 h 171450"/>
                <a:gd name="connsiteX9" fmla="*/ 85725 w 171450"/>
                <a:gd name="connsiteY9" fmla="*/ 1905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1450" h="171450">
                  <a:moveTo>
                    <a:pt x="85725" y="171450"/>
                  </a:moveTo>
                  <a:cubicBezTo>
                    <a:pt x="133070" y="171450"/>
                    <a:pt x="171450" y="133070"/>
                    <a:pt x="171450" y="85725"/>
                  </a:cubicBezTo>
                  <a:cubicBezTo>
                    <a:pt x="171450" y="38380"/>
                    <a:pt x="133070" y="0"/>
                    <a:pt x="85725" y="0"/>
                  </a:cubicBezTo>
                  <a:cubicBezTo>
                    <a:pt x="38380" y="0"/>
                    <a:pt x="0" y="38380"/>
                    <a:pt x="0" y="85725"/>
                  </a:cubicBezTo>
                  <a:cubicBezTo>
                    <a:pt x="0" y="133070"/>
                    <a:pt x="38380" y="171450"/>
                    <a:pt x="85725" y="171450"/>
                  </a:cubicBezTo>
                  <a:close/>
                  <a:moveTo>
                    <a:pt x="85725" y="19050"/>
                  </a:moveTo>
                  <a:cubicBezTo>
                    <a:pt x="122549" y="19050"/>
                    <a:pt x="152400" y="48901"/>
                    <a:pt x="152400" y="85725"/>
                  </a:cubicBezTo>
                  <a:cubicBezTo>
                    <a:pt x="152400" y="122549"/>
                    <a:pt x="122549" y="152400"/>
                    <a:pt x="85725" y="152400"/>
                  </a:cubicBezTo>
                  <a:cubicBezTo>
                    <a:pt x="48901" y="152400"/>
                    <a:pt x="19050" y="122549"/>
                    <a:pt x="19050" y="85725"/>
                  </a:cubicBezTo>
                  <a:cubicBezTo>
                    <a:pt x="19092" y="48918"/>
                    <a:pt x="48919" y="19092"/>
                    <a:pt x="85725" y="19050"/>
                  </a:cubicBezTo>
                  <a:close/>
                </a:path>
              </a:pathLst>
            </a:custGeom>
            <a:solidFill>
              <a:srgbClr val="73D438"/>
            </a:solidFill>
            <a:ln w="6350" cap="flat">
              <a:solidFill>
                <a:srgbClr val="73D438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1680"/>
            </a:p>
          </p:txBody>
        </p:sp>
      </p:grpSp>
      <p:cxnSp>
        <p:nvCxnSpPr>
          <p:cNvPr id="265" name="Straight Connector 264">
            <a:extLst>
              <a:ext uri="{FF2B5EF4-FFF2-40B4-BE49-F238E27FC236}">
                <a16:creationId xmlns:a16="http://schemas.microsoft.com/office/drawing/2014/main" id="{A0EAE7D1-8E3C-2609-1D90-4ED3B18A4A25}"/>
              </a:ext>
            </a:extLst>
          </p:cNvPr>
          <p:cNvCxnSpPr>
            <a:cxnSpLocks/>
          </p:cNvCxnSpPr>
          <p:nvPr/>
        </p:nvCxnSpPr>
        <p:spPr>
          <a:xfrm flipV="1">
            <a:off x="3878407" y="3913354"/>
            <a:ext cx="0" cy="1261440"/>
          </a:xfrm>
          <a:prstGeom prst="line">
            <a:avLst/>
          </a:prstGeom>
          <a:ln w="12700">
            <a:solidFill>
              <a:srgbClr val="4BA0D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7" name="Freeform: Shape 266">
            <a:extLst>
              <a:ext uri="{FF2B5EF4-FFF2-40B4-BE49-F238E27FC236}">
                <a16:creationId xmlns:a16="http://schemas.microsoft.com/office/drawing/2014/main" id="{59F6CE91-BDFE-2F23-5D17-CA5016D30EA0}"/>
              </a:ext>
            </a:extLst>
          </p:cNvPr>
          <p:cNvSpPr/>
          <p:nvPr/>
        </p:nvSpPr>
        <p:spPr>
          <a:xfrm flipH="1">
            <a:off x="7465022" y="3175688"/>
            <a:ext cx="0" cy="574560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5 h 2340815"/>
              <a:gd name="connsiteX1" fmla="*/ 0 w 0"/>
              <a:gd name="connsiteY1" fmla="*/ 1 h 23408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5">
                <a:moveTo>
                  <a:pt x="0" y="2340815"/>
                </a:moveTo>
                <a:lnTo>
                  <a:pt x="0" y="1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9" name="Freeform: Shape 268">
            <a:extLst>
              <a:ext uri="{FF2B5EF4-FFF2-40B4-BE49-F238E27FC236}">
                <a16:creationId xmlns:a16="http://schemas.microsoft.com/office/drawing/2014/main" id="{F1FDC284-A59B-5F7D-D31D-07BA54F2B0CA}"/>
              </a:ext>
            </a:extLst>
          </p:cNvPr>
          <p:cNvSpPr/>
          <p:nvPr/>
        </p:nvSpPr>
        <p:spPr>
          <a:xfrm flipH="1" flipV="1">
            <a:off x="7465022" y="2610693"/>
            <a:ext cx="276034" cy="97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230028 w 230028"/>
              <a:gd name="connsiteY0" fmla="*/ 403 h 402"/>
              <a:gd name="connsiteX1" fmla="*/ 0 w 230028"/>
              <a:gd name="connsiteY1" fmla="*/ 0 h 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30028" h="402">
                <a:moveTo>
                  <a:pt x="230028" y="403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70" name="Straight Connector 269">
            <a:extLst>
              <a:ext uri="{FF2B5EF4-FFF2-40B4-BE49-F238E27FC236}">
                <a16:creationId xmlns:a16="http://schemas.microsoft.com/office/drawing/2014/main" id="{68D449B8-7AC1-DF41-B78F-8066E42FB5B0}"/>
              </a:ext>
            </a:extLst>
          </p:cNvPr>
          <p:cNvCxnSpPr>
            <a:cxnSpLocks/>
          </p:cNvCxnSpPr>
          <p:nvPr/>
        </p:nvCxnSpPr>
        <p:spPr>
          <a:xfrm flipH="1">
            <a:off x="6468636" y="4068238"/>
            <a:ext cx="514333" cy="0"/>
          </a:xfrm>
          <a:prstGeom prst="line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4" name="Straight Connector 273">
            <a:extLst>
              <a:ext uri="{FF2B5EF4-FFF2-40B4-BE49-F238E27FC236}">
                <a16:creationId xmlns:a16="http://schemas.microsoft.com/office/drawing/2014/main" id="{B7AE0957-11D9-7B6B-F318-2F8692237F97}"/>
              </a:ext>
            </a:extLst>
          </p:cNvPr>
          <p:cNvCxnSpPr>
            <a:cxnSpLocks/>
          </p:cNvCxnSpPr>
          <p:nvPr/>
        </p:nvCxnSpPr>
        <p:spPr>
          <a:xfrm flipV="1">
            <a:off x="6979828" y="4066748"/>
            <a:ext cx="0" cy="1326280"/>
          </a:xfrm>
          <a:prstGeom prst="line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283" name="Graphic 282" descr="Close outline">
            <a:extLst>
              <a:ext uri="{FF2B5EF4-FFF2-40B4-BE49-F238E27FC236}">
                <a16:creationId xmlns:a16="http://schemas.microsoft.com/office/drawing/2014/main" id="{017E3F58-CB6E-EBE6-03C5-3566F417C4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0054116" y="2109038"/>
            <a:ext cx="129600" cy="129600"/>
          </a:xfrm>
          <a:prstGeom prst="rect">
            <a:avLst/>
          </a:prstGeom>
        </p:spPr>
      </p:pic>
      <p:grpSp>
        <p:nvGrpSpPr>
          <p:cNvPr id="157" name="Group 156">
            <a:extLst>
              <a:ext uri="{FF2B5EF4-FFF2-40B4-BE49-F238E27FC236}">
                <a16:creationId xmlns:a16="http://schemas.microsoft.com/office/drawing/2014/main" id="{C14B5695-E95E-11BC-F765-C9B7D4102574}"/>
              </a:ext>
            </a:extLst>
          </p:cNvPr>
          <p:cNvGrpSpPr/>
          <p:nvPr/>
        </p:nvGrpSpPr>
        <p:grpSpPr>
          <a:xfrm>
            <a:off x="4056388" y="3519255"/>
            <a:ext cx="508003" cy="559292"/>
            <a:chOff x="4426709" y="508000"/>
            <a:chExt cx="658129" cy="759659"/>
          </a:xfrm>
        </p:grpSpPr>
        <p:sp>
          <p:nvSpPr>
            <p:cNvPr id="158" name="Rectangle 157">
              <a:extLst>
                <a:ext uri="{FF2B5EF4-FFF2-40B4-BE49-F238E27FC236}">
                  <a16:creationId xmlns:a16="http://schemas.microsoft.com/office/drawing/2014/main" id="{26722ED8-AF5A-DD09-6303-96772B47D592}"/>
                </a:ext>
              </a:extLst>
            </p:cNvPr>
            <p:cNvSpPr/>
            <p:nvPr/>
          </p:nvSpPr>
          <p:spPr>
            <a:xfrm>
              <a:off x="4497820" y="508000"/>
              <a:ext cx="491768" cy="759659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5D03F7F0-0CB9-3BF6-FB7F-A779B30CB996}"/>
                </a:ext>
              </a:extLst>
            </p:cNvPr>
            <p:cNvSpPr/>
            <p:nvPr/>
          </p:nvSpPr>
          <p:spPr>
            <a:xfrm>
              <a:off x="4477004" y="567401"/>
              <a:ext cx="533400" cy="700258"/>
            </a:xfrm>
            <a:custGeom>
              <a:avLst/>
              <a:gdLst>
                <a:gd name="connsiteX0" fmla="*/ 466992 w 533400"/>
                <a:gd name="connsiteY0" fmla="*/ 314420 h 700258"/>
                <a:gd name="connsiteX1" fmla="*/ 466992 w 533400"/>
                <a:gd name="connsiteY1" fmla="*/ 200273 h 700258"/>
                <a:gd name="connsiteX2" fmla="*/ 266719 w 533400"/>
                <a:gd name="connsiteY2" fmla="*/ 0 h 700258"/>
                <a:gd name="connsiteX3" fmla="*/ 66446 w 533400"/>
                <a:gd name="connsiteY3" fmla="*/ 200273 h 700258"/>
                <a:gd name="connsiteX4" fmla="*/ 66446 w 533400"/>
                <a:gd name="connsiteY4" fmla="*/ 314411 h 700258"/>
                <a:gd name="connsiteX5" fmla="*/ 0 w 533400"/>
                <a:gd name="connsiteY5" fmla="*/ 319173 h 700258"/>
                <a:gd name="connsiteX6" fmla="*/ 0 w 533400"/>
                <a:gd name="connsiteY6" fmla="*/ 681209 h 700258"/>
                <a:gd name="connsiteX7" fmla="*/ 266700 w 533400"/>
                <a:gd name="connsiteY7" fmla="*/ 700259 h 700258"/>
                <a:gd name="connsiteX8" fmla="*/ 533400 w 533400"/>
                <a:gd name="connsiteY8" fmla="*/ 681209 h 700258"/>
                <a:gd name="connsiteX9" fmla="*/ 533400 w 533400"/>
                <a:gd name="connsiteY9" fmla="*/ 319154 h 700258"/>
                <a:gd name="connsiteX10" fmla="*/ 85496 w 533400"/>
                <a:gd name="connsiteY10" fmla="*/ 200273 h 700258"/>
                <a:gd name="connsiteX11" fmla="*/ 266719 w 533400"/>
                <a:gd name="connsiteY11" fmla="*/ 19050 h 700258"/>
                <a:gd name="connsiteX12" fmla="*/ 447942 w 533400"/>
                <a:gd name="connsiteY12" fmla="*/ 200273 h 700258"/>
                <a:gd name="connsiteX13" fmla="*/ 447942 w 533400"/>
                <a:gd name="connsiteY13" fmla="*/ 313144 h 700258"/>
                <a:gd name="connsiteX14" fmla="*/ 419129 w 533400"/>
                <a:gd name="connsiteY14" fmla="*/ 311220 h 700258"/>
                <a:gd name="connsiteX15" fmla="*/ 419129 w 533400"/>
                <a:gd name="connsiteY15" fmla="*/ 200035 h 700258"/>
                <a:gd name="connsiteX16" fmla="*/ 266729 w 533400"/>
                <a:gd name="connsiteY16" fmla="*/ 47635 h 700258"/>
                <a:gd name="connsiteX17" fmla="*/ 114329 w 533400"/>
                <a:gd name="connsiteY17" fmla="*/ 200035 h 700258"/>
                <a:gd name="connsiteX18" fmla="*/ 114329 w 533400"/>
                <a:gd name="connsiteY18" fmla="*/ 311220 h 700258"/>
                <a:gd name="connsiteX19" fmla="*/ 85515 w 533400"/>
                <a:gd name="connsiteY19" fmla="*/ 313125 h 700258"/>
                <a:gd name="connsiteX20" fmla="*/ 400079 w 533400"/>
                <a:gd name="connsiteY20" fmla="*/ 309886 h 700258"/>
                <a:gd name="connsiteX21" fmla="*/ 266729 w 533400"/>
                <a:gd name="connsiteY21" fmla="*/ 300104 h 700258"/>
                <a:gd name="connsiteX22" fmla="*/ 133379 w 533400"/>
                <a:gd name="connsiteY22" fmla="*/ 309886 h 700258"/>
                <a:gd name="connsiteX23" fmla="*/ 133379 w 533400"/>
                <a:gd name="connsiteY23" fmla="*/ 200035 h 700258"/>
                <a:gd name="connsiteX24" fmla="*/ 266729 w 533400"/>
                <a:gd name="connsiteY24" fmla="*/ 66685 h 700258"/>
                <a:gd name="connsiteX25" fmla="*/ 400079 w 533400"/>
                <a:gd name="connsiteY25" fmla="*/ 200035 h 700258"/>
                <a:gd name="connsiteX26" fmla="*/ 514379 w 533400"/>
                <a:gd name="connsiteY26" fmla="*/ 663473 h 700258"/>
                <a:gd name="connsiteX27" fmla="*/ 266729 w 533400"/>
                <a:gd name="connsiteY27" fmla="*/ 681171 h 700258"/>
                <a:gd name="connsiteX28" fmla="*/ 19079 w 533400"/>
                <a:gd name="connsiteY28" fmla="*/ 663473 h 700258"/>
                <a:gd name="connsiteX29" fmla="*/ 19079 w 533400"/>
                <a:gd name="connsiteY29" fmla="*/ 336899 h 700258"/>
                <a:gd name="connsiteX30" fmla="*/ 67980 w 533400"/>
                <a:gd name="connsiteY30" fmla="*/ 333404 h 700258"/>
                <a:gd name="connsiteX31" fmla="*/ 125254 w 533400"/>
                <a:gd name="connsiteY31" fmla="*/ 329594 h 700258"/>
                <a:gd name="connsiteX32" fmla="*/ 266729 w 533400"/>
                <a:gd name="connsiteY32" fmla="*/ 319202 h 700258"/>
                <a:gd name="connsiteX33" fmla="*/ 408337 w 533400"/>
                <a:gd name="connsiteY33" fmla="*/ 329594 h 700258"/>
                <a:gd name="connsiteX34" fmla="*/ 465401 w 533400"/>
                <a:gd name="connsiteY34" fmla="*/ 333404 h 700258"/>
                <a:gd name="connsiteX35" fmla="*/ 514379 w 533400"/>
                <a:gd name="connsiteY35" fmla="*/ 336899 h 700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533400" h="700258">
                  <a:moveTo>
                    <a:pt x="466992" y="314420"/>
                  </a:moveTo>
                  <a:lnTo>
                    <a:pt x="466992" y="200273"/>
                  </a:lnTo>
                  <a:cubicBezTo>
                    <a:pt x="466992" y="89665"/>
                    <a:pt x="377326" y="0"/>
                    <a:pt x="266719" y="0"/>
                  </a:cubicBezTo>
                  <a:cubicBezTo>
                    <a:pt x="156112" y="0"/>
                    <a:pt x="66446" y="89665"/>
                    <a:pt x="66446" y="200273"/>
                  </a:cubicBezTo>
                  <a:lnTo>
                    <a:pt x="66446" y="314411"/>
                  </a:lnTo>
                  <a:lnTo>
                    <a:pt x="0" y="319173"/>
                  </a:lnTo>
                  <a:lnTo>
                    <a:pt x="0" y="681209"/>
                  </a:lnTo>
                  <a:lnTo>
                    <a:pt x="266700" y="700259"/>
                  </a:lnTo>
                  <a:lnTo>
                    <a:pt x="533400" y="681209"/>
                  </a:lnTo>
                  <a:lnTo>
                    <a:pt x="533400" y="319154"/>
                  </a:lnTo>
                  <a:close/>
                  <a:moveTo>
                    <a:pt x="85496" y="200273"/>
                  </a:moveTo>
                  <a:cubicBezTo>
                    <a:pt x="85496" y="100186"/>
                    <a:pt x="166632" y="19050"/>
                    <a:pt x="266719" y="19050"/>
                  </a:cubicBezTo>
                  <a:cubicBezTo>
                    <a:pt x="366806" y="19050"/>
                    <a:pt x="447942" y="100186"/>
                    <a:pt x="447942" y="200273"/>
                  </a:cubicBezTo>
                  <a:lnTo>
                    <a:pt x="447942" y="313144"/>
                  </a:lnTo>
                  <a:lnTo>
                    <a:pt x="419129" y="311220"/>
                  </a:lnTo>
                  <a:lnTo>
                    <a:pt x="419129" y="200035"/>
                  </a:lnTo>
                  <a:cubicBezTo>
                    <a:pt x="419129" y="115866"/>
                    <a:pt x="350897" y="47635"/>
                    <a:pt x="266729" y="47635"/>
                  </a:cubicBezTo>
                  <a:cubicBezTo>
                    <a:pt x="182560" y="47635"/>
                    <a:pt x="114329" y="115866"/>
                    <a:pt x="114329" y="200035"/>
                  </a:cubicBezTo>
                  <a:lnTo>
                    <a:pt x="114329" y="311220"/>
                  </a:lnTo>
                  <a:lnTo>
                    <a:pt x="85515" y="313125"/>
                  </a:lnTo>
                  <a:close/>
                  <a:moveTo>
                    <a:pt x="400079" y="309886"/>
                  </a:moveTo>
                  <a:lnTo>
                    <a:pt x="266729" y="300104"/>
                  </a:lnTo>
                  <a:lnTo>
                    <a:pt x="133379" y="309886"/>
                  </a:lnTo>
                  <a:lnTo>
                    <a:pt x="133379" y="200035"/>
                  </a:lnTo>
                  <a:cubicBezTo>
                    <a:pt x="133379" y="126387"/>
                    <a:pt x="193081" y="66685"/>
                    <a:pt x="266729" y="66685"/>
                  </a:cubicBezTo>
                  <a:cubicBezTo>
                    <a:pt x="340376" y="66685"/>
                    <a:pt x="400079" y="126387"/>
                    <a:pt x="400079" y="200035"/>
                  </a:cubicBezTo>
                  <a:close/>
                  <a:moveTo>
                    <a:pt x="514379" y="663473"/>
                  </a:moveTo>
                  <a:lnTo>
                    <a:pt x="266729" y="681171"/>
                  </a:lnTo>
                  <a:lnTo>
                    <a:pt x="19079" y="663473"/>
                  </a:lnTo>
                  <a:lnTo>
                    <a:pt x="19079" y="336899"/>
                  </a:lnTo>
                  <a:lnTo>
                    <a:pt x="67980" y="333404"/>
                  </a:lnTo>
                  <a:lnTo>
                    <a:pt x="125254" y="329594"/>
                  </a:lnTo>
                  <a:lnTo>
                    <a:pt x="266729" y="319202"/>
                  </a:lnTo>
                  <a:lnTo>
                    <a:pt x="408337" y="329594"/>
                  </a:lnTo>
                  <a:lnTo>
                    <a:pt x="465401" y="333404"/>
                  </a:lnTo>
                  <a:lnTo>
                    <a:pt x="514379" y="336899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198" name="TextBox 197">
              <a:extLst>
                <a:ext uri="{FF2B5EF4-FFF2-40B4-BE49-F238E27FC236}">
                  <a16:creationId xmlns:a16="http://schemas.microsoft.com/office/drawing/2014/main" id="{B5E2B34E-FF5A-8A57-314A-77A1786BB13A}"/>
                </a:ext>
              </a:extLst>
            </p:cNvPr>
            <p:cNvSpPr txBox="1"/>
            <p:nvPr/>
          </p:nvSpPr>
          <p:spPr>
            <a:xfrm>
              <a:off x="4426709" y="917530"/>
              <a:ext cx="658129" cy="3009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40" b="1">
                  <a:latin typeface="AvenirNext LT Pro Medium" panose="020B0504020202020204"/>
                </a:rPr>
                <a:t>HTTPS</a:t>
              </a:r>
            </a:p>
          </p:txBody>
        </p:sp>
      </p:grp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B2032475-C6C7-C7AE-EDDC-7C4DF6D2779A}"/>
              </a:ext>
            </a:extLst>
          </p:cNvPr>
          <p:cNvGrpSpPr/>
          <p:nvPr/>
        </p:nvGrpSpPr>
        <p:grpSpPr>
          <a:xfrm>
            <a:off x="6523863" y="3472615"/>
            <a:ext cx="508003" cy="559292"/>
            <a:chOff x="4426709" y="508000"/>
            <a:chExt cx="658129" cy="759659"/>
          </a:xfrm>
        </p:grpSpPr>
        <p:sp>
          <p:nvSpPr>
            <p:cNvPr id="209" name="Rectangle 208">
              <a:extLst>
                <a:ext uri="{FF2B5EF4-FFF2-40B4-BE49-F238E27FC236}">
                  <a16:creationId xmlns:a16="http://schemas.microsoft.com/office/drawing/2014/main" id="{710578E7-6AD2-AAE5-F30D-7FF2FCF549A7}"/>
                </a:ext>
              </a:extLst>
            </p:cNvPr>
            <p:cNvSpPr/>
            <p:nvPr/>
          </p:nvSpPr>
          <p:spPr>
            <a:xfrm>
              <a:off x="4497820" y="508000"/>
              <a:ext cx="491768" cy="759659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8340F89-8B66-E9CB-EE46-2EB5AC6A7714}"/>
                </a:ext>
              </a:extLst>
            </p:cNvPr>
            <p:cNvSpPr/>
            <p:nvPr/>
          </p:nvSpPr>
          <p:spPr>
            <a:xfrm>
              <a:off x="4477004" y="567401"/>
              <a:ext cx="533400" cy="700258"/>
            </a:xfrm>
            <a:custGeom>
              <a:avLst/>
              <a:gdLst>
                <a:gd name="connsiteX0" fmla="*/ 466992 w 533400"/>
                <a:gd name="connsiteY0" fmla="*/ 314420 h 700258"/>
                <a:gd name="connsiteX1" fmla="*/ 466992 w 533400"/>
                <a:gd name="connsiteY1" fmla="*/ 200273 h 700258"/>
                <a:gd name="connsiteX2" fmla="*/ 266719 w 533400"/>
                <a:gd name="connsiteY2" fmla="*/ 0 h 700258"/>
                <a:gd name="connsiteX3" fmla="*/ 66446 w 533400"/>
                <a:gd name="connsiteY3" fmla="*/ 200273 h 700258"/>
                <a:gd name="connsiteX4" fmla="*/ 66446 w 533400"/>
                <a:gd name="connsiteY4" fmla="*/ 314411 h 700258"/>
                <a:gd name="connsiteX5" fmla="*/ 0 w 533400"/>
                <a:gd name="connsiteY5" fmla="*/ 319173 h 700258"/>
                <a:gd name="connsiteX6" fmla="*/ 0 w 533400"/>
                <a:gd name="connsiteY6" fmla="*/ 681209 h 700258"/>
                <a:gd name="connsiteX7" fmla="*/ 266700 w 533400"/>
                <a:gd name="connsiteY7" fmla="*/ 700259 h 700258"/>
                <a:gd name="connsiteX8" fmla="*/ 533400 w 533400"/>
                <a:gd name="connsiteY8" fmla="*/ 681209 h 700258"/>
                <a:gd name="connsiteX9" fmla="*/ 533400 w 533400"/>
                <a:gd name="connsiteY9" fmla="*/ 319154 h 700258"/>
                <a:gd name="connsiteX10" fmla="*/ 85496 w 533400"/>
                <a:gd name="connsiteY10" fmla="*/ 200273 h 700258"/>
                <a:gd name="connsiteX11" fmla="*/ 266719 w 533400"/>
                <a:gd name="connsiteY11" fmla="*/ 19050 h 700258"/>
                <a:gd name="connsiteX12" fmla="*/ 447942 w 533400"/>
                <a:gd name="connsiteY12" fmla="*/ 200273 h 700258"/>
                <a:gd name="connsiteX13" fmla="*/ 447942 w 533400"/>
                <a:gd name="connsiteY13" fmla="*/ 313144 h 700258"/>
                <a:gd name="connsiteX14" fmla="*/ 419129 w 533400"/>
                <a:gd name="connsiteY14" fmla="*/ 311220 h 700258"/>
                <a:gd name="connsiteX15" fmla="*/ 419129 w 533400"/>
                <a:gd name="connsiteY15" fmla="*/ 200035 h 700258"/>
                <a:gd name="connsiteX16" fmla="*/ 266729 w 533400"/>
                <a:gd name="connsiteY16" fmla="*/ 47635 h 700258"/>
                <a:gd name="connsiteX17" fmla="*/ 114329 w 533400"/>
                <a:gd name="connsiteY17" fmla="*/ 200035 h 700258"/>
                <a:gd name="connsiteX18" fmla="*/ 114329 w 533400"/>
                <a:gd name="connsiteY18" fmla="*/ 311220 h 700258"/>
                <a:gd name="connsiteX19" fmla="*/ 85515 w 533400"/>
                <a:gd name="connsiteY19" fmla="*/ 313125 h 700258"/>
                <a:gd name="connsiteX20" fmla="*/ 400079 w 533400"/>
                <a:gd name="connsiteY20" fmla="*/ 309886 h 700258"/>
                <a:gd name="connsiteX21" fmla="*/ 266729 w 533400"/>
                <a:gd name="connsiteY21" fmla="*/ 300104 h 700258"/>
                <a:gd name="connsiteX22" fmla="*/ 133379 w 533400"/>
                <a:gd name="connsiteY22" fmla="*/ 309886 h 700258"/>
                <a:gd name="connsiteX23" fmla="*/ 133379 w 533400"/>
                <a:gd name="connsiteY23" fmla="*/ 200035 h 700258"/>
                <a:gd name="connsiteX24" fmla="*/ 266729 w 533400"/>
                <a:gd name="connsiteY24" fmla="*/ 66685 h 700258"/>
                <a:gd name="connsiteX25" fmla="*/ 400079 w 533400"/>
                <a:gd name="connsiteY25" fmla="*/ 200035 h 700258"/>
                <a:gd name="connsiteX26" fmla="*/ 514379 w 533400"/>
                <a:gd name="connsiteY26" fmla="*/ 663473 h 700258"/>
                <a:gd name="connsiteX27" fmla="*/ 266729 w 533400"/>
                <a:gd name="connsiteY27" fmla="*/ 681171 h 700258"/>
                <a:gd name="connsiteX28" fmla="*/ 19079 w 533400"/>
                <a:gd name="connsiteY28" fmla="*/ 663473 h 700258"/>
                <a:gd name="connsiteX29" fmla="*/ 19079 w 533400"/>
                <a:gd name="connsiteY29" fmla="*/ 336899 h 700258"/>
                <a:gd name="connsiteX30" fmla="*/ 67980 w 533400"/>
                <a:gd name="connsiteY30" fmla="*/ 333404 h 700258"/>
                <a:gd name="connsiteX31" fmla="*/ 125254 w 533400"/>
                <a:gd name="connsiteY31" fmla="*/ 329594 h 700258"/>
                <a:gd name="connsiteX32" fmla="*/ 266729 w 533400"/>
                <a:gd name="connsiteY32" fmla="*/ 319202 h 700258"/>
                <a:gd name="connsiteX33" fmla="*/ 408337 w 533400"/>
                <a:gd name="connsiteY33" fmla="*/ 329594 h 700258"/>
                <a:gd name="connsiteX34" fmla="*/ 465401 w 533400"/>
                <a:gd name="connsiteY34" fmla="*/ 333404 h 700258"/>
                <a:gd name="connsiteX35" fmla="*/ 514379 w 533400"/>
                <a:gd name="connsiteY35" fmla="*/ 336899 h 700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533400" h="700258">
                  <a:moveTo>
                    <a:pt x="466992" y="314420"/>
                  </a:moveTo>
                  <a:lnTo>
                    <a:pt x="466992" y="200273"/>
                  </a:lnTo>
                  <a:cubicBezTo>
                    <a:pt x="466992" y="89665"/>
                    <a:pt x="377326" y="0"/>
                    <a:pt x="266719" y="0"/>
                  </a:cubicBezTo>
                  <a:cubicBezTo>
                    <a:pt x="156112" y="0"/>
                    <a:pt x="66446" y="89665"/>
                    <a:pt x="66446" y="200273"/>
                  </a:cubicBezTo>
                  <a:lnTo>
                    <a:pt x="66446" y="314411"/>
                  </a:lnTo>
                  <a:lnTo>
                    <a:pt x="0" y="319173"/>
                  </a:lnTo>
                  <a:lnTo>
                    <a:pt x="0" y="681209"/>
                  </a:lnTo>
                  <a:lnTo>
                    <a:pt x="266700" y="700259"/>
                  </a:lnTo>
                  <a:lnTo>
                    <a:pt x="533400" y="681209"/>
                  </a:lnTo>
                  <a:lnTo>
                    <a:pt x="533400" y="319154"/>
                  </a:lnTo>
                  <a:close/>
                  <a:moveTo>
                    <a:pt x="85496" y="200273"/>
                  </a:moveTo>
                  <a:cubicBezTo>
                    <a:pt x="85496" y="100186"/>
                    <a:pt x="166632" y="19050"/>
                    <a:pt x="266719" y="19050"/>
                  </a:cubicBezTo>
                  <a:cubicBezTo>
                    <a:pt x="366806" y="19050"/>
                    <a:pt x="447942" y="100186"/>
                    <a:pt x="447942" y="200273"/>
                  </a:cubicBezTo>
                  <a:lnTo>
                    <a:pt x="447942" y="313144"/>
                  </a:lnTo>
                  <a:lnTo>
                    <a:pt x="419129" y="311220"/>
                  </a:lnTo>
                  <a:lnTo>
                    <a:pt x="419129" y="200035"/>
                  </a:lnTo>
                  <a:cubicBezTo>
                    <a:pt x="419129" y="115866"/>
                    <a:pt x="350897" y="47635"/>
                    <a:pt x="266729" y="47635"/>
                  </a:cubicBezTo>
                  <a:cubicBezTo>
                    <a:pt x="182560" y="47635"/>
                    <a:pt x="114329" y="115866"/>
                    <a:pt x="114329" y="200035"/>
                  </a:cubicBezTo>
                  <a:lnTo>
                    <a:pt x="114329" y="311220"/>
                  </a:lnTo>
                  <a:lnTo>
                    <a:pt x="85515" y="313125"/>
                  </a:lnTo>
                  <a:close/>
                  <a:moveTo>
                    <a:pt x="400079" y="309886"/>
                  </a:moveTo>
                  <a:lnTo>
                    <a:pt x="266729" y="300104"/>
                  </a:lnTo>
                  <a:lnTo>
                    <a:pt x="133379" y="309886"/>
                  </a:lnTo>
                  <a:lnTo>
                    <a:pt x="133379" y="200035"/>
                  </a:lnTo>
                  <a:cubicBezTo>
                    <a:pt x="133379" y="126387"/>
                    <a:pt x="193081" y="66685"/>
                    <a:pt x="266729" y="66685"/>
                  </a:cubicBezTo>
                  <a:cubicBezTo>
                    <a:pt x="340376" y="66685"/>
                    <a:pt x="400079" y="126387"/>
                    <a:pt x="400079" y="200035"/>
                  </a:cubicBezTo>
                  <a:close/>
                  <a:moveTo>
                    <a:pt x="514379" y="663473"/>
                  </a:moveTo>
                  <a:lnTo>
                    <a:pt x="266729" y="681171"/>
                  </a:lnTo>
                  <a:lnTo>
                    <a:pt x="19079" y="663473"/>
                  </a:lnTo>
                  <a:lnTo>
                    <a:pt x="19079" y="336899"/>
                  </a:lnTo>
                  <a:lnTo>
                    <a:pt x="67980" y="333404"/>
                  </a:lnTo>
                  <a:lnTo>
                    <a:pt x="125254" y="329594"/>
                  </a:lnTo>
                  <a:lnTo>
                    <a:pt x="266729" y="319202"/>
                  </a:lnTo>
                  <a:lnTo>
                    <a:pt x="408337" y="329594"/>
                  </a:lnTo>
                  <a:lnTo>
                    <a:pt x="465401" y="333404"/>
                  </a:lnTo>
                  <a:lnTo>
                    <a:pt x="514379" y="336899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228" name="TextBox 227">
              <a:extLst>
                <a:ext uri="{FF2B5EF4-FFF2-40B4-BE49-F238E27FC236}">
                  <a16:creationId xmlns:a16="http://schemas.microsoft.com/office/drawing/2014/main" id="{6E74B40A-141E-02EA-2F69-F881EF87B33C}"/>
                </a:ext>
              </a:extLst>
            </p:cNvPr>
            <p:cNvSpPr txBox="1"/>
            <p:nvPr/>
          </p:nvSpPr>
          <p:spPr>
            <a:xfrm>
              <a:off x="4426709" y="917530"/>
              <a:ext cx="658129" cy="3009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40" b="1">
                  <a:latin typeface="AvenirNext LT Pro Medium" panose="020B0504020202020204"/>
                </a:rPr>
                <a:t>HTTPS</a:t>
              </a: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4E5256D0-AFD8-1117-5DA8-90285D396171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/>
          <a:stretch/>
        </p:blipFill>
        <p:spPr>
          <a:xfrm>
            <a:off x="905098" y="4926938"/>
            <a:ext cx="366107" cy="4937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1C789D-C860-54EB-2310-11FD3345A916}"/>
              </a:ext>
            </a:extLst>
          </p:cNvPr>
          <p:cNvSpPr txBox="1"/>
          <p:nvPr/>
        </p:nvSpPr>
        <p:spPr>
          <a:xfrm>
            <a:off x="8375050" y="4772903"/>
            <a:ext cx="5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SMS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BC1B59-D472-1B68-0A7B-BC9663094539}"/>
              </a:ext>
            </a:extLst>
          </p:cNvPr>
          <p:cNvSpPr txBox="1"/>
          <p:nvPr/>
        </p:nvSpPr>
        <p:spPr>
          <a:xfrm>
            <a:off x="9036350" y="4756371"/>
            <a:ext cx="5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Voice</a:t>
            </a:r>
          </a:p>
        </p:txBody>
      </p:sp>
      <p:pic>
        <p:nvPicPr>
          <p:cNvPr id="10" name="Graphic 9" descr="Phone Vibration with solid fill">
            <a:extLst>
              <a:ext uri="{FF2B5EF4-FFF2-40B4-BE49-F238E27FC236}">
                <a16:creationId xmlns:a16="http://schemas.microsoft.com/office/drawing/2014/main" id="{3B6EB226-3B7C-3D32-BEBC-B1F329B761A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9098526" y="4332638"/>
            <a:ext cx="426300" cy="426300"/>
          </a:xfrm>
          <a:prstGeom prst="rect">
            <a:avLst/>
          </a:prstGeom>
        </p:spPr>
      </p:pic>
      <p:pic>
        <p:nvPicPr>
          <p:cNvPr id="12" name="Graphic 11" descr="Chat bubble with solid fill">
            <a:extLst>
              <a:ext uri="{FF2B5EF4-FFF2-40B4-BE49-F238E27FC236}">
                <a16:creationId xmlns:a16="http://schemas.microsoft.com/office/drawing/2014/main" id="{BAE32D56-7E7F-BCA1-E968-501B9C1F6F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8399966" y="4373675"/>
            <a:ext cx="448163" cy="44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53152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F2C61-E13E-FC9D-16DB-E1991E9D9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173" y="367767"/>
            <a:ext cx="9192065" cy="493775"/>
          </a:xfrm>
        </p:spPr>
        <p:txBody>
          <a:bodyPr/>
          <a:lstStyle/>
          <a:p>
            <a:r>
              <a:rPr lang="en-US"/>
              <a:t>Environmental Monitoring In Operations</a:t>
            </a:r>
            <a:endParaRPr lang="en-DK"/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ADA5B998-7ED1-C1F4-3A61-6D3649E3B998}"/>
              </a:ext>
            </a:extLst>
          </p:cNvPr>
          <p:cNvSpPr txBox="1"/>
          <p:nvPr/>
        </p:nvSpPr>
        <p:spPr>
          <a:xfrm>
            <a:off x="1342003" y="1097280"/>
            <a:ext cx="8272859" cy="6832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da-DK" sz="1920">
              <a:ea typeface="Malgun Gothic" panose="020B0503020000020004" pitchFamily="34" charset="-127"/>
              <a:cs typeface="Calibri" panose="020F0502020204030204" pitchFamily="34" charset="0"/>
            </a:endParaRPr>
          </a:p>
          <a:p>
            <a:r>
              <a:rPr lang="en-DK" sz="1920">
                <a:ea typeface="Malgun Gothic" panose="020B0503020000020004" pitchFamily="34" charset="-127"/>
                <a:cs typeface="Calibri" panose="020F0502020204030204" pitchFamily="34" charset="0"/>
              </a:rPr>
              <a:t> </a:t>
            </a:r>
            <a:endParaRPr lang="da-DK" sz="1920">
              <a:ea typeface="Malgun Gothic" panose="020B0503020000020004" pitchFamily="34" charset="-127"/>
              <a:cs typeface="Calibri" panose="020F0502020204030204" pitchFamily="34" charset="0"/>
            </a:endParaRPr>
          </a:p>
        </p:txBody>
      </p:sp>
      <p:pic>
        <p:nvPicPr>
          <p:cNvPr id="5" name="Billede 4">
            <a:extLst>
              <a:ext uri="{FF2B5EF4-FFF2-40B4-BE49-F238E27FC236}">
                <a16:creationId xmlns:a16="http://schemas.microsoft.com/office/drawing/2014/main" id="{9BDCF39E-FE1C-8FFA-7F66-B9EDA8D5B3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2001" y="1455451"/>
            <a:ext cx="6393600" cy="4787894"/>
          </a:xfrm>
          <a:prstGeom prst="rect">
            <a:avLst/>
          </a:prstGeom>
        </p:spPr>
      </p:pic>
      <p:sp>
        <p:nvSpPr>
          <p:cNvPr id="6" name="Tekstfelt 5">
            <a:extLst>
              <a:ext uri="{FF2B5EF4-FFF2-40B4-BE49-F238E27FC236}">
                <a16:creationId xmlns:a16="http://schemas.microsoft.com/office/drawing/2014/main" id="{FF469392-F521-362C-468C-401B3B5ABFAC}"/>
              </a:ext>
            </a:extLst>
          </p:cNvPr>
          <p:cNvSpPr txBox="1"/>
          <p:nvPr/>
        </p:nvSpPr>
        <p:spPr>
          <a:xfrm>
            <a:off x="8023842" y="1733066"/>
            <a:ext cx="3643272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Cost </a:t>
            </a:r>
          </a:p>
          <a:p>
            <a:pPr marL="89154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Ownership</a:t>
            </a:r>
          </a:p>
          <a:p>
            <a:pPr marL="89154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Maintenance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+mj-lt"/>
              <a:ea typeface="Malgun Gothic" panose="020B0503020000020004" pitchFamily="34" charset="-127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Security </a:t>
            </a:r>
          </a:p>
          <a:p>
            <a:pPr marL="89154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Network performance</a:t>
            </a:r>
          </a:p>
          <a:p>
            <a:pPr marL="89154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Backup</a:t>
            </a:r>
          </a:p>
          <a:p>
            <a:pPr marL="89154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Data recovery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+mj-lt"/>
              <a:ea typeface="Malgun Gothic" panose="020B0503020000020004" pitchFamily="34" charset="-127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Scalability </a:t>
            </a:r>
          </a:p>
          <a:p>
            <a:pPr marL="89154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Usage plan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+mj-lt"/>
              <a:ea typeface="Malgun Gothic" panose="020B0503020000020004" pitchFamily="34" charset="-127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Implementation</a:t>
            </a:r>
          </a:p>
          <a:p>
            <a:pPr marL="89154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  <a:ea typeface="Malgun Gothic" panose="020B0503020000020004" pitchFamily="34" charset="-127"/>
                <a:cs typeface="Calibri" panose="020F0502020204030204" pitchFamily="34" charset="0"/>
              </a:rPr>
              <a:t>Who does what?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41AC58-6454-E662-184A-FC3F9390072A}"/>
              </a:ext>
            </a:extLst>
          </p:cNvPr>
          <p:cNvSpPr txBox="1"/>
          <p:nvPr/>
        </p:nvSpPr>
        <p:spPr>
          <a:xfrm>
            <a:off x="3266660" y="1646950"/>
            <a:ext cx="1325218" cy="369332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DK" sz="1600" b="1">
                <a:solidFill>
                  <a:schemeClr val="accent1">
                    <a:lumMod val="75000"/>
                  </a:schemeClr>
                </a:solidFill>
                <a:latin typeface="+mj-lt"/>
              </a:rPr>
              <a:t>Purchase</a:t>
            </a:r>
            <a:r>
              <a:rPr lang="en-DK"/>
              <a:t> </a:t>
            </a:r>
            <a:endParaRPr lang="da-DK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56316A-4B07-B40C-15CB-D3671FB1295C}"/>
              </a:ext>
            </a:extLst>
          </p:cNvPr>
          <p:cNvSpPr txBox="1"/>
          <p:nvPr/>
        </p:nvSpPr>
        <p:spPr>
          <a:xfrm>
            <a:off x="2769704" y="2254111"/>
            <a:ext cx="861392" cy="369332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r>
              <a:rPr lang="en-DK" sz="1000">
                <a:solidFill>
                  <a:schemeClr val="accent1">
                    <a:lumMod val="75000"/>
                  </a:schemeClr>
                </a:solidFill>
                <a:latin typeface="+mj-lt"/>
              </a:rPr>
              <a:t>Purchase</a:t>
            </a:r>
            <a:r>
              <a:rPr lang="en-DK"/>
              <a:t> </a:t>
            </a:r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2497062773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68695846"/>
      </p:ext>
    </p:extLst>
  </p:cSld>
  <p:clrMapOvr>
    <a:masterClrMapping/>
  </p:clrMapOvr>
  <p:transition spd="slow"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1_ellab">
  <a:themeElements>
    <a:clrScheme name="ELLAB">
      <a:dk1>
        <a:srgbClr val="000000"/>
      </a:dk1>
      <a:lt1>
        <a:srgbClr val="FFFFFF"/>
      </a:lt1>
      <a:dk2>
        <a:srgbClr val="00004B"/>
      </a:dk2>
      <a:lt2>
        <a:srgbClr val="FFFFFF"/>
      </a:lt2>
      <a:accent1>
        <a:srgbClr val="17AAE2"/>
      </a:accent1>
      <a:accent2>
        <a:srgbClr val="ADD6EE"/>
      </a:accent2>
      <a:accent3>
        <a:srgbClr val="E9F2FA"/>
      </a:accent3>
      <a:accent4>
        <a:srgbClr val="00004B"/>
      </a:accent4>
      <a:accent5>
        <a:srgbClr val="7BC70F"/>
      </a:accent5>
      <a:accent6>
        <a:srgbClr val="A01966"/>
      </a:accent6>
      <a:hlink>
        <a:srgbClr val="00AEEF"/>
      </a:hlink>
      <a:folHlink>
        <a:srgbClr val="FBB040"/>
      </a:folHlink>
    </a:clrScheme>
    <a:fontScheme name="Ellab Sans">
      <a:majorFont>
        <a:latin typeface="Ellab Sans"/>
        <a:ea typeface=""/>
        <a:cs typeface=""/>
      </a:majorFont>
      <a:minorFont>
        <a:latin typeface="Ellab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LLAB PP template" id="{0490FC10-65F0-F845-BCC4-2C6D2FE8A428}" vid="{BB961873-C62E-BF48-90C4-8144B14BF109}"/>
    </a:ext>
  </a:extLst>
</a:theme>
</file>

<file path=ppt/theme/theme2.xml><?xml version="1.0" encoding="utf-8"?>
<a:theme xmlns:a="http://schemas.openxmlformats.org/drawingml/2006/main" name="ellab">
  <a:themeElements>
    <a:clrScheme name="ELLAB">
      <a:dk1>
        <a:srgbClr val="000000"/>
      </a:dk1>
      <a:lt1>
        <a:srgbClr val="FFFFFF"/>
      </a:lt1>
      <a:dk2>
        <a:srgbClr val="00004B"/>
      </a:dk2>
      <a:lt2>
        <a:srgbClr val="FFFFFF"/>
      </a:lt2>
      <a:accent1>
        <a:srgbClr val="17AAE2"/>
      </a:accent1>
      <a:accent2>
        <a:srgbClr val="ADD6EE"/>
      </a:accent2>
      <a:accent3>
        <a:srgbClr val="E9F2FA"/>
      </a:accent3>
      <a:accent4>
        <a:srgbClr val="00004B"/>
      </a:accent4>
      <a:accent5>
        <a:srgbClr val="7BC70F"/>
      </a:accent5>
      <a:accent6>
        <a:srgbClr val="A01966"/>
      </a:accent6>
      <a:hlink>
        <a:srgbClr val="00AEEF"/>
      </a:hlink>
      <a:folHlink>
        <a:srgbClr val="FBB040"/>
      </a:folHlink>
    </a:clrScheme>
    <a:fontScheme name="Ellab Sans">
      <a:majorFont>
        <a:latin typeface="Ellab Sans"/>
        <a:ea typeface=""/>
        <a:cs typeface=""/>
      </a:majorFont>
      <a:minorFont>
        <a:latin typeface="Ellab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LLAB PP template" id="{0490FC10-65F0-F845-BCC4-2C6D2FE8A428}" vid="{83E68E74-3DAF-424F-83B2-99DAC5027593}"/>
    </a:ext>
  </a:extLst>
</a:theme>
</file>

<file path=ppt/theme/theme3.xml><?xml version="1.0" encoding="utf-8"?>
<a:theme xmlns:a="http://schemas.openxmlformats.org/drawingml/2006/main" name="2_ellab">
  <a:themeElements>
    <a:clrScheme name="ELLAB">
      <a:dk1>
        <a:srgbClr val="000000"/>
      </a:dk1>
      <a:lt1>
        <a:srgbClr val="FFFFFF"/>
      </a:lt1>
      <a:dk2>
        <a:srgbClr val="00004B"/>
      </a:dk2>
      <a:lt2>
        <a:srgbClr val="FFFFFF"/>
      </a:lt2>
      <a:accent1>
        <a:srgbClr val="17AAE2"/>
      </a:accent1>
      <a:accent2>
        <a:srgbClr val="ADD6EE"/>
      </a:accent2>
      <a:accent3>
        <a:srgbClr val="E9F2FA"/>
      </a:accent3>
      <a:accent4>
        <a:srgbClr val="00004B"/>
      </a:accent4>
      <a:accent5>
        <a:srgbClr val="7BC70F"/>
      </a:accent5>
      <a:accent6>
        <a:srgbClr val="A01966"/>
      </a:accent6>
      <a:hlink>
        <a:srgbClr val="00AEEF"/>
      </a:hlink>
      <a:folHlink>
        <a:srgbClr val="FBB040"/>
      </a:folHlink>
    </a:clrScheme>
    <a:fontScheme name="Ellab Sans">
      <a:majorFont>
        <a:latin typeface="Ellab Sans"/>
        <a:ea typeface=""/>
        <a:cs typeface=""/>
      </a:majorFont>
      <a:minorFont>
        <a:latin typeface="Ellab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LLAB PP template" id="{0490FC10-65F0-F845-BCC4-2C6D2FE8A428}" vid="{9F82EF56-2814-7941-87A0-70A2F4626A17}"/>
    </a:ext>
  </a:extLst>
</a:theme>
</file>

<file path=ppt/theme/theme4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5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aa58c2a-f017-428b-bbaa-fa514989d33c">
      <Terms xmlns="http://schemas.microsoft.com/office/infopath/2007/PartnerControls"/>
    </lcf76f155ced4ddcb4097134ff3c332f>
    <TaxCatchAll xmlns="664ca7e1-e14f-440d-a513-c6c708b31b0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ADEA1D4D052C40A8862A7201693DCD" ma:contentTypeVersion="19" ma:contentTypeDescription="Create a new document." ma:contentTypeScope="" ma:versionID="303a2596e4cbe958fc84f1fb47a2d5a0">
  <xsd:schema xmlns:xsd="http://www.w3.org/2001/XMLSchema" xmlns:xs="http://www.w3.org/2001/XMLSchema" xmlns:p="http://schemas.microsoft.com/office/2006/metadata/properties" xmlns:ns2="5aa58c2a-f017-428b-bbaa-fa514989d33c" xmlns:ns3="664ca7e1-e14f-440d-a513-c6c708b31b07" targetNamespace="http://schemas.microsoft.com/office/2006/metadata/properties" ma:root="true" ma:fieldsID="04afb0fd03794fcc23b7f41016e0165a" ns2:_="" ns3:_="">
    <xsd:import namespace="5aa58c2a-f017-428b-bbaa-fa514989d33c"/>
    <xsd:import namespace="664ca7e1-e14f-440d-a513-c6c708b31b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a58c2a-f017-428b-bbaa-fa514989d33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2449fb74-ddce-4354-82c8-d456aa319ee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ca7e1-e14f-440d-a513-c6c708b31b07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1a35717b-af10-4d7e-bd89-df9a2ed079bd}" ma:internalName="TaxCatchAll" ma:showField="CatchAllData" ma:web="664ca7e1-e14f-440d-a513-c6c708b31b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D6D2A87-B904-41BD-9E13-2561F85221D8}">
  <ds:schemaRefs>
    <ds:schemaRef ds:uri="http://schemas.openxmlformats.org/package/2006/metadata/core-properties"/>
    <ds:schemaRef ds:uri="http://purl.org/dc/elements/1.1/"/>
    <ds:schemaRef ds:uri="5aa58c2a-f017-428b-bbaa-fa514989d33c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664ca7e1-e14f-440d-a513-c6c708b31b07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4EE8C400-F0A5-439E-A82F-6C8A9BDC4B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D9CF6D-E96A-4AA2-95A6-DC2FDC6E1986}">
  <ds:schemaRefs>
    <ds:schemaRef ds:uri="5aa58c2a-f017-428b-bbaa-fa514989d33c"/>
    <ds:schemaRef ds:uri="664ca7e1-e14f-440d-a513-c6c708b31b0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Ellab PowerPoint Template - 2025</Template>
  <TotalTime>7</TotalTime>
  <Words>3882</Words>
  <Application>Microsoft Office PowerPoint</Application>
  <PresentationFormat>Widescreen</PresentationFormat>
  <Paragraphs>884</Paragraphs>
  <Slides>73</Slides>
  <Notes>13</Notes>
  <HiddenSlides>2</HiddenSlides>
  <MMClips>0</MMClips>
  <ScaleCrop>false</ScaleCrop>
  <HeadingPairs>
    <vt:vector size="8" baseType="variant">
      <vt:variant>
        <vt:lpstr>Fonts Used</vt:lpstr>
      </vt:variant>
      <vt:variant>
        <vt:i4>16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73</vt:i4>
      </vt:variant>
    </vt:vector>
  </HeadingPairs>
  <TitlesOfParts>
    <vt:vector size="93" baseType="lpstr">
      <vt:lpstr>Avenir Next</vt:lpstr>
      <vt:lpstr>Avenir Next Demi Bold</vt:lpstr>
      <vt:lpstr>AvenirNext LT Pro Medium</vt:lpstr>
      <vt:lpstr>AvenirNext LT Pro Regular</vt:lpstr>
      <vt:lpstr>Malgun Gothic</vt:lpstr>
      <vt:lpstr>Aptos</vt:lpstr>
      <vt:lpstr>Arial</vt:lpstr>
      <vt:lpstr>Avenir Next LT Pro</vt:lpstr>
      <vt:lpstr>Avenir Next LT Pro Demi</vt:lpstr>
      <vt:lpstr>Calibri</vt:lpstr>
      <vt:lpstr>Calibri Light</vt:lpstr>
      <vt:lpstr>Courier New</vt:lpstr>
      <vt:lpstr>Daytona</vt:lpstr>
      <vt:lpstr>Ellab Sans</vt:lpstr>
      <vt:lpstr>Tahoma</vt:lpstr>
      <vt:lpstr>Wingdings</vt:lpstr>
      <vt:lpstr>1_ellab</vt:lpstr>
      <vt:lpstr>ellab</vt:lpstr>
      <vt:lpstr>2_ellab</vt:lpstr>
      <vt:lpstr>think-cell Slide</vt:lpstr>
      <vt:lpstr>TrackView Pro &amp; EMSuite   2026   </vt:lpstr>
      <vt:lpstr>Monitoring System Structure Overview</vt:lpstr>
      <vt:lpstr>Full system overview</vt:lpstr>
      <vt:lpstr>Hardware Overview </vt:lpstr>
      <vt:lpstr>TrackView Pro Hardware </vt:lpstr>
      <vt:lpstr>Access Point </vt:lpstr>
      <vt:lpstr>Access Point </vt:lpstr>
      <vt:lpstr>Access Point </vt:lpstr>
      <vt:lpstr>TrackView Pro Hardware </vt:lpstr>
      <vt:lpstr>TrackView Pro PoE Transmitter</vt:lpstr>
      <vt:lpstr>TrackView Pro Transmitter </vt:lpstr>
      <vt:lpstr>TrackView Pro Transmitter</vt:lpstr>
      <vt:lpstr>Transmitter </vt:lpstr>
      <vt:lpstr>      Transmitter </vt:lpstr>
      <vt:lpstr>Sample vs. Log vs. Transmit Rates</vt:lpstr>
      <vt:lpstr>One year battery life </vt:lpstr>
      <vt:lpstr>Hardware communication  </vt:lpstr>
      <vt:lpstr>TrackView Pro Transmitter</vt:lpstr>
      <vt:lpstr>TrackView Pro Transmitter</vt:lpstr>
      <vt:lpstr>Channels and Datapoints </vt:lpstr>
      <vt:lpstr>TrackView data memory – RF transmitter </vt:lpstr>
      <vt:lpstr>Hardware Overview</vt:lpstr>
      <vt:lpstr>Terminology</vt:lpstr>
      <vt:lpstr>Temperature sensors </vt:lpstr>
      <vt:lpstr>Integrated smart sensors – Temperature </vt:lpstr>
      <vt:lpstr>Integrated smart sensors – RH/Temp </vt:lpstr>
      <vt:lpstr>RH/Temperature - Rotronic HygroClip2</vt:lpstr>
      <vt:lpstr>NEW! RH/Temperature – TVP RH/T Pro  Smart Works from 1.5.2 </vt:lpstr>
      <vt:lpstr>Door Sensors – Light, Medium &amp; Heavy </vt:lpstr>
      <vt:lpstr>Door sensor </vt:lpstr>
      <vt:lpstr>Differential pressure (DP)</vt:lpstr>
      <vt:lpstr>Smart sensors with analog input</vt:lpstr>
      <vt:lpstr>Smart sensors with digital in- &amp; output </vt:lpstr>
      <vt:lpstr>Airflow Sensor – E+E </vt:lpstr>
      <vt:lpstr>Light towers &amp; beacons </vt:lpstr>
      <vt:lpstr>Digital Output</vt:lpstr>
      <vt:lpstr>Application overview </vt:lpstr>
      <vt:lpstr>TrackView Pro Hardware – Smart Sensor Options</vt:lpstr>
      <vt:lpstr>LN2 Freezers / Cryogenic Freezers</vt:lpstr>
      <vt:lpstr>Reach-ins &amp; Walk-ins</vt:lpstr>
      <vt:lpstr>Stability &amp; Environmental chambers </vt:lpstr>
      <vt:lpstr>Incubators</vt:lpstr>
      <vt:lpstr>Labs, Storage Areas, Warehouses</vt:lpstr>
      <vt:lpstr>Clean Rooms – Core Functionality</vt:lpstr>
      <vt:lpstr>Clean Rooms – Advanced Functionality</vt:lpstr>
      <vt:lpstr>Particle counter enabled within EMSuite </vt:lpstr>
      <vt:lpstr>Water Baths / Bead Baths</vt:lpstr>
      <vt:lpstr>Applications with TrackView Pro </vt:lpstr>
      <vt:lpstr>TrackView Pro Analog   4-20mA &amp; 0-10V wiring example</vt:lpstr>
      <vt:lpstr>Range Test Kit </vt:lpstr>
      <vt:lpstr>Demonstration Kit </vt:lpstr>
      <vt:lpstr>PowerPoint Presentation</vt:lpstr>
      <vt:lpstr>What is EMSuite? </vt:lpstr>
      <vt:lpstr>EMSuite – Navigation pane</vt:lpstr>
      <vt:lpstr>Control Center</vt:lpstr>
      <vt:lpstr>Control Center</vt:lpstr>
      <vt:lpstr>Control Center</vt:lpstr>
      <vt:lpstr>Control Center </vt:lpstr>
      <vt:lpstr>Users &amp; Roles </vt:lpstr>
      <vt:lpstr>Sites &amp; Zones</vt:lpstr>
      <vt:lpstr>Creating Alarms </vt:lpstr>
      <vt:lpstr>Create Action Card </vt:lpstr>
      <vt:lpstr>How to claim an Action Card </vt:lpstr>
      <vt:lpstr>Audit Trail</vt:lpstr>
      <vt:lpstr>Report </vt:lpstr>
      <vt:lpstr>Map within EMSuite </vt:lpstr>
      <vt:lpstr>Floor map </vt:lpstr>
      <vt:lpstr>Displaying Alarms on Map </vt:lpstr>
      <vt:lpstr>Enable Operation Mode within EMSuite </vt:lpstr>
      <vt:lpstr>Soft PLC </vt:lpstr>
      <vt:lpstr>Monitoring System Structure Overview</vt:lpstr>
      <vt:lpstr>Environmental Monitoring In Operations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Christina Giordano Olsen</dc:creator>
  <cp:lastModifiedBy>Christina Giordano Olsen</cp:lastModifiedBy>
  <cp:revision>4</cp:revision>
  <dcterms:created xsi:type="dcterms:W3CDTF">2025-05-19T07:59:10Z</dcterms:created>
  <dcterms:modified xsi:type="dcterms:W3CDTF">2026-05-22T12:38:34Z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0x010100E9ADEA1D4D052C40A8862A7201693DCD</vt:lpwstr>
  </property>
  <property fmtid="{D5CDD505-2E9C-101B-9397-08002B2CF9AE}" pid="3" name="_dlc_DocIdItemGuid">
    <vt:lpwstr>6c11a9d2-5223-4203-85fa-e91fa6bd0203</vt:lpwstr>
  </property>
  <property fmtid="{D5CDD505-2E9C-101B-9397-08002B2CF9AE}" pid="4" name="MediaServiceImageTags">
    <vt:lpwstr/>
  </property>
</Properties>
</file>