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omments/modernComment_7FFFE085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900" r:id="rId4"/>
    <p:sldMasterId id="2147483852" r:id="rId5"/>
    <p:sldMasterId id="2147483907" r:id="rId6"/>
  </p:sldMasterIdLst>
  <p:notesMasterIdLst>
    <p:notesMasterId r:id="rId24"/>
  </p:notesMasterIdLst>
  <p:handoutMasterIdLst>
    <p:handoutMasterId r:id="rId25"/>
  </p:handoutMasterIdLst>
  <p:sldIdLst>
    <p:sldId id="2147475599" r:id="rId7"/>
    <p:sldId id="2147475600" r:id="rId8"/>
    <p:sldId id="2147475601" r:id="rId9"/>
    <p:sldId id="2147475586" r:id="rId10"/>
    <p:sldId id="2147475561" r:id="rId11"/>
    <p:sldId id="2147475587" r:id="rId12"/>
    <p:sldId id="2147475582" r:id="rId13"/>
    <p:sldId id="2147475588" r:id="rId14"/>
    <p:sldId id="2147475589" r:id="rId15"/>
    <p:sldId id="279" r:id="rId16"/>
    <p:sldId id="2147475544" r:id="rId17"/>
    <p:sldId id="2147475606" r:id="rId18"/>
    <p:sldId id="2147475597" r:id="rId19"/>
    <p:sldId id="2147475603" r:id="rId20"/>
    <p:sldId id="2147475607" r:id="rId21"/>
    <p:sldId id="9685" r:id="rId22"/>
    <p:sldId id="271" r:id="rId23"/>
  </p:sldIdLst>
  <p:sldSz cx="12192000" cy="6858000"/>
  <p:notesSz cx="7104063" cy="10234613"/>
  <p:embeddedFontLst>
    <p:embeddedFont>
      <p:font typeface="Ellab Sans" panose="02000503000000020004" pitchFamily="2" charset="0"/>
      <p:regular r:id="rId26"/>
      <p:bold r:id="rId27"/>
      <p:italic r:id="rId28"/>
      <p:boldItalic r:id="rId29"/>
    </p:embeddedFont>
    <p:embeddedFont>
      <p:font typeface="Ellab Sans Light" panose="02000503000000020004" pitchFamily="2" charset="0"/>
      <p:regular r:id="rId30"/>
      <p:italic r:id="rId31"/>
    </p:embeddedFont>
    <p:embeddedFont>
      <p:font typeface="Ellab Sans Medium" panose="02000503000000020004" pitchFamily="2" charset="0"/>
      <p:regular r:id="rId32"/>
      <p:italic r:id="rId33"/>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Layout 1" id="{BF5D8560-E768-43E8-A47F-A51538220ED5}">
          <p14:sldIdLst>
            <p14:sldId id="2147475599"/>
            <p14:sldId id="2147475600"/>
            <p14:sldId id="2147475601"/>
            <p14:sldId id="2147475586"/>
          </p14:sldIdLst>
        </p14:section>
        <p14:section name="Content" id="{95B73D7E-C08D-46D3-81A8-F698A310E249}">
          <p14:sldIdLst>
            <p14:sldId id="2147475561"/>
            <p14:sldId id="2147475587"/>
            <p14:sldId id="2147475582"/>
            <p14:sldId id="2147475588"/>
            <p14:sldId id="2147475589"/>
            <p14:sldId id="279"/>
            <p14:sldId id="2147475544"/>
            <p14:sldId id="2147475606"/>
            <p14:sldId id="2147475597"/>
            <p14:sldId id="2147475603"/>
          </p14:sldIdLst>
        </p14:section>
        <p14:section name="Untitled Section" id="{F6A5A44F-4E64-41C6-8BDB-36B5FFE0CD47}">
          <p14:sldIdLst>
            <p14:sldId id="2147475607"/>
            <p14:sldId id="9685"/>
          </p14:sldIdLst>
        </p14:section>
        <p14:section name="Thank you" id="{DCC38EF6-DB0D-4A5A-8BBD-91917215294F}">
          <p14:sldIdLst>
            <p14:sldId id="2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5C0D-383D-4069-BB9F-436C5AB1BB87}" name="Thomas W. Flanagan" initials="TW" userId="S::twf@ellab.com::2859ba47-2415-45f6-8b6c-b1e23376e9ef" providerId="AD"/>
  <p188:author id="{9AA64FB2-F0E7-BBE9-AC24-5FF4096187A0}" name="Christian Grønbech" initials="CG" userId="S::cgr@ellab.com::5a0fdb57-2dfb-4f3d-ae3d-ebd357106f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EF"/>
    <a:srgbClr val="F0F0F0"/>
    <a:srgbClr val="286EAE"/>
    <a:srgbClr val="17AAE2"/>
    <a:srgbClr val="7BC70F"/>
    <a:srgbClr val="009FE3"/>
    <a:srgbClr val="00A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86" y="30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omments/modernComment_7FFFE085_0.xml><?xml version="1.0" encoding="utf-8"?>
<p188:cmLst xmlns:a="http://schemas.openxmlformats.org/drawingml/2006/main" xmlns:r="http://schemas.openxmlformats.org/officeDocument/2006/relationships" xmlns:p188="http://schemas.microsoft.com/office/powerpoint/2018/8/main">
  <p188:cm id="{DA81BA05-A43F-4C02-96E0-C2CDD16C42A0}" authorId="{0CE25C0D-383D-4069-BB9F-436C5AB1BB87}" created="2025-01-30T12:38:18.305">
    <ac:deMkLst xmlns:ac="http://schemas.microsoft.com/office/drawing/2013/main/command">
      <pc:docMk xmlns:pc="http://schemas.microsoft.com/office/powerpoint/2013/main/command"/>
      <pc:sldMk xmlns:pc="http://schemas.microsoft.com/office/powerpoint/2013/main/command" cId="0" sldId="2147475589"/>
      <ac:spMk id="144" creationId="{36A7AA93-D7E3-42AF-A44A-EEDF3E923257}"/>
    </ac:deMkLst>
    <p188:txBody>
      <a:bodyPr/>
      <a:lstStyle/>
      <a:p>
        <a:r>
          <a:rPr lang="da-DK"/>
          <a:t>Image needs updated with current office/distributor situation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vl1pPr>
          </a:lstStyle>
          <a:p>
            <a:pPr>
              <a:defRPr/>
            </a:pPr>
            <a:endParaRPr lang="da-DK">
              <a:latin typeface="Ellab Sans" panose="02000503000000020004" pitchFamily="2" charset="0"/>
            </a:endParaRPr>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4023992" y="0"/>
            <a:ext cx="3078427" cy="513508"/>
          </a:xfrm>
          <a:prstGeom prst="rect">
            <a:avLst/>
          </a:prstGeom>
        </p:spPr>
        <p:txBody>
          <a:bodyPr vert="horz" lIns="96661" tIns="48331" rIns="96661" bIns="48331" rtlCol="0"/>
          <a:lstStyle>
            <a:lvl1pPr algn="r">
              <a:defRPr sz="1300" smtClean="0"/>
            </a:lvl1pPr>
          </a:lstStyle>
          <a:p>
            <a:pPr>
              <a:defRPr/>
            </a:pPr>
            <a:fld id="{0B0AE310-B012-674C-8A21-80655F57D4E0}" type="datetimeFigureOut">
              <a:rPr lang="da-DK">
                <a:latin typeface="Ellab Sans" panose="02000503000000020004" pitchFamily="2" charset="0"/>
              </a:rPr>
              <a:pPr>
                <a:defRPr/>
              </a:pPr>
              <a:t>07-04-2025</a:t>
            </a:fld>
            <a:endParaRPr lang="da-DK">
              <a:latin typeface="Ellab Sans" panose="02000503000000020004" pitchFamily="2" charset="0"/>
            </a:endParaRPr>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9721106"/>
            <a:ext cx="3078427" cy="513507"/>
          </a:xfrm>
          <a:prstGeom prst="rect">
            <a:avLst/>
          </a:prstGeom>
        </p:spPr>
        <p:txBody>
          <a:bodyPr vert="horz" lIns="96661" tIns="48331" rIns="96661" bIns="48331" rtlCol="0" anchor="b"/>
          <a:lstStyle>
            <a:lvl1pPr algn="l">
              <a:defRPr sz="1300"/>
            </a:lvl1pPr>
          </a:lstStyle>
          <a:p>
            <a:pPr>
              <a:defRPr/>
            </a:pPr>
            <a:endParaRPr lang="da-DK">
              <a:latin typeface="Ellab Sans" panose="02000503000000020004" pitchFamily="2" charset="0"/>
            </a:endParaRPr>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4023992" y="9721106"/>
            <a:ext cx="3078427" cy="513507"/>
          </a:xfrm>
          <a:prstGeom prst="rect">
            <a:avLst/>
          </a:prstGeom>
        </p:spPr>
        <p:txBody>
          <a:bodyPr vert="horz" lIns="96661" tIns="48331" rIns="96661" bIns="48331" rtlCol="0" anchor="b"/>
          <a:lstStyle>
            <a:lvl1pPr algn="r">
              <a:defRPr sz="1300" smtClean="0"/>
            </a:lvl1pPr>
          </a:lstStyle>
          <a:p>
            <a:pPr>
              <a:defRPr/>
            </a:pPr>
            <a:fld id="{A8A2EB59-D83D-7A45-98D9-85F928BE1804}" type="slidenum">
              <a:rPr lang="da-DK">
                <a:latin typeface="Ellab Sans" panose="02000503000000020004" pitchFamily="2" charset="0"/>
              </a:rPr>
              <a:pPr>
                <a:defRPr/>
              </a:pPr>
              <a:t>‹#›</a:t>
            </a:fld>
            <a:endParaRPr lang="da-DK">
              <a:latin typeface="Ellab Sans" panose="02000503000000020004"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atin typeface="Ellab Sans" panose="02000503000000020004" pitchFamily="2" charset="0"/>
              </a:defRPr>
            </a:lvl1pPr>
          </a:lstStyle>
          <a:p>
            <a:pPr>
              <a:defRPr/>
            </a:pPr>
            <a:endParaRPr lang="da-DK"/>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4023992" y="0"/>
            <a:ext cx="3078427" cy="513508"/>
          </a:xfrm>
          <a:prstGeom prst="rect">
            <a:avLst/>
          </a:prstGeom>
        </p:spPr>
        <p:txBody>
          <a:bodyPr vert="horz" lIns="96661" tIns="48331" rIns="96661" bIns="48331" rtlCol="0"/>
          <a:lstStyle>
            <a:lvl1pPr algn="r">
              <a:defRPr sz="1300" smtClean="0">
                <a:latin typeface="Ellab Sans" panose="02000503000000020004" pitchFamily="2" charset="0"/>
              </a:defRPr>
            </a:lvl1pPr>
          </a:lstStyle>
          <a:p>
            <a:pPr>
              <a:defRPr/>
            </a:pPr>
            <a:fld id="{AAFF2690-4DF5-C147-9830-1EEC22D7D0B2}" type="datetimeFigureOut">
              <a:rPr lang="da-DK" smtClean="0"/>
              <a:pPr>
                <a:defRPr/>
              </a:pPr>
              <a:t>07-04-2025</a:t>
            </a:fld>
            <a:endParaRPr lang="da-DK"/>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6661" tIns="48331" rIns="96661" bIns="48331" rtlCol="0" anchor="ctr"/>
          <a:lstStyle/>
          <a:p>
            <a:pPr lvl="0"/>
            <a:endParaRPr lang="da-DK" noProof="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710407" y="4925408"/>
            <a:ext cx="5683250" cy="4029879"/>
          </a:xfrm>
          <a:prstGeom prst="rect">
            <a:avLst/>
          </a:prstGeom>
        </p:spPr>
        <p:txBody>
          <a:bodyPr vert="horz" lIns="96661" tIns="48331" rIns="96661" bIns="48331"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9721106"/>
            <a:ext cx="3078427" cy="513507"/>
          </a:xfrm>
          <a:prstGeom prst="rect">
            <a:avLst/>
          </a:prstGeom>
        </p:spPr>
        <p:txBody>
          <a:bodyPr vert="horz" lIns="96661" tIns="48331" rIns="96661" bIns="48331" rtlCol="0" anchor="b"/>
          <a:lstStyle>
            <a:lvl1pPr algn="l">
              <a:defRPr sz="1300">
                <a:latin typeface="Ellab Sans" panose="02000503000000020004" pitchFamily="2" charset="0"/>
              </a:defRPr>
            </a:lvl1pPr>
          </a:lstStyle>
          <a:p>
            <a:pPr>
              <a:defRPr/>
            </a:pPr>
            <a:endParaRPr lang="da-DK"/>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4023992" y="9721106"/>
            <a:ext cx="3078427" cy="513507"/>
          </a:xfrm>
          <a:prstGeom prst="rect">
            <a:avLst/>
          </a:prstGeom>
        </p:spPr>
        <p:txBody>
          <a:bodyPr vert="horz" lIns="96661" tIns="48331" rIns="96661" bIns="48331" rtlCol="0" anchor="b"/>
          <a:lstStyle>
            <a:lvl1pPr algn="r">
              <a:defRPr sz="1300" smtClean="0">
                <a:latin typeface="Ellab Sans" panose="02000503000000020004" pitchFamily="2" charset="0"/>
              </a:defRPr>
            </a:lvl1pPr>
          </a:lstStyle>
          <a:p>
            <a:pPr>
              <a:defRPr/>
            </a:pPr>
            <a:fld id="{BC49A242-0154-F74C-A511-93BF6AB15D8C}" type="slidenum">
              <a:rPr lang="da-DK" smtClean="0"/>
              <a:pPr>
                <a:defRPr/>
              </a:pPr>
              <a:t>‹#›</a:t>
            </a:fld>
            <a:endParaRPr lang="da-DK"/>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Ellab Sans" panose="02000503000000020004" pitchFamily="2" charset="0"/>
        <a:ea typeface="+mn-ea"/>
        <a:cs typeface="+mn-cs"/>
      </a:defRPr>
    </a:lvl1pPr>
    <a:lvl2pPr marL="457200" algn="l" rtl="0" fontAlgn="base">
      <a:spcBef>
        <a:spcPct val="30000"/>
      </a:spcBef>
      <a:spcAft>
        <a:spcPct val="0"/>
      </a:spcAft>
      <a:defRPr sz="1200" kern="1200">
        <a:solidFill>
          <a:schemeClr val="tx1"/>
        </a:solidFill>
        <a:latin typeface="Ellab Sans" panose="02000503000000020004" pitchFamily="2" charset="0"/>
        <a:ea typeface="+mn-ea"/>
        <a:cs typeface="+mn-cs"/>
      </a:defRPr>
    </a:lvl2pPr>
    <a:lvl3pPr marL="914400" algn="l" rtl="0" fontAlgn="base">
      <a:spcBef>
        <a:spcPct val="30000"/>
      </a:spcBef>
      <a:spcAft>
        <a:spcPct val="0"/>
      </a:spcAft>
      <a:defRPr sz="1200" kern="1200">
        <a:solidFill>
          <a:schemeClr val="tx1"/>
        </a:solidFill>
        <a:latin typeface="Ellab Sans" panose="02000503000000020004" pitchFamily="2" charset="0"/>
        <a:ea typeface="+mn-ea"/>
        <a:cs typeface="+mn-cs"/>
      </a:defRPr>
    </a:lvl3pPr>
    <a:lvl4pPr marL="1371600" algn="l" rtl="0" fontAlgn="base">
      <a:spcBef>
        <a:spcPct val="30000"/>
      </a:spcBef>
      <a:spcAft>
        <a:spcPct val="0"/>
      </a:spcAft>
      <a:defRPr sz="1200" kern="1200">
        <a:solidFill>
          <a:schemeClr val="tx1"/>
        </a:solidFill>
        <a:latin typeface="Ellab Sans" panose="02000503000000020004" pitchFamily="2" charset="0"/>
        <a:ea typeface="+mn-ea"/>
        <a:cs typeface="+mn-cs"/>
      </a:defRPr>
    </a:lvl4pPr>
    <a:lvl5pPr marL="1828800" algn="l" rtl="0" fontAlgn="base">
      <a:spcBef>
        <a:spcPct val="30000"/>
      </a:spcBef>
      <a:spcAft>
        <a:spcPct val="0"/>
      </a:spcAft>
      <a:defRPr sz="1200" kern="1200">
        <a:solidFill>
          <a:schemeClr val="tx1"/>
        </a:solidFill>
        <a:latin typeface="Ellab Sans"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276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544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61831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2B5F-511F-3E41-7C7C-0DC2FD605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DA652-968F-0D79-601F-D0F41C774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10486-A6A3-DBD6-D6A9-354A9E263BA6}"/>
              </a:ext>
            </a:extLst>
          </p:cNvPr>
          <p:cNvSpPr>
            <a:spLocks noGrp="1"/>
          </p:cNvSpPr>
          <p:nvPr>
            <p:ph type="body" idx="1"/>
          </p:nvPr>
        </p:nvSpPr>
        <p:spPr/>
        <p:txBody>
          <a:bodyPr/>
          <a:lstStyle/>
          <a:p>
            <a:endParaRPr lang="en-DK"/>
          </a:p>
        </p:txBody>
      </p:sp>
    </p:spTree>
    <p:extLst>
      <p:ext uri="{BB962C8B-B14F-4D97-AF65-F5344CB8AC3E}">
        <p14:creationId xmlns:p14="http://schemas.microsoft.com/office/powerpoint/2010/main" val="3397929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AB8F1-2D12-65DC-9809-F4C3B8661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91C2F-3DCC-FA21-45C8-581F1B718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37662-0B5C-6E8D-68AF-31EE062434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854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510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sv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hite content slide 1">
    <p:bg>
      <p:bgPr>
        <a:solidFill>
          <a:schemeClr val="accent4"/>
        </a:solidFill>
        <a:effectLst/>
      </p:bgPr>
    </p:bg>
    <p:spTree>
      <p:nvGrpSpPr>
        <p:cNvPr id="1" name=""/>
        <p:cNvGrpSpPr/>
        <p:nvPr/>
      </p:nvGrpSpPr>
      <p:grpSpPr>
        <a:xfrm>
          <a:off x="0" y="0"/>
          <a:ext cx="0" cy="0"/>
          <a:chOff x="0" y="0"/>
          <a:chExt cx="0" cy="0"/>
        </a:xfrm>
      </p:grpSpPr>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solidFill>
                  <a:schemeClr val="bg1"/>
                </a:solidFill>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5" name="Billede 1" descr="Et billede, der indeholder Grafik, Font/skrifttype, grafisk design, logo&#10;&#10;Indhold genereret af kunstig intelligens kan være forkert.">
            <a:extLst>
              <a:ext uri="{FF2B5EF4-FFF2-40B4-BE49-F238E27FC236}">
                <a16:creationId xmlns:a16="http://schemas.microsoft.com/office/drawing/2014/main" id="{BBE34E0E-EC70-3828-687D-4E84FBFCD4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5">
            <a:extLst>
              <a:ext uri="{FF2B5EF4-FFF2-40B4-BE49-F238E27FC236}">
                <a16:creationId xmlns:a16="http://schemas.microsoft.com/office/drawing/2014/main" id="{AA5191CD-CA7A-0B1D-BE2B-CBC02DBF3A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1372734"/>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2F1112-D4E2-4405-B1C1-0B72DB1410F6}"/>
              </a:ext>
            </a:extLst>
          </p:cNvPr>
          <p:cNvGraphicFramePr>
            <a:graphicFrameLocks noChangeAspect="1"/>
          </p:cNvGraphicFramePr>
          <p:nvPr userDrawn="1">
            <p:custDataLst>
              <p:tags r:id="rId1"/>
            </p:custDataLst>
            <p:extLst>
              <p:ext uri="{D42A27DB-BD31-4B8C-83A1-F6EECF244321}">
                <p14:modId xmlns:p14="http://schemas.microsoft.com/office/powerpoint/2010/main" val="2821685488"/>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CD2F1112-D4E2-4405-B1C1-0B72DB1410F6}"/>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0B8AFFC2-1746-1441-B457-2F1810CF5E02}"/>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1" name="Google Shape;30;p4"/>
          <p:cNvSpPr txBox="1">
            <a:spLocks noGrp="1"/>
          </p:cNvSpPr>
          <p:nvPr>
            <p:ph type="title"/>
          </p:nvPr>
        </p:nvSpPr>
        <p:spPr>
          <a:xfrm>
            <a:off x="813782" y="603507"/>
            <a:ext cx="9235868" cy="49377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80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GB"/>
              <a:t>Click to edit Master title style</a:t>
            </a:r>
            <a:endParaRPr/>
          </a:p>
        </p:txBody>
      </p:sp>
      <p:sp>
        <p:nvSpPr>
          <p:cNvPr id="12" name="Text Placeholder 3"/>
          <p:cNvSpPr>
            <a:spLocks noGrp="1"/>
          </p:cNvSpPr>
          <p:nvPr>
            <p:ph type="body" sz="quarter" idx="10"/>
          </p:nvPr>
        </p:nvSpPr>
        <p:spPr>
          <a:xfrm>
            <a:off x="813781" y="1323335"/>
            <a:ext cx="9234108" cy="283955"/>
          </a:xfrm>
          <a:prstGeom prst="rect">
            <a:avLst/>
          </a:prstGeom>
        </p:spPr>
        <p:txBody>
          <a:bodyPr/>
          <a:lstStyle>
            <a:lvl1pPr>
              <a:buNone/>
              <a:defRPr sz="1400" b="1" i="0">
                <a:solidFill>
                  <a:schemeClr val="bg2">
                    <a:lumMod val="10000"/>
                  </a:schemeClr>
                </a:solidFill>
                <a:latin typeface="+mj-lt"/>
              </a:defRPr>
            </a:lvl1pPr>
          </a:lstStyle>
          <a:p>
            <a:pPr lvl="0"/>
            <a:r>
              <a:rPr lang="en-GB"/>
              <a:t>Click to edit Master text styles</a:t>
            </a:r>
          </a:p>
        </p:txBody>
      </p:sp>
      <p:sp>
        <p:nvSpPr>
          <p:cNvPr id="13" name="Text Placeholder 2"/>
          <p:cNvSpPr>
            <a:spLocks noGrp="1"/>
          </p:cNvSpPr>
          <p:nvPr>
            <p:ph type="body" sz="quarter" idx="11"/>
          </p:nvPr>
        </p:nvSpPr>
        <p:spPr>
          <a:xfrm>
            <a:off x="813779" y="1769224"/>
            <a:ext cx="10802487" cy="4801444"/>
          </a:xfrm>
          <a:prstGeom prst="rect">
            <a:avLst/>
          </a:prstGeom>
        </p:spPr>
        <p:txBody>
          <a:bodyPr/>
          <a:lstStyle>
            <a:lvl1pPr>
              <a:buNone/>
              <a:defRPr sz="1400" b="1" i="0">
                <a:latin typeface="+mj-lt"/>
              </a:defRPr>
            </a:lvl1pPr>
            <a:lvl2pPr marL="361796">
              <a:buClr>
                <a:srgbClr val="1F6898"/>
              </a:buClr>
              <a:buSzPct val="80000"/>
              <a:defRPr sz="1200" b="0" i="0">
                <a:solidFill>
                  <a:schemeClr val="bg2">
                    <a:lumMod val="10000"/>
                  </a:schemeClr>
                </a:solidFill>
                <a:latin typeface="+mn-lt"/>
              </a:defRPr>
            </a:lvl2pPr>
            <a:lvl3pPr marL="719993">
              <a:buClr>
                <a:srgbClr val="1F6898"/>
              </a:buClr>
              <a:buSzPct val="80000"/>
              <a:defRPr sz="1200" b="0" i="0">
                <a:solidFill>
                  <a:schemeClr val="bg2">
                    <a:lumMod val="10000"/>
                  </a:schemeClr>
                </a:solidFill>
                <a:latin typeface="+mn-lt"/>
              </a:defRPr>
            </a:lvl3pPr>
            <a:lvl4pPr marL="1079989">
              <a:buClr>
                <a:srgbClr val="1F6898"/>
              </a:buClr>
              <a:buSzPct val="80000"/>
              <a:defRPr sz="1200" b="0" i="0">
                <a:solidFill>
                  <a:schemeClr val="bg2">
                    <a:lumMod val="10000"/>
                  </a:schemeClr>
                </a:solidFill>
                <a:latin typeface="+mn-lt"/>
              </a:defRPr>
            </a:lvl4pPr>
            <a:lvl5pPr marL="1439986">
              <a:buClr>
                <a:srgbClr val="1F6898"/>
              </a:buClr>
              <a:buSzPct val="80000"/>
              <a:defRPr sz="1200" b="0" i="0">
                <a:solidFill>
                  <a:schemeClr val="bg2">
                    <a:lumMod val="10000"/>
                  </a:schemeClr>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009157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4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Body </a:t>
            </a:r>
            <a:r>
              <a:rPr lang="da-DK" err="1"/>
              <a:t>text</a:t>
            </a:r>
            <a:endParaRPr lang="da-DK"/>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err="1"/>
              <a:t>Subtitle</a:t>
            </a:r>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endParaRPr lang="da-DK"/>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err="1"/>
              <a:t>Insert</a:t>
            </a:r>
            <a:r>
              <a:rPr lang="da-DK"/>
              <a:t> </a:t>
            </a:r>
            <a:r>
              <a:rPr lang="da-DK" err="1"/>
              <a:t>Your</a:t>
            </a:r>
            <a:r>
              <a:rPr lang="da-DK"/>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a:t>Insert Your Title Here</a:t>
            </a:r>
            <a:br>
              <a:rPr lang="en-US" noProof="0"/>
            </a:br>
            <a:r>
              <a:rPr lang="en-US" noProof="0"/>
              <a:t>Up to 2 lines</a:t>
            </a:r>
            <a:endParaRPr lang="da-DK"/>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4/7/2025</a:t>
            </a:fld>
            <a:endParaRPr lang="en-US"/>
          </a:p>
        </p:txBody>
      </p:sp>
      <p:sp>
        <p:nvSpPr>
          <p:cNvPr id="5" name="Footer Placeholder 4"/>
          <p:cNvSpPr>
            <a:spLocks noGrp="1"/>
          </p:cNvSpPr>
          <p:nvPr>
            <p:ph type="ftr" sz="quarter" idx="11"/>
          </p:nvPr>
        </p:nvSpPr>
        <p:spPr/>
        <p:txBody>
          <a:bodyPr/>
          <a:lstStyle/>
          <a:p>
            <a:r>
              <a:rPr lang="en-US"/>
              <a:t>Your Life Science Compliance Partner</a:t>
            </a:r>
            <a:endParaRPr lang="en-DK"/>
          </a:p>
        </p:txBody>
      </p:sp>
      <p:sp>
        <p:nvSpPr>
          <p:cNvPr id="6" name="Slide Number Placeholder 5"/>
          <p:cNvSpPr>
            <a:spLocks noGrp="1"/>
          </p:cNvSpPr>
          <p:nvPr>
            <p:ph type="sldNum" sz="quarter" idx="12"/>
          </p:nvPr>
        </p:nvSpPr>
        <p:spPr/>
        <p:txBody>
          <a:bodyPr/>
          <a:lstStyle/>
          <a:p>
            <a:fld id="{0A5BD50D-DA29-044A-B1F2-62165FEB0812}" type="slidenum">
              <a:rPr lang="en-DK" smtClean="0"/>
              <a:pPr/>
              <a:t>‹#›</a:t>
            </a:fld>
            <a:endParaRPr lang="en-DK"/>
          </a:p>
        </p:txBody>
      </p:sp>
    </p:spTree>
    <p:extLst>
      <p:ext uri="{BB962C8B-B14F-4D97-AF65-F5344CB8AC3E}">
        <p14:creationId xmlns:p14="http://schemas.microsoft.com/office/powerpoint/2010/main" val="343243391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8" y="183048"/>
            <a:ext cx="549599"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736000"/>
            <a:ext cx="11485563" cy="179536"/>
          </a:xfrm>
        </p:spPr>
        <p:txBody>
          <a:bodyPr wrap="square">
            <a:spAutoFit/>
          </a:bodyPr>
          <a:lstStyle>
            <a:lvl1pPr marL="0" indent="0">
              <a:lnSpc>
                <a:spcPts val="1440"/>
              </a:lnSpc>
              <a:buNone/>
              <a:defRPr sz="1260" b="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27" name="Pladsholder til tekst 3"/>
          <p:cNvSpPr>
            <a:spLocks noGrp="1"/>
          </p:cNvSpPr>
          <p:nvPr>
            <p:ph type="body" sz="half" idx="2"/>
          </p:nvPr>
        </p:nvSpPr>
        <p:spPr>
          <a:xfrm>
            <a:off x="371475" y="2232000"/>
            <a:ext cx="11485563" cy="279179"/>
          </a:xfrm>
        </p:spPr>
        <p:txBody>
          <a:bodyPr wrap="square">
            <a:spAutoFit/>
          </a:bodyPr>
          <a:lstStyle>
            <a:lvl1pPr marL="0" indent="0">
              <a:lnSpc>
                <a:spcPts val="2340"/>
              </a:lnSpc>
              <a:buNone/>
              <a:defRPr sz="1890" b="1">
                <a:solidFill>
                  <a:schemeClr val="accent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1" y="936000"/>
            <a:ext cx="11497039" cy="551433"/>
          </a:xfrm>
        </p:spPr>
        <p:txBody>
          <a:bodyPr>
            <a:spAutoFit/>
          </a:bodyPr>
          <a:lstStyle/>
          <a:p>
            <a:r>
              <a:rPr lang="en-US"/>
              <a:t>Click to edit Master title style</a:t>
            </a:r>
            <a:endParaRPr lang="da-DK"/>
          </a:p>
        </p:txBody>
      </p:sp>
      <p:sp>
        <p:nvSpPr>
          <p:cNvPr id="18" name="Pladsholder til sidefod 17">
            <a:extLst>
              <a:ext uri="{FF2B5EF4-FFF2-40B4-BE49-F238E27FC236}">
                <a16:creationId xmlns:a16="http://schemas.microsoft.com/office/drawing/2014/main" id="{693CB10A-2BAD-F232-6ABC-24A28A77874B}"/>
              </a:ext>
            </a:extLst>
          </p:cNvPr>
          <p:cNvSpPr>
            <a:spLocks noGrp="1" noRot="1" noMove="1" noResize="1" noEditPoints="1" noAdjustHandles="1" noChangeArrowheads="1" noChangeShapeType="1"/>
          </p:cNvSpPr>
          <p:nvPr>
            <p:ph type="ftr" sz="quarter" idx="12"/>
          </p:nvPr>
        </p:nvSpPr>
        <p:spPr/>
        <p:txBody>
          <a:bodyPr/>
          <a:lstStyle/>
          <a:p>
            <a:pPr>
              <a:defRPr/>
            </a:pPr>
            <a:r>
              <a:rPr lang="da-DK">
                <a:solidFill>
                  <a:schemeClr val="accent1"/>
                </a:solidFill>
                <a:latin typeface="Ellab Sans" panose="02000503000000020004" pitchFamily="2" charset="0"/>
              </a:rPr>
              <a:t>Your Life Science </a:t>
            </a:r>
            <a:br>
              <a:rPr lang="da-DK">
                <a:solidFill>
                  <a:schemeClr val="accent1"/>
                </a:solidFill>
                <a:latin typeface="Ellab Sans" panose="02000503000000020004" pitchFamily="2" charset="0"/>
              </a:rPr>
            </a:br>
            <a:r>
              <a:rPr lang="da-DK">
                <a:solidFill>
                  <a:schemeClr val="accent1"/>
                </a:solidFill>
                <a:latin typeface="Ellab Sans" panose="02000503000000020004" pitchFamily="2" charset="0"/>
              </a:rPr>
              <a:t>Compliance </a:t>
            </a:r>
            <a:br>
              <a:rPr lang="da-DK">
                <a:solidFill>
                  <a:schemeClr val="bg2"/>
                </a:solidFill>
                <a:latin typeface="Ellab Sans" panose="02000503000000020004" pitchFamily="2" charset="0"/>
              </a:rPr>
            </a:br>
            <a:r>
              <a:rPr lang="da-DK">
                <a:latin typeface="Ellab Sans" panose="02000503000000020004" pitchFamily="2" charset="0"/>
              </a:rPr>
              <a:t>Partner</a:t>
            </a:r>
          </a:p>
        </p:txBody>
      </p:sp>
      <p:sp>
        <p:nvSpPr>
          <p:cNvPr id="19" name="Pladsholder til slidenummer 18">
            <a:extLst>
              <a:ext uri="{FF2B5EF4-FFF2-40B4-BE49-F238E27FC236}">
                <a16:creationId xmlns:a16="http://schemas.microsoft.com/office/drawing/2014/main" id="{32437580-9EB3-B8D7-C369-A8CE3782E9B1}"/>
              </a:ext>
            </a:extLst>
          </p:cNvPr>
          <p:cNvSpPr>
            <a:spLocks noGrp="1" noRot="1" noMove="1" noResize="1" noEditPoints="1" noAdjustHandles="1" noChangeArrowheads="1" noChangeShapeType="1"/>
          </p:cNvSpPr>
          <p:nvPr>
            <p:ph type="sldNum" sz="quarter" idx="13"/>
          </p:nvPr>
        </p:nvSpPr>
        <p:spPr/>
        <p:txBody>
          <a:bodyPr/>
          <a:lstStyle>
            <a:lvl1pPr>
              <a:defRPr>
                <a:latin typeface="Ellab Sans" panose="02000503000000020004" pitchFamily="2" charset="0"/>
              </a:defRPr>
            </a:lvl1pPr>
          </a:lstStyle>
          <a:p>
            <a:pPr>
              <a:defRPr/>
            </a:pPr>
            <a:fld id="{AE30C951-6653-7B4F-AC34-95F38EE1047B}" type="slidenum">
              <a:rPr lang="da-DK" smtClean="0"/>
              <a:pPr>
                <a:defRPr/>
              </a:pPr>
              <a:t>‹#›</a:t>
            </a:fld>
            <a:endParaRPr lang="da-DK"/>
          </a:p>
        </p:txBody>
      </p:sp>
    </p:spTree>
    <p:extLst>
      <p:ext uri="{BB962C8B-B14F-4D97-AF65-F5344CB8AC3E}">
        <p14:creationId xmlns:p14="http://schemas.microsoft.com/office/powerpoint/2010/main" val="2937298069"/>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 id="2147483922" r:id="rId8"/>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a:t>
            </a:fld>
            <a:endParaRPr lang="da-DK" sz="140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924" r:id="rId2"/>
    <p:sldLayoutId id="2147483887" r:id="rId3"/>
    <p:sldLayoutId id="2147483889" r:id="rId4"/>
    <p:sldLayoutId id="2147483888" r:id="rId5"/>
    <p:sldLayoutId id="2147483923" r:id="rId6"/>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a:t>
            </a:fld>
            <a:endParaRPr lang="da-DK" sz="1400" dirty="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12" r:id="rId1"/>
    <p:sldLayoutId id="2147483919" r:id="rId2"/>
    <p:sldLayoutId id="2147483913" r:id="rId3"/>
    <p:sldLayoutId id="2147483914" r:id="rId4"/>
    <p:sldLayoutId id="2147483915" r:id="rId5"/>
    <p:sldLayoutId id="2147483916" r:id="rId6"/>
    <p:sldLayoutId id="2147483917" r:id="rId7"/>
    <p:sldLayoutId id="2147483925" r:id="rId8"/>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oleObject" Target="../embeddings/oleObject3.bin"/><Relationship Id="rId21" Type="http://schemas.openxmlformats.org/officeDocument/2006/relationships/image" Target="../media/image83.png"/><Relationship Id="rId34" Type="http://schemas.openxmlformats.org/officeDocument/2006/relationships/image" Target="../media/image96.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5.png"/><Relationship Id="rId2" Type="http://schemas.openxmlformats.org/officeDocument/2006/relationships/slideLayout" Target="../slideLayouts/slideLayout10.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png"/><Relationship Id="rId1" Type="http://schemas.openxmlformats.org/officeDocument/2006/relationships/tags" Target="../tags/tag3.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32" Type="http://schemas.openxmlformats.org/officeDocument/2006/relationships/image" Target="../media/image94.jpeg"/><Relationship Id="rId5" Type="http://schemas.openxmlformats.org/officeDocument/2006/relationships/image" Target="../media/image67.jpeg"/><Relationship Id="rId15" Type="http://schemas.openxmlformats.org/officeDocument/2006/relationships/image" Target="../media/image77.svg"/><Relationship Id="rId23" Type="http://schemas.openxmlformats.org/officeDocument/2006/relationships/image" Target="../media/image85.png"/><Relationship Id="rId28" Type="http://schemas.openxmlformats.org/officeDocument/2006/relationships/image" Target="../media/image90.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svg"/><Relationship Id="rId4" Type="http://schemas.openxmlformats.org/officeDocument/2006/relationships/image" Target="../media/image13.emf"/><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7.png"/><Relationship Id="rId8"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0.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99.emf"/><Relationship Id="rId5" Type="http://schemas.openxmlformats.org/officeDocument/2006/relationships/oleObject" Target="../embeddings/oleObject4.bin"/><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5.sv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1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2.png"/><Relationship Id="rId3" Type="http://schemas.openxmlformats.org/officeDocument/2006/relationships/notesSlide" Target="../notesSlides/notesSlide2.xml"/><Relationship Id="rId21" Type="http://schemas.microsoft.com/office/2007/relationships/hdphoto" Target="../media/hdphoto6.wdp"/><Relationship Id="rId7" Type="http://schemas.openxmlformats.org/officeDocument/2006/relationships/image" Target="../media/image45.png"/><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2" Type="http://schemas.openxmlformats.org/officeDocument/2006/relationships/slideLayout" Target="../slideLayouts/slideLayout10.xml"/><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tags" Target="../tags/tag2.xml"/><Relationship Id="rId6" Type="http://schemas.openxmlformats.org/officeDocument/2006/relationships/image" Target="../media/image44.emf"/><Relationship Id="rId11" Type="http://schemas.openxmlformats.org/officeDocument/2006/relationships/image" Target="../media/image48.png"/><Relationship Id="rId24" Type="http://schemas.openxmlformats.org/officeDocument/2006/relationships/image" Target="../media/image55.png"/><Relationship Id="rId5" Type="http://schemas.openxmlformats.org/officeDocument/2006/relationships/oleObject" Target="../embeddings/oleObject2.bin"/><Relationship Id="rId15" Type="http://schemas.openxmlformats.org/officeDocument/2006/relationships/image" Target="../media/image50.jpeg"/><Relationship Id="rId23" Type="http://schemas.microsoft.com/office/2007/relationships/hdphoto" Target="../media/hdphoto7.wdp"/><Relationship Id="rId10" Type="http://schemas.microsoft.com/office/2007/relationships/hdphoto" Target="../media/hdphoto1.wdp"/><Relationship Id="rId19" Type="http://schemas.microsoft.com/office/2007/relationships/hdphoto" Target="../media/hdphoto5.wdp"/><Relationship Id="rId4" Type="http://schemas.microsoft.com/office/2018/10/relationships/comments" Target="../comments/modernComment_7FFFE085_0.xml"/><Relationship Id="rId9" Type="http://schemas.openxmlformats.org/officeDocument/2006/relationships/image" Target="../media/image47.png"/><Relationship Id="rId14" Type="http://schemas.microsoft.com/office/2007/relationships/hdphoto" Target="../media/hdphoto3.wdp"/><Relationship Id="rId22"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5DD3E-7D2C-7C6E-B932-C440C7980A1F}"/>
            </a:ext>
          </a:extLst>
        </p:cNvPr>
        <p:cNvGrpSpPr/>
        <p:nvPr/>
      </p:nvGrpSpPr>
      <p:grpSpPr>
        <a:xfrm>
          <a:off x="0" y="0"/>
          <a:ext cx="0" cy="0"/>
          <a:chOff x="0" y="0"/>
          <a:chExt cx="0" cy="0"/>
        </a:xfrm>
      </p:grpSpPr>
      <p:pic>
        <p:nvPicPr>
          <p:cNvPr id="11" name="Picture 10" descr="Medium shot of women wearing white coats&#10;&#10;AI-generated content may be incorrect.">
            <a:extLst>
              <a:ext uri="{FF2B5EF4-FFF2-40B4-BE49-F238E27FC236}">
                <a16:creationId xmlns:a16="http://schemas.microsoft.com/office/drawing/2014/main" id="{726E1E5F-EC57-6D66-2151-8D611CBD9984}"/>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black and white logo&#10;&#10;AI-generated content may be incorrect.">
            <a:extLst>
              <a:ext uri="{FF2B5EF4-FFF2-40B4-BE49-F238E27FC236}">
                <a16:creationId xmlns:a16="http://schemas.microsoft.com/office/drawing/2014/main" id="{888B7750-CD0D-F3FA-AC88-CEEE7EB2CA6B}"/>
              </a:ext>
            </a:extLst>
          </p:cNvPr>
          <p:cNvPicPr>
            <a:picLocks noChangeAspect="1"/>
          </p:cNvPicPr>
          <p:nvPr/>
        </p:nvPicPr>
        <p:blipFill>
          <a:blip r:embed="rId3"/>
          <a:stretch>
            <a:fillRect/>
          </a:stretch>
        </p:blipFill>
        <p:spPr>
          <a:xfrm>
            <a:off x="3136420" y="1798377"/>
            <a:ext cx="5919159" cy="3320648"/>
          </a:xfrm>
          <a:prstGeom prst="rect">
            <a:avLst/>
          </a:prstGeom>
          <a:effectLst>
            <a:outerShdw blurRad="508000" algn="ctr" rotWithShape="0">
              <a:srgbClr val="000000">
                <a:alpha val="47000"/>
              </a:srgbClr>
            </a:outerShdw>
          </a:effectLst>
        </p:spPr>
      </p:pic>
      <p:sp>
        <p:nvSpPr>
          <p:cNvPr id="3" name="Title 2">
            <a:extLst>
              <a:ext uri="{FF2B5EF4-FFF2-40B4-BE49-F238E27FC236}">
                <a16:creationId xmlns:a16="http://schemas.microsoft.com/office/drawing/2014/main" id="{4028B652-47A4-639D-B410-A79C7EFA4C50}"/>
              </a:ext>
            </a:extLst>
          </p:cNvPr>
          <p:cNvSpPr>
            <a:spLocks noGrp="1"/>
          </p:cNvSpPr>
          <p:nvPr>
            <p:ph type="title"/>
          </p:nvPr>
        </p:nvSpPr>
        <p:spPr>
          <a:xfrm>
            <a:off x="8510257" y="4852200"/>
            <a:ext cx="3526168" cy="1701000"/>
          </a:xfrm>
        </p:spPr>
        <p:txBody>
          <a:bodyPr/>
          <a:lstStyle/>
          <a:p>
            <a:r>
              <a:rPr lang="en-US">
                <a:solidFill>
                  <a:schemeClr val="tx2"/>
                </a:solidFill>
              </a:rPr>
              <a:t>Your Life Science Compliance </a:t>
            </a:r>
            <a:r>
              <a:rPr lang="en-US"/>
              <a:t>Partner</a:t>
            </a:r>
          </a:p>
        </p:txBody>
      </p:sp>
      <p:sp>
        <p:nvSpPr>
          <p:cNvPr id="6" name="Rectangle 5">
            <a:extLst>
              <a:ext uri="{FF2B5EF4-FFF2-40B4-BE49-F238E27FC236}">
                <a16:creationId xmlns:a16="http://schemas.microsoft.com/office/drawing/2014/main" id="{C5C60766-0C9F-011B-B6A5-9225B9761E22}"/>
              </a:ext>
            </a:extLst>
          </p:cNvPr>
          <p:cNvSpPr/>
          <p:nvPr/>
        </p:nvSpPr>
        <p:spPr>
          <a:xfrm rot="19655765">
            <a:off x="1574658" y="3204594"/>
            <a:ext cx="13339076" cy="58983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logo&#10;&#10;AI-generated content may be incorrect.">
            <a:extLst>
              <a:ext uri="{FF2B5EF4-FFF2-40B4-BE49-F238E27FC236}">
                <a16:creationId xmlns:a16="http://schemas.microsoft.com/office/drawing/2014/main" id="{B3DE5C87-3F27-FB01-1915-2CDCFD1D42DA}"/>
              </a:ext>
            </a:extLst>
          </p:cNvPr>
          <p:cNvPicPr>
            <a:picLocks noChangeAspect="1"/>
          </p:cNvPicPr>
          <p:nvPr/>
        </p:nvPicPr>
        <p:blipFill>
          <a:blip r:embed="rId3"/>
          <a:stretch>
            <a:fillRect/>
          </a:stretch>
        </p:blipFill>
        <p:spPr>
          <a:xfrm>
            <a:off x="3136419" y="1798377"/>
            <a:ext cx="5919159" cy="3320648"/>
          </a:xfrm>
          <a:prstGeom prst="rect">
            <a:avLst/>
          </a:prstGeom>
        </p:spPr>
      </p:pic>
    </p:spTree>
    <p:extLst>
      <p:ext uri="{BB962C8B-B14F-4D97-AF65-F5344CB8AC3E}">
        <p14:creationId xmlns:p14="http://schemas.microsoft.com/office/powerpoint/2010/main" val="401598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5D88-D868-9A1B-52FF-2441648DCD40}"/>
            </a:ext>
          </a:extLst>
        </p:cNvPr>
        <p:cNvGrpSpPr/>
        <p:nvPr/>
      </p:nvGrpSpPr>
      <p:grpSpPr>
        <a:xfrm>
          <a:off x="0" y="0"/>
          <a:ext cx="0" cy="0"/>
          <a:chOff x="0" y="0"/>
          <a:chExt cx="0" cy="0"/>
        </a:xfrm>
      </p:grpSpPr>
      <p:sp>
        <p:nvSpPr>
          <p:cNvPr id="36" name="Rectangle 4">
            <a:extLst>
              <a:ext uri="{FF2B5EF4-FFF2-40B4-BE49-F238E27FC236}">
                <a16:creationId xmlns:a16="http://schemas.microsoft.com/office/drawing/2014/main" id="{117D3EDF-5047-F32D-D938-2005F6BB0541}"/>
              </a:ext>
            </a:extLst>
          </p:cNvPr>
          <p:cNvSpPr/>
          <p:nvPr/>
        </p:nvSpPr>
        <p:spPr>
          <a:xfrm>
            <a:off x="6771402" y="1746708"/>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el 2">
            <a:extLst>
              <a:ext uri="{FF2B5EF4-FFF2-40B4-BE49-F238E27FC236}">
                <a16:creationId xmlns:a16="http://schemas.microsoft.com/office/drawing/2014/main" id="{EF196D27-DBAD-338C-546F-47A3AC5EECB6}"/>
              </a:ext>
            </a:extLst>
          </p:cNvPr>
          <p:cNvSpPr txBox="1">
            <a:spLocks/>
          </p:cNvSpPr>
          <p:nvPr/>
        </p:nvSpPr>
        <p:spPr bwMode="auto">
          <a:xfrm>
            <a:off x="6830280" y="4166503"/>
            <a:ext cx="2384607" cy="73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t>We unite equipment, expertise &amp; services</a:t>
            </a:r>
          </a:p>
          <a:p>
            <a:pPr>
              <a:lnSpc>
                <a:spcPct val="100000"/>
              </a:lnSpc>
            </a:pPr>
            <a:endParaRPr lang="en-US" sz="1050" noProof="1"/>
          </a:p>
        </p:txBody>
      </p:sp>
      <p:grpSp>
        <p:nvGrpSpPr>
          <p:cNvPr id="38" name="Group 37">
            <a:extLst>
              <a:ext uri="{FF2B5EF4-FFF2-40B4-BE49-F238E27FC236}">
                <a16:creationId xmlns:a16="http://schemas.microsoft.com/office/drawing/2014/main" id="{1DC51BDB-DF91-092C-2F92-30B535CBB015}"/>
              </a:ext>
            </a:extLst>
          </p:cNvPr>
          <p:cNvGrpSpPr/>
          <p:nvPr/>
        </p:nvGrpSpPr>
        <p:grpSpPr>
          <a:xfrm>
            <a:off x="6830279" y="5010726"/>
            <a:ext cx="2342662" cy="1261525"/>
            <a:chOff x="1599784" y="4991220"/>
            <a:chExt cx="2342662" cy="1261525"/>
          </a:xfrm>
        </p:grpSpPr>
        <p:sp>
          <p:nvSpPr>
            <p:cNvPr id="39" name="Titel 2">
              <a:extLst>
                <a:ext uri="{FF2B5EF4-FFF2-40B4-BE49-F238E27FC236}">
                  <a16:creationId xmlns:a16="http://schemas.microsoft.com/office/drawing/2014/main" id="{5C749EC6-937D-4642-202D-8775E5CC7E83}"/>
                </a:ext>
              </a:extLst>
            </p:cNvPr>
            <p:cNvSpPr txBox="1">
              <a:spLocks/>
            </p:cNvSpPr>
            <p:nvPr/>
          </p:nvSpPr>
          <p:spPr bwMode="auto">
            <a:xfrm>
              <a:off x="1599784" y="4991220"/>
              <a:ext cx="2342662" cy="57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You get tailored solutions that fit your project goals, timeline, and budget - from equipment rental to acquisition, and scalable personnel support.</a:t>
              </a:r>
            </a:p>
          </p:txBody>
        </p:sp>
        <p:sp>
          <p:nvSpPr>
            <p:cNvPr id="40" name="Titel 2">
              <a:extLst>
                <a:ext uri="{FF2B5EF4-FFF2-40B4-BE49-F238E27FC236}">
                  <a16:creationId xmlns:a16="http://schemas.microsoft.com/office/drawing/2014/main" id="{FD80226F-9298-FE57-26EB-DD4F8002AE61}"/>
                </a:ext>
              </a:extLst>
            </p:cNvPr>
            <p:cNvSpPr txBox="1">
              <a:spLocks/>
            </p:cNvSpPr>
            <p:nvPr/>
          </p:nvSpPr>
          <p:spPr bwMode="auto">
            <a:xfrm>
              <a:off x="1599784" y="5725316"/>
              <a:ext cx="2342662" cy="5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You get reliable, consistent compliance - no matter where you operate in the world. </a:t>
              </a:r>
            </a:p>
          </p:txBody>
        </p:sp>
        <p:cxnSp>
          <p:nvCxnSpPr>
            <p:cNvPr id="41" name="Conector recto 14">
              <a:extLst>
                <a:ext uri="{FF2B5EF4-FFF2-40B4-BE49-F238E27FC236}">
                  <a16:creationId xmlns:a16="http://schemas.microsoft.com/office/drawing/2014/main" id="{301ACB2D-558D-7381-51E9-E47E0E1DCDD6}"/>
                </a:ext>
              </a:extLst>
            </p:cNvPr>
            <p:cNvCxnSpPr/>
            <p:nvPr/>
          </p:nvCxnSpPr>
          <p:spPr>
            <a:xfrm>
              <a:off x="1755424" y="5599393"/>
              <a:ext cx="1852749" cy="0"/>
            </a:xfrm>
            <a:prstGeom prst="line">
              <a:avLst/>
            </a:prstGeom>
            <a:ln w="6350">
              <a:solidFill>
                <a:schemeClr val="accent3">
                  <a:alpha val="52144"/>
                </a:schemeClr>
              </a:solidFill>
            </a:ln>
          </p:spPr>
          <p:style>
            <a:lnRef idx="2">
              <a:schemeClr val="accent3"/>
            </a:lnRef>
            <a:fillRef idx="0">
              <a:schemeClr val="accent3"/>
            </a:fillRef>
            <a:effectRef idx="1">
              <a:schemeClr val="accent3"/>
            </a:effectRef>
            <a:fontRef idx="minor">
              <a:schemeClr val="tx1"/>
            </a:fontRef>
          </p:style>
        </p:cxnSp>
      </p:grpSp>
      <p:sp>
        <p:nvSpPr>
          <p:cNvPr id="5" name="Rectangle 4">
            <a:extLst>
              <a:ext uri="{FF2B5EF4-FFF2-40B4-BE49-F238E27FC236}">
                <a16:creationId xmlns:a16="http://schemas.microsoft.com/office/drawing/2014/main" id="{211F0E7A-5724-5D79-14FA-911D0CBB7D28}"/>
              </a:ext>
            </a:extLst>
          </p:cNvPr>
          <p:cNvSpPr/>
          <p:nvPr/>
        </p:nvSpPr>
        <p:spPr>
          <a:xfrm>
            <a:off x="1540907" y="1727202"/>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4">
            <a:extLst>
              <a:ext uri="{FF2B5EF4-FFF2-40B4-BE49-F238E27FC236}">
                <a16:creationId xmlns:a16="http://schemas.microsoft.com/office/drawing/2014/main" id="{C08A1D7E-B273-8562-BC41-A9A7A54D83B2}"/>
              </a:ext>
            </a:extLst>
          </p:cNvPr>
          <p:cNvSpPr/>
          <p:nvPr/>
        </p:nvSpPr>
        <p:spPr>
          <a:xfrm rot="10800000">
            <a:off x="4157593" y="-50260"/>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a:extLst>
              <a:ext uri="{FF2B5EF4-FFF2-40B4-BE49-F238E27FC236}">
                <a16:creationId xmlns:a16="http://schemas.microsoft.com/office/drawing/2014/main" id="{2621FA91-D84E-D7CA-B4AB-8EDA00E82A40}"/>
              </a:ext>
            </a:extLst>
          </p:cNvPr>
          <p:cNvSpPr/>
          <p:nvPr/>
        </p:nvSpPr>
        <p:spPr>
          <a:xfrm rot="10800000">
            <a:off x="9448020" y="-395915"/>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B42D8D85-2BCF-16B6-47B2-CBB6AE86D976}"/>
              </a:ext>
            </a:extLst>
          </p:cNvPr>
          <p:cNvSpPr>
            <a:spLocks noGrp="1"/>
          </p:cNvSpPr>
          <p:nvPr>
            <p:ph type="title"/>
          </p:nvPr>
        </p:nvSpPr>
        <p:spPr>
          <a:xfrm>
            <a:off x="371474" y="944563"/>
            <a:ext cx="3570972" cy="1153398"/>
          </a:xfrm>
        </p:spPr>
        <p:txBody>
          <a:bodyPr/>
          <a:lstStyle/>
          <a:p>
            <a:pPr>
              <a:lnSpc>
                <a:spcPct val="100000"/>
              </a:lnSpc>
            </a:pPr>
            <a:r>
              <a:rPr lang="en-US" noProof="1"/>
              <a:t>How Do We Ensure Success?</a:t>
            </a:r>
          </a:p>
        </p:txBody>
      </p:sp>
      <p:sp>
        <p:nvSpPr>
          <p:cNvPr id="11" name="Titel 2">
            <a:extLst>
              <a:ext uri="{FF2B5EF4-FFF2-40B4-BE49-F238E27FC236}">
                <a16:creationId xmlns:a16="http://schemas.microsoft.com/office/drawing/2014/main" id="{B03A9932-D4D3-F554-BDFE-E506FD284BD5}"/>
              </a:ext>
            </a:extLst>
          </p:cNvPr>
          <p:cNvSpPr txBox="1">
            <a:spLocks/>
          </p:cNvSpPr>
          <p:nvPr/>
        </p:nvSpPr>
        <p:spPr bwMode="auto">
          <a:xfrm>
            <a:off x="1599785" y="4146997"/>
            <a:ext cx="2232913" cy="73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t>We deliver end-to-end compliance</a:t>
            </a:r>
          </a:p>
          <a:p>
            <a:pPr>
              <a:lnSpc>
                <a:spcPct val="100000"/>
              </a:lnSpc>
            </a:pPr>
            <a:endParaRPr lang="en-US" sz="1050" noProof="1"/>
          </a:p>
        </p:txBody>
      </p:sp>
      <p:grpSp>
        <p:nvGrpSpPr>
          <p:cNvPr id="34" name="Group 33">
            <a:extLst>
              <a:ext uri="{FF2B5EF4-FFF2-40B4-BE49-F238E27FC236}">
                <a16:creationId xmlns:a16="http://schemas.microsoft.com/office/drawing/2014/main" id="{5189570F-61CF-17B2-E9D7-D9CF1031EC5C}"/>
              </a:ext>
            </a:extLst>
          </p:cNvPr>
          <p:cNvGrpSpPr/>
          <p:nvPr/>
        </p:nvGrpSpPr>
        <p:grpSpPr>
          <a:xfrm>
            <a:off x="1599784" y="4991220"/>
            <a:ext cx="2342662" cy="1261525"/>
            <a:chOff x="1599784" y="4991220"/>
            <a:chExt cx="2342662" cy="1261525"/>
          </a:xfrm>
        </p:grpSpPr>
        <p:sp>
          <p:nvSpPr>
            <p:cNvPr id="12" name="Titel 2">
              <a:extLst>
                <a:ext uri="{FF2B5EF4-FFF2-40B4-BE49-F238E27FC236}">
                  <a16:creationId xmlns:a16="http://schemas.microsoft.com/office/drawing/2014/main" id="{F18AB6AA-21EA-9C45-0F77-7FED7024B0A8}"/>
                </a:ext>
              </a:extLst>
            </p:cNvPr>
            <p:cNvSpPr txBox="1">
              <a:spLocks/>
            </p:cNvSpPr>
            <p:nvPr/>
          </p:nvSpPr>
          <p:spPr bwMode="auto">
            <a:xfrm>
              <a:off x="1599784" y="4991220"/>
              <a:ext cx="2342662" cy="57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With one trusted partner, you can eliminate vendor complexity, ensure better cost control and expect faster project execution.</a:t>
              </a:r>
            </a:p>
          </p:txBody>
        </p:sp>
        <p:sp>
          <p:nvSpPr>
            <p:cNvPr id="13" name="Titel 2">
              <a:extLst>
                <a:ext uri="{FF2B5EF4-FFF2-40B4-BE49-F238E27FC236}">
                  <a16:creationId xmlns:a16="http://schemas.microsoft.com/office/drawing/2014/main" id="{78F1B171-0833-EF9E-992A-C68D534CEEA3}"/>
                </a:ext>
              </a:extLst>
            </p:cNvPr>
            <p:cNvSpPr txBox="1">
              <a:spLocks/>
            </p:cNvSpPr>
            <p:nvPr/>
          </p:nvSpPr>
          <p:spPr bwMode="auto">
            <a:xfrm>
              <a:off x="1599784" y="5725316"/>
              <a:ext cx="2342662" cy="5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From greenfield to full operation, you get support in every phase of the project to ensure compliance.</a:t>
              </a:r>
            </a:p>
          </p:txBody>
        </p:sp>
        <p:cxnSp>
          <p:nvCxnSpPr>
            <p:cNvPr id="15" name="Conector recto 14">
              <a:extLst>
                <a:ext uri="{FF2B5EF4-FFF2-40B4-BE49-F238E27FC236}">
                  <a16:creationId xmlns:a16="http://schemas.microsoft.com/office/drawing/2014/main" id="{7F0258CB-0B7E-CFE3-ADFF-FF38C508767E}"/>
                </a:ext>
              </a:extLst>
            </p:cNvPr>
            <p:cNvCxnSpPr/>
            <p:nvPr/>
          </p:nvCxnSpPr>
          <p:spPr>
            <a:xfrm>
              <a:off x="1755424" y="5599393"/>
              <a:ext cx="1852749" cy="0"/>
            </a:xfrm>
            <a:prstGeom prst="line">
              <a:avLst/>
            </a:prstGeom>
            <a:ln w="6350">
              <a:solidFill>
                <a:schemeClr val="accent3">
                  <a:alpha val="52144"/>
                </a:schemeClr>
              </a:solidFill>
            </a:ln>
          </p:spPr>
          <p:style>
            <a:lnRef idx="2">
              <a:schemeClr val="accent3"/>
            </a:lnRef>
            <a:fillRef idx="0">
              <a:schemeClr val="accent3"/>
            </a:fillRef>
            <a:effectRef idx="1">
              <a:schemeClr val="accent3"/>
            </a:effectRef>
            <a:fontRef idx="minor">
              <a:schemeClr val="tx1"/>
            </a:fontRef>
          </p:style>
        </p:cxnSp>
      </p:grpSp>
      <p:sp>
        <p:nvSpPr>
          <p:cNvPr id="24" name="Titel 2">
            <a:extLst>
              <a:ext uri="{FF2B5EF4-FFF2-40B4-BE49-F238E27FC236}">
                <a16:creationId xmlns:a16="http://schemas.microsoft.com/office/drawing/2014/main" id="{09831014-CE94-6816-D98D-82BD98544EDE}"/>
              </a:ext>
            </a:extLst>
          </p:cNvPr>
          <p:cNvSpPr txBox="1">
            <a:spLocks/>
          </p:cNvSpPr>
          <p:nvPr/>
        </p:nvSpPr>
        <p:spPr bwMode="auto">
          <a:xfrm>
            <a:off x="4229639" y="2093493"/>
            <a:ext cx="2427848" cy="5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solidFill>
                  <a:schemeClr val="accent1"/>
                </a:solidFill>
              </a:rPr>
              <a:t>We enable all-time audit readiness</a:t>
            </a:r>
          </a:p>
          <a:p>
            <a:pPr>
              <a:lnSpc>
                <a:spcPct val="100000"/>
              </a:lnSpc>
            </a:pPr>
            <a:endParaRPr lang="en-US" sz="1050" noProof="1"/>
          </a:p>
        </p:txBody>
      </p:sp>
      <p:sp>
        <p:nvSpPr>
          <p:cNvPr id="25" name="Titel 2">
            <a:extLst>
              <a:ext uri="{FF2B5EF4-FFF2-40B4-BE49-F238E27FC236}">
                <a16:creationId xmlns:a16="http://schemas.microsoft.com/office/drawing/2014/main" id="{DF4B41FB-95CB-DE8B-6214-5850029FADC4}"/>
              </a:ext>
            </a:extLst>
          </p:cNvPr>
          <p:cNvSpPr txBox="1">
            <a:spLocks/>
          </p:cNvSpPr>
          <p:nvPr/>
        </p:nvSpPr>
        <p:spPr bwMode="auto">
          <a:xfrm>
            <a:off x="4229638" y="2705153"/>
            <a:ext cx="23426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Maintain real-time compliance with validation, calibration, and monitoring – and always remain audit ready.</a:t>
            </a:r>
          </a:p>
        </p:txBody>
      </p:sp>
      <p:sp>
        <p:nvSpPr>
          <p:cNvPr id="26" name="Titel 2">
            <a:extLst>
              <a:ext uri="{FF2B5EF4-FFF2-40B4-BE49-F238E27FC236}">
                <a16:creationId xmlns:a16="http://schemas.microsoft.com/office/drawing/2014/main" id="{25E2760E-DF67-1E14-335D-79F2B1FCD8E5}"/>
              </a:ext>
            </a:extLst>
          </p:cNvPr>
          <p:cNvSpPr txBox="1">
            <a:spLocks/>
          </p:cNvSpPr>
          <p:nvPr/>
        </p:nvSpPr>
        <p:spPr bwMode="auto">
          <a:xfrm>
            <a:off x="9498433" y="2093493"/>
            <a:ext cx="2427848" cy="5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solidFill>
                  <a:schemeClr val="accent1"/>
                </a:solidFill>
              </a:rPr>
              <a:t>We shape industry standards</a:t>
            </a:r>
          </a:p>
          <a:p>
            <a:pPr>
              <a:lnSpc>
                <a:spcPct val="100000"/>
              </a:lnSpc>
            </a:pPr>
            <a:endParaRPr lang="en-US" sz="1050" noProof="1"/>
          </a:p>
        </p:txBody>
      </p:sp>
      <p:sp>
        <p:nvSpPr>
          <p:cNvPr id="27" name="Titel 2">
            <a:extLst>
              <a:ext uri="{FF2B5EF4-FFF2-40B4-BE49-F238E27FC236}">
                <a16:creationId xmlns:a16="http://schemas.microsoft.com/office/drawing/2014/main" id="{90BCA84D-C35B-7526-E96F-92322535616E}"/>
              </a:ext>
            </a:extLst>
          </p:cNvPr>
          <p:cNvSpPr txBox="1">
            <a:spLocks/>
          </p:cNvSpPr>
          <p:nvPr/>
        </p:nvSpPr>
        <p:spPr bwMode="auto">
          <a:xfrm>
            <a:off x="9498432" y="2705153"/>
            <a:ext cx="2342662" cy="115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Regulations the life science industry are constantly evolving - we keep you </a:t>
            </a:r>
          </a:p>
          <a:p>
            <a:pPr>
              <a:lnSpc>
                <a:spcPct val="100000"/>
              </a:lnSpc>
            </a:pPr>
            <a:r>
              <a:rPr lang="en-US" sz="900" b="0" noProof="1">
                <a:solidFill>
                  <a:schemeClr val="bg1"/>
                </a:solidFill>
                <a:latin typeface="+mn-lt"/>
              </a:rPr>
              <a:t>ahead with regulatory intelligence </a:t>
            </a:r>
          </a:p>
          <a:p>
            <a:pPr>
              <a:lnSpc>
                <a:spcPct val="100000"/>
              </a:lnSpc>
            </a:pPr>
            <a:r>
              <a:rPr lang="en-US" sz="900" b="0" noProof="1">
                <a:solidFill>
                  <a:schemeClr val="bg1"/>
                </a:solidFill>
                <a:latin typeface="+mn-lt"/>
              </a:rPr>
              <a:t>and best practices that </a:t>
            </a:r>
          </a:p>
          <a:p>
            <a:pPr>
              <a:lnSpc>
                <a:spcPct val="100000"/>
              </a:lnSpc>
            </a:pPr>
            <a:r>
              <a:rPr lang="en-US" sz="900" b="0" noProof="1">
                <a:solidFill>
                  <a:schemeClr val="bg1"/>
                </a:solidFill>
                <a:latin typeface="+mn-lt"/>
              </a:rPr>
              <a:t>future-proof your </a:t>
            </a:r>
          </a:p>
          <a:p>
            <a:pPr>
              <a:lnSpc>
                <a:spcPct val="100000"/>
              </a:lnSpc>
            </a:pPr>
            <a:r>
              <a:rPr lang="en-US" sz="900" b="0" noProof="1">
                <a:solidFill>
                  <a:schemeClr val="bg1"/>
                </a:solidFill>
                <a:latin typeface="+mn-lt"/>
              </a:rPr>
              <a:t>compliance. </a:t>
            </a:r>
          </a:p>
        </p:txBody>
      </p:sp>
      <p:pic>
        <p:nvPicPr>
          <p:cNvPr id="29" name="Picture 28">
            <a:extLst>
              <a:ext uri="{FF2B5EF4-FFF2-40B4-BE49-F238E27FC236}">
                <a16:creationId xmlns:a16="http://schemas.microsoft.com/office/drawing/2014/main" id="{405DED18-673F-73B3-3F1D-024476171FAB}"/>
              </a:ext>
            </a:extLst>
          </p:cNvPr>
          <p:cNvPicPr>
            <a:picLocks noChangeAspect="1"/>
          </p:cNvPicPr>
          <p:nvPr/>
        </p:nvPicPr>
        <p:blipFill>
          <a:blip r:embed="rId3"/>
          <a:stretch>
            <a:fillRect/>
          </a:stretch>
        </p:blipFill>
        <p:spPr>
          <a:xfrm>
            <a:off x="1612249" y="3672738"/>
            <a:ext cx="546751" cy="438540"/>
          </a:xfrm>
          <a:prstGeom prst="rect">
            <a:avLst/>
          </a:prstGeom>
        </p:spPr>
      </p:pic>
      <p:pic>
        <p:nvPicPr>
          <p:cNvPr id="23" name="Graphic 22" descr="Shield Tick outline">
            <a:extLst>
              <a:ext uri="{FF2B5EF4-FFF2-40B4-BE49-F238E27FC236}">
                <a16:creationId xmlns:a16="http://schemas.microsoft.com/office/drawing/2014/main" id="{B6E9C174-B4A6-57D9-6298-F2D76A9C11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9638" y="1691684"/>
            <a:ext cx="379515" cy="379515"/>
          </a:xfrm>
          <a:prstGeom prst="rect">
            <a:avLst/>
          </a:prstGeom>
        </p:spPr>
      </p:pic>
      <p:pic>
        <p:nvPicPr>
          <p:cNvPr id="30" name="Graphic 29" descr="Network outline">
            <a:extLst>
              <a:ext uri="{FF2B5EF4-FFF2-40B4-BE49-F238E27FC236}">
                <a16:creationId xmlns:a16="http://schemas.microsoft.com/office/drawing/2014/main" id="{C30C2006-CF79-9F09-3924-B5EA5106F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8676" y="1621946"/>
            <a:ext cx="427089" cy="427089"/>
          </a:xfrm>
          <a:prstGeom prst="rect">
            <a:avLst/>
          </a:prstGeom>
        </p:spPr>
      </p:pic>
      <p:pic>
        <p:nvPicPr>
          <p:cNvPr id="44" name="Imagen 8">
            <a:extLst>
              <a:ext uri="{FF2B5EF4-FFF2-40B4-BE49-F238E27FC236}">
                <a16:creationId xmlns:a16="http://schemas.microsoft.com/office/drawing/2014/main" id="{AB9AD685-B4B0-B9AB-86D0-3435CD26BE48}"/>
              </a:ext>
            </a:extLst>
          </p:cNvPr>
          <p:cNvPicPr>
            <a:picLocks noChangeAspect="1"/>
          </p:cNvPicPr>
          <p:nvPr/>
        </p:nvPicPr>
        <p:blipFill>
          <a:blip r:embed="rId8"/>
          <a:stretch>
            <a:fillRect/>
          </a:stretch>
        </p:blipFill>
        <p:spPr>
          <a:xfrm>
            <a:off x="6884623" y="3718028"/>
            <a:ext cx="309113" cy="322553"/>
          </a:xfrm>
          <a:prstGeom prst="rect">
            <a:avLst/>
          </a:prstGeom>
        </p:spPr>
      </p:pic>
    </p:spTree>
    <p:extLst>
      <p:ext uri="{BB962C8B-B14F-4D97-AF65-F5344CB8AC3E}">
        <p14:creationId xmlns:p14="http://schemas.microsoft.com/office/powerpoint/2010/main" val="259658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8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88000" fill="hold" nodeType="withEffect">
                                  <p:stCondLst>
                                    <p:cond delay="2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800" fill="hold"/>
                                        <p:tgtEl>
                                          <p:spTgt spid="29"/>
                                        </p:tgtEl>
                                        <p:attrNameLst>
                                          <p:attrName>ppt_x</p:attrName>
                                        </p:attrNameLst>
                                      </p:cBhvr>
                                      <p:tavLst>
                                        <p:tav tm="0">
                                          <p:val>
                                            <p:strVal val="#ppt_x"/>
                                          </p:val>
                                        </p:tav>
                                        <p:tav tm="100000">
                                          <p:val>
                                            <p:strVal val="#ppt_x"/>
                                          </p:val>
                                        </p:tav>
                                      </p:tavLst>
                                    </p:anim>
                                    <p:anim calcmode="lin" valueType="num">
                                      <p:cBhvr additive="base">
                                        <p:cTn id="12" dur="8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decel="8800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00" fill="hold"/>
                                        <p:tgtEl>
                                          <p:spTgt spid="11"/>
                                        </p:tgtEl>
                                        <p:attrNameLst>
                                          <p:attrName>ppt_x</p:attrName>
                                        </p:attrNameLst>
                                      </p:cBhvr>
                                      <p:tavLst>
                                        <p:tav tm="0">
                                          <p:val>
                                            <p:strVal val="#ppt_x"/>
                                          </p:val>
                                        </p:tav>
                                        <p:tav tm="100000">
                                          <p:val>
                                            <p:strVal val="#ppt_x"/>
                                          </p:val>
                                        </p:tav>
                                      </p:tavLst>
                                    </p:anim>
                                    <p:anim calcmode="lin" valueType="num">
                                      <p:cBhvr additive="base">
                                        <p:cTn id="16" dur="7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600" fill="hold"/>
                                        <p:tgtEl>
                                          <p:spTgt spid="34"/>
                                        </p:tgtEl>
                                        <p:attrNameLst>
                                          <p:attrName>ppt_x</p:attrName>
                                        </p:attrNameLst>
                                      </p:cBhvr>
                                      <p:tavLst>
                                        <p:tav tm="0">
                                          <p:val>
                                            <p:strVal val="#ppt_x"/>
                                          </p:val>
                                        </p:tav>
                                        <p:tav tm="100000">
                                          <p:val>
                                            <p:strVal val="#ppt_x"/>
                                          </p:val>
                                        </p:tav>
                                      </p:tavLst>
                                    </p:anim>
                                    <p:anim calcmode="lin" valueType="num">
                                      <p:cBhvr additive="base">
                                        <p:cTn id="20" dur="6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9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900" fill="hold"/>
                                        <p:tgtEl>
                                          <p:spTgt spid="25"/>
                                        </p:tgtEl>
                                        <p:attrNameLst>
                                          <p:attrName>ppt_x</p:attrName>
                                        </p:attrNameLst>
                                      </p:cBhvr>
                                      <p:tavLst>
                                        <p:tav tm="0">
                                          <p:val>
                                            <p:strVal val="#ppt_x"/>
                                          </p:val>
                                        </p:tav>
                                        <p:tav tm="100000">
                                          <p:val>
                                            <p:strVal val="#ppt_x"/>
                                          </p:val>
                                        </p:tav>
                                      </p:tavLst>
                                    </p:anim>
                                    <p:anim calcmode="lin" valueType="num">
                                      <p:cBhvr additive="base">
                                        <p:cTn id="28" dur="900" fill="hold"/>
                                        <p:tgtEl>
                                          <p:spTgt spid="25"/>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9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ppt_x"/>
                                          </p:val>
                                        </p:tav>
                                        <p:tav tm="100000">
                                          <p:val>
                                            <p:strVal val="#ppt_x"/>
                                          </p:val>
                                        </p:tav>
                                      </p:tavLst>
                                    </p:anim>
                                    <p:anim calcmode="lin" valueType="num">
                                      <p:cBhvr additive="base">
                                        <p:cTn id="32" dur="1000" fill="hold"/>
                                        <p:tgtEl>
                                          <p:spTgt spid="24"/>
                                        </p:tgtEl>
                                        <p:attrNameLst>
                                          <p:attrName>ppt_y</p:attrName>
                                        </p:attrNameLst>
                                      </p:cBhvr>
                                      <p:tavLst>
                                        <p:tav tm="0">
                                          <p:val>
                                            <p:strVal val="0-#ppt_h/2"/>
                                          </p:val>
                                        </p:tav>
                                        <p:tav tm="100000">
                                          <p:val>
                                            <p:strVal val="#ppt_y"/>
                                          </p:val>
                                        </p:tav>
                                      </p:tavLst>
                                    </p:anim>
                                  </p:childTnLst>
                                </p:cTn>
                              </p:par>
                              <p:par>
                                <p:cTn id="33" presetID="2" presetClass="entr" presetSubtype="1" decel="100000"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1000" fill="hold"/>
                                        <p:tgtEl>
                                          <p:spTgt spid="23"/>
                                        </p:tgtEl>
                                        <p:attrNameLst>
                                          <p:attrName>ppt_x</p:attrName>
                                        </p:attrNameLst>
                                      </p:cBhvr>
                                      <p:tavLst>
                                        <p:tav tm="0">
                                          <p:val>
                                            <p:strVal val="#ppt_x"/>
                                          </p:val>
                                        </p:tav>
                                        <p:tav tm="100000">
                                          <p:val>
                                            <p:strVal val="#ppt_x"/>
                                          </p:val>
                                        </p:tav>
                                      </p:tavLst>
                                    </p:anim>
                                    <p:anim calcmode="lin" valueType="num">
                                      <p:cBhvr additive="base">
                                        <p:cTn id="36" dur="10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4" decel="88000" fill="hold" grpId="0" nodeType="withEffect">
                                  <p:stCondLst>
                                    <p:cond delay="130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100" fill="hold"/>
                                        <p:tgtEl>
                                          <p:spTgt spid="36"/>
                                        </p:tgtEl>
                                        <p:attrNameLst>
                                          <p:attrName>ppt_x</p:attrName>
                                        </p:attrNameLst>
                                      </p:cBhvr>
                                      <p:tavLst>
                                        <p:tav tm="0">
                                          <p:val>
                                            <p:strVal val="#ppt_x"/>
                                          </p:val>
                                        </p:tav>
                                        <p:tav tm="100000">
                                          <p:val>
                                            <p:strVal val="#ppt_x"/>
                                          </p:val>
                                        </p:tav>
                                      </p:tavLst>
                                    </p:anim>
                                    <p:anim calcmode="lin" valueType="num">
                                      <p:cBhvr additive="base">
                                        <p:cTn id="40" dur="11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50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800" fill="hold"/>
                                        <p:tgtEl>
                                          <p:spTgt spid="44"/>
                                        </p:tgtEl>
                                        <p:attrNameLst>
                                          <p:attrName>ppt_x</p:attrName>
                                        </p:attrNameLst>
                                      </p:cBhvr>
                                      <p:tavLst>
                                        <p:tav tm="0">
                                          <p:val>
                                            <p:strVal val="#ppt_x"/>
                                          </p:val>
                                        </p:tav>
                                        <p:tav tm="100000">
                                          <p:val>
                                            <p:strVal val="#ppt_x"/>
                                          </p:val>
                                        </p:tav>
                                      </p:tavLst>
                                    </p:anim>
                                    <p:anim calcmode="lin" valueType="num">
                                      <p:cBhvr additive="base">
                                        <p:cTn id="44" dur="8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decel="88000" fill="hold" grpId="0" nodeType="withEffect">
                                  <p:stCondLst>
                                    <p:cond delay="150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700" fill="hold"/>
                                        <p:tgtEl>
                                          <p:spTgt spid="37"/>
                                        </p:tgtEl>
                                        <p:attrNameLst>
                                          <p:attrName>ppt_x</p:attrName>
                                        </p:attrNameLst>
                                      </p:cBhvr>
                                      <p:tavLst>
                                        <p:tav tm="0">
                                          <p:val>
                                            <p:strVal val="#ppt_x"/>
                                          </p:val>
                                        </p:tav>
                                        <p:tav tm="100000">
                                          <p:val>
                                            <p:strVal val="#ppt_x"/>
                                          </p:val>
                                        </p:tav>
                                      </p:tavLst>
                                    </p:anim>
                                    <p:anim calcmode="lin" valueType="num">
                                      <p:cBhvr additive="base">
                                        <p:cTn id="48" dur="7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50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600" fill="hold"/>
                                        <p:tgtEl>
                                          <p:spTgt spid="38"/>
                                        </p:tgtEl>
                                        <p:attrNameLst>
                                          <p:attrName>ppt_x</p:attrName>
                                        </p:attrNameLst>
                                      </p:cBhvr>
                                      <p:tavLst>
                                        <p:tav tm="0">
                                          <p:val>
                                            <p:strVal val="#ppt_x"/>
                                          </p:val>
                                        </p:tav>
                                        <p:tav tm="100000">
                                          <p:val>
                                            <p:strVal val="#ppt_x"/>
                                          </p:val>
                                        </p:tav>
                                      </p:tavLst>
                                    </p:anim>
                                    <p:anim calcmode="lin" valueType="num">
                                      <p:cBhvr additive="base">
                                        <p:cTn id="52" dur="6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1" decel="100000" fill="hold" grpId="0" nodeType="withEffect">
                                  <p:stCondLst>
                                    <p:cond delay="18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200" fill="hold"/>
                                        <p:tgtEl>
                                          <p:spTgt spid="21"/>
                                        </p:tgtEl>
                                        <p:attrNameLst>
                                          <p:attrName>ppt_x</p:attrName>
                                        </p:attrNameLst>
                                      </p:cBhvr>
                                      <p:tavLst>
                                        <p:tav tm="0">
                                          <p:val>
                                            <p:strVal val="#ppt_x"/>
                                          </p:val>
                                        </p:tav>
                                        <p:tav tm="100000">
                                          <p:val>
                                            <p:strVal val="#ppt_x"/>
                                          </p:val>
                                        </p:tav>
                                      </p:tavLst>
                                    </p:anim>
                                    <p:anim calcmode="lin" valueType="num">
                                      <p:cBhvr additive="base">
                                        <p:cTn id="56" dur="12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00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1000" fill="hold"/>
                                        <p:tgtEl>
                                          <p:spTgt spid="27"/>
                                        </p:tgtEl>
                                        <p:attrNameLst>
                                          <p:attrName>ppt_x</p:attrName>
                                        </p:attrNameLst>
                                      </p:cBhvr>
                                      <p:tavLst>
                                        <p:tav tm="0">
                                          <p:val>
                                            <p:strVal val="#ppt_x"/>
                                          </p:val>
                                        </p:tav>
                                        <p:tav tm="100000">
                                          <p:val>
                                            <p:strVal val="#ppt_x"/>
                                          </p:val>
                                        </p:tav>
                                      </p:tavLst>
                                    </p:anim>
                                    <p:anim calcmode="lin" valueType="num">
                                      <p:cBhvr additive="base">
                                        <p:cTn id="60" dur="1000" fill="hold"/>
                                        <p:tgtEl>
                                          <p:spTgt spid="27"/>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22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ppt_x"/>
                                          </p:val>
                                        </p:tav>
                                        <p:tav tm="100000">
                                          <p:val>
                                            <p:strVal val="#ppt_x"/>
                                          </p:val>
                                        </p:tav>
                                      </p:tavLst>
                                    </p:anim>
                                    <p:anim calcmode="lin" valueType="num">
                                      <p:cBhvr additive="base">
                                        <p:cTn id="64" dur="10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decel="100000" fill="hold" nodeType="withEffect">
                                  <p:stCondLst>
                                    <p:cond delay="230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1000" fill="hold"/>
                                        <p:tgtEl>
                                          <p:spTgt spid="30"/>
                                        </p:tgtEl>
                                        <p:attrNameLst>
                                          <p:attrName>ppt_x</p:attrName>
                                        </p:attrNameLst>
                                      </p:cBhvr>
                                      <p:tavLst>
                                        <p:tav tm="0">
                                          <p:val>
                                            <p:strVal val="#ppt_x"/>
                                          </p:val>
                                        </p:tav>
                                        <p:tav tm="100000">
                                          <p:val>
                                            <p:strVal val="#ppt_x"/>
                                          </p:val>
                                        </p:tav>
                                      </p:tavLst>
                                    </p:anim>
                                    <p:anim calcmode="lin" valueType="num">
                                      <p:cBhvr additive="base">
                                        <p:cTn id="68"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5" grpId="0" animBg="1"/>
      <p:bldP spid="16" grpId="0" animBg="1"/>
      <p:bldP spid="21" grpId="0" animBg="1"/>
      <p:bldP spid="11"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a:extLst>
            <a:ext uri="{FF2B5EF4-FFF2-40B4-BE49-F238E27FC236}">
              <a16:creationId xmlns:a16="http://schemas.microsoft.com/office/drawing/2014/main" id="{63EA3CCC-0E00-BB43-BC88-5E5E8CBF1F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D0C9E08-E38B-8877-50D5-837E896A9A22}"/>
              </a:ext>
            </a:extLst>
          </p:cNvPr>
          <p:cNvSpPr/>
          <p:nvPr/>
        </p:nvSpPr>
        <p:spPr>
          <a:xfrm>
            <a:off x="3359359" y="2070977"/>
            <a:ext cx="4821361" cy="633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6" name="Title 25">
            <a:extLst>
              <a:ext uri="{FF2B5EF4-FFF2-40B4-BE49-F238E27FC236}">
                <a16:creationId xmlns:a16="http://schemas.microsoft.com/office/drawing/2014/main" id="{6EBE9808-13B8-4350-7189-B38580996C82}"/>
              </a:ext>
            </a:extLst>
          </p:cNvPr>
          <p:cNvSpPr>
            <a:spLocks noGrp="1"/>
          </p:cNvSpPr>
          <p:nvPr>
            <p:ph type="title"/>
          </p:nvPr>
        </p:nvSpPr>
        <p:spPr>
          <a:xfrm>
            <a:off x="360000" y="944563"/>
            <a:ext cx="11497038" cy="551433"/>
          </a:xfrm>
        </p:spPr>
        <p:txBody>
          <a:bodyPr/>
          <a:lstStyle/>
          <a:p>
            <a:r>
              <a:rPr lang="en-DK" dirty="0"/>
              <a:t> </a:t>
            </a:r>
            <a:r>
              <a:rPr lang="en-US" dirty="0"/>
              <a:t>We Support Your Full Life Cycle</a:t>
            </a:r>
            <a:endParaRPr lang="en-DK" dirty="0"/>
          </a:p>
        </p:txBody>
      </p:sp>
      <p:sp>
        <p:nvSpPr>
          <p:cNvPr id="7" name="Rectangle 6">
            <a:extLst>
              <a:ext uri="{FF2B5EF4-FFF2-40B4-BE49-F238E27FC236}">
                <a16:creationId xmlns:a16="http://schemas.microsoft.com/office/drawing/2014/main" id="{D7EC6411-453C-2D37-950F-76D861AB786F}"/>
              </a:ext>
            </a:extLst>
          </p:cNvPr>
          <p:cNvSpPr/>
          <p:nvPr/>
        </p:nvSpPr>
        <p:spPr>
          <a:xfrm>
            <a:off x="3378720" y="2070976"/>
            <a:ext cx="6372749" cy="6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Box 5">
            <a:extLst>
              <a:ext uri="{FF2B5EF4-FFF2-40B4-BE49-F238E27FC236}">
                <a16:creationId xmlns:a16="http://schemas.microsoft.com/office/drawing/2014/main" id="{B4C1763B-0F72-9C2F-48FE-45EA49E1BC28}"/>
              </a:ext>
            </a:extLst>
          </p:cNvPr>
          <p:cNvSpPr txBox="1"/>
          <p:nvPr/>
        </p:nvSpPr>
        <p:spPr>
          <a:xfrm>
            <a:off x="3378720" y="2149678"/>
            <a:ext cx="1593188" cy="420756"/>
          </a:xfrm>
          <a:prstGeom prst="rect">
            <a:avLst/>
          </a:prstGeom>
          <a:noFill/>
        </p:spPr>
        <p:txBody>
          <a:bodyPr wrap="square" rtlCol="0">
            <a:spAutoFit/>
          </a:bodyPr>
          <a:lstStyle/>
          <a:p>
            <a:pPr algn="ctr"/>
            <a:r>
              <a:rPr lang="en-DK" sz="1067" b="1" dirty="0">
                <a:latin typeface="+mj-lt"/>
              </a:rPr>
              <a:t>Design</a:t>
            </a:r>
          </a:p>
          <a:p>
            <a:pPr algn="ctr"/>
            <a:r>
              <a:rPr lang="en-DK" sz="1067" b="1" dirty="0">
                <a:latin typeface="+mj-lt"/>
              </a:rPr>
              <a:t>&amp; development</a:t>
            </a:r>
          </a:p>
        </p:txBody>
      </p:sp>
      <p:sp>
        <p:nvSpPr>
          <p:cNvPr id="8" name="TextBox 7">
            <a:extLst>
              <a:ext uri="{FF2B5EF4-FFF2-40B4-BE49-F238E27FC236}">
                <a16:creationId xmlns:a16="http://schemas.microsoft.com/office/drawing/2014/main" id="{535A8E4C-6B97-BCA7-73FE-BD5C9B8D3F33}"/>
              </a:ext>
            </a:extLst>
          </p:cNvPr>
          <p:cNvSpPr txBox="1"/>
          <p:nvPr/>
        </p:nvSpPr>
        <p:spPr>
          <a:xfrm>
            <a:off x="4979388" y="2256972"/>
            <a:ext cx="1593188" cy="256545"/>
          </a:xfrm>
          <a:prstGeom prst="rect">
            <a:avLst/>
          </a:prstGeom>
          <a:noFill/>
        </p:spPr>
        <p:txBody>
          <a:bodyPr wrap="square" rtlCol="0">
            <a:spAutoFit/>
          </a:bodyPr>
          <a:lstStyle/>
          <a:p>
            <a:pPr algn="ctr"/>
            <a:r>
              <a:rPr lang="en-DK" sz="1067" b="1">
                <a:latin typeface="+mj-lt"/>
              </a:rPr>
              <a:t>Qualification</a:t>
            </a:r>
          </a:p>
        </p:txBody>
      </p:sp>
      <p:sp>
        <p:nvSpPr>
          <p:cNvPr id="11" name="TextBox 10">
            <a:extLst>
              <a:ext uri="{FF2B5EF4-FFF2-40B4-BE49-F238E27FC236}">
                <a16:creationId xmlns:a16="http://schemas.microsoft.com/office/drawing/2014/main" id="{6031BC51-2191-8FAA-4EF9-5FF15DD5C100}"/>
              </a:ext>
            </a:extLst>
          </p:cNvPr>
          <p:cNvSpPr txBox="1"/>
          <p:nvPr/>
        </p:nvSpPr>
        <p:spPr>
          <a:xfrm>
            <a:off x="6576313" y="2154594"/>
            <a:ext cx="1593188" cy="420756"/>
          </a:xfrm>
          <a:prstGeom prst="rect">
            <a:avLst/>
          </a:prstGeom>
          <a:noFill/>
        </p:spPr>
        <p:txBody>
          <a:bodyPr wrap="square" rtlCol="0">
            <a:spAutoFit/>
          </a:bodyPr>
          <a:lstStyle/>
          <a:p>
            <a:pPr algn="ctr"/>
            <a:r>
              <a:rPr lang="en-DK" sz="1067" b="1">
                <a:latin typeface="+mj-lt"/>
              </a:rPr>
              <a:t>Continuous</a:t>
            </a:r>
          </a:p>
          <a:p>
            <a:pPr algn="ctr"/>
            <a:r>
              <a:rPr lang="en-GB" sz="1067" b="1">
                <a:latin typeface="+mj-lt"/>
              </a:rPr>
              <a:t>p</a:t>
            </a:r>
            <a:r>
              <a:rPr lang="en-DK" sz="1067" b="1">
                <a:latin typeface="+mj-lt"/>
              </a:rPr>
              <a:t>rocess verification</a:t>
            </a:r>
          </a:p>
        </p:txBody>
      </p:sp>
      <p:sp>
        <p:nvSpPr>
          <p:cNvPr id="13" name="Rectangle 12">
            <a:extLst>
              <a:ext uri="{FF2B5EF4-FFF2-40B4-BE49-F238E27FC236}">
                <a16:creationId xmlns:a16="http://schemas.microsoft.com/office/drawing/2014/main" id="{C4B99E55-A4CD-5EB3-6401-84CB25C9FF33}"/>
              </a:ext>
            </a:extLst>
          </p:cNvPr>
          <p:cNvSpPr/>
          <p:nvPr/>
        </p:nvSpPr>
        <p:spPr>
          <a:xfrm>
            <a:off x="2357734" y="2711414"/>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Box 13">
            <a:extLst>
              <a:ext uri="{FF2B5EF4-FFF2-40B4-BE49-F238E27FC236}">
                <a16:creationId xmlns:a16="http://schemas.microsoft.com/office/drawing/2014/main" id="{FC65EF7C-902A-4D70-FCA0-61DF9624077A}"/>
              </a:ext>
            </a:extLst>
          </p:cNvPr>
          <p:cNvSpPr txBox="1"/>
          <p:nvPr/>
        </p:nvSpPr>
        <p:spPr>
          <a:xfrm>
            <a:off x="2357735" y="2956782"/>
            <a:ext cx="1020985" cy="256545"/>
          </a:xfrm>
          <a:prstGeom prst="rect">
            <a:avLst/>
          </a:prstGeom>
          <a:noFill/>
        </p:spPr>
        <p:txBody>
          <a:bodyPr wrap="square" rtlCol="0">
            <a:spAutoFit/>
          </a:bodyPr>
          <a:lstStyle/>
          <a:p>
            <a:r>
              <a:rPr lang="en-DK" sz="1067" b="1">
                <a:latin typeface="+mj-lt"/>
              </a:rPr>
              <a:t>Consulting</a:t>
            </a:r>
          </a:p>
        </p:txBody>
      </p:sp>
      <p:sp>
        <p:nvSpPr>
          <p:cNvPr id="15" name="Rectangle 14">
            <a:extLst>
              <a:ext uri="{FF2B5EF4-FFF2-40B4-BE49-F238E27FC236}">
                <a16:creationId xmlns:a16="http://schemas.microsoft.com/office/drawing/2014/main" id="{5D0A4502-55EF-ABDE-77FA-3C6E3C64E182}"/>
              </a:ext>
            </a:extLst>
          </p:cNvPr>
          <p:cNvSpPr/>
          <p:nvPr/>
        </p:nvSpPr>
        <p:spPr>
          <a:xfrm>
            <a:off x="2357734" y="3459911"/>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TextBox 15">
            <a:extLst>
              <a:ext uri="{FF2B5EF4-FFF2-40B4-BE49-F238E27FC236}">
                <a16:creationId xmlns:a16="http://schemas.microsoft.com/office/drawing/2014/main" id="{D2D6C1D8-AEA7-EF93-2F93-715830A25558}"/>
              </a:ext>
            </a:extLst>
          </p:cNvPr>
          <p:cNvSpPr txBox="1"/>
          <p:nvPr/>
        </p:nvSpPr>
        <p:spPr>
          <a:xfrm>
            <a:off x="2357735" y="3711764"/>
            <a:ext cx="1020985" cy="256545"/>
          </a:xfrm>
          <a:prstGeom prst="rect">
            <a:avLst/>
          </a:prstGeom>
          <a:noFill/>
        </p:spPr>
        <p:txBody>
          <a:bodyPr wrap="square" rtlCol="0">
            <a:spAutoFit/>
          </a:bodyPr>
          <a:lstStyle/>
          <a:p>
            <a:r>
              <a:rPr lang="en-DK" sz="1067" b="1">
                <a:latin typeface="+mj-lt"/>
              </a:rPr>
              <a:t>Validation</a:t>
            </a:r>
          </a:p>
        </p:txBody>
      </p:sp>
      <p:sp>
        <p:nvSpPr>
          <p:cNvPr id="17" name="Rectangle 16">
            <a:extLst>
              <a:ext uri="{FF2B5EF4-FFF2-40B4-BE49-F238E27FC236}">
                <a16:creationId xmlns:a16="http://schemas.microsoft.com/office/drawing/2014/main" id="{577954A8-A43F-8EEE-EF0F-58CD77CBECFF}"/>
              </a:ext>
            </a:extLst>
          </p:cNvPr>
          <p:cNvSpPr/>
          <p:nvPr/>
        </p:nvSpPr>
        <p:spPr>
          <a:xfrm>
            <a:off x="2357734" y="4219236"/>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8" name="TextBox 17">
            <a:extLst>
              <a:ext uri="{FF2B5EF4-FFF2-40B4-BE49-F238E27FC236}">
                <a16:creationId xmlns:a16="http://schemas.microsoft.com/office/drawing/2014/main" id="{3355BEB1-1BF6-01BA-7119-EAE30F928D17}"/>
              </a:ext>
            </a:extLst>
          </p:cNvPr>
          <p:cNvSpPr txBox="1"/>
          <p:nvPr/>
        </p:nvSpPr>
        <p:spPr>
          <a:xfrm>
            <a:off x="2357736" y="4469276"/>
            <a:ext cx="1009765" cy="256545"/>
          </a:xfrm>
          <a:prstGeom prst="rect">
            <a:avLst/>
          </a:prstGeom>
          <a:noFill/>
        </p:spPr>
        <p:txBody>
          <a:bodyPr wrap="square" rtlCol="0">
            <a:spAutoFit/>
          </a:bodyPr>
          <a:lstStyle/>
          <a:p>
            <a:r>
              <a:rPr lang="en-DK" sz="1067" b="1">
                <a:latin typeface="+mj-lt"/>
              </a:rPr>
              <a:t>Monitoring</a:t>
            </a:r>
          </a:p>
        </p:txBody>
      </p:sp>
      <p:sp>
        <p:nvSpPr>
          <p:cNvPr id="19" name="Rectangle 18">
            <a:extLst>
              <a:ext uri="{FF2B5EF4-FFF2-40B4-BE49-F238E27FC236}">
                <a16:creationId xmlns:a16="http://schemas.microsoft.com/office/drawing/2014/main" id="{B41F2829-B316-AAC7-C0D5-EF824FBC7DD5}"/>
              </a:ext>
            </a:extLst>
          </p:cNvPr>
          <p:cNvSpPr/>
          <p:nvPr/>
        </p:nvSpPr>
        <p:spPr>
          <a:xfrm>
            <a:off x="2357734" y="4970724"/>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Box 19">
            <a:extLst>
              <a:ext uri="{FF2B5EF4-FFF2-40B4-BE49-F238E27FC236}">
                <a16:creationId xmlns:a16="http://schemas.microsoft.com/office/drawing/2014/main" id="{F738B78C-5044-FA55-60BD-D2568DF6362F}"/>
              </a:ext>
            </a:extLst>
          </p:cNvPr>
          <p:cNvSpPr txBox="1"/>
          <p:nvPr/>
        </p:nvSpPr>
        <p:spPr>
          <a:xfrm>
            <a:off x="2357735" y="5216779"/>
            <a:ext cx="1020985" cy="256545"/>
          </a:xfrm>
          <a:prstGeom prst="rect">
            <a:avLst/>
          </a:prstGeom>
          <a:noFill/>
        </p:spPr>
        <p:txBody>
          <a:bodyPr wrap="square" rtlCol="0">
            <a:spAutoFit/>
          </a:bodyPr>
          <a:lstStyle/>
          <a:p>
            <a:r>
              <a:rPr lang="en-DK" sz="1067" b="1">
                <a:latin typeface="+mj-lt"/>
              </a:rPr>
              <a:t>Calibration</a:t>
            </a:r>
          </a:p>
        </p:txBody>
      </p:sp>
      <p:sp>
        <p:nvSpPr>
          <p:cNvPr id="24" name="Rectangle 23">
            <a:extLst>
              <a:ext uri="{FF2B5EF4-FFF2-40B4-BE49-F238E27FC236}">
                <a16:creationId xmlns:a16="http://schemas.microsoft.com/office/drawing/2014/main" id="{BA1C8580-06FA-424B-2604-EDC514616E54}"/>
              </a:ext>
            </a:extLst>
          </p:cNvPr>
          <p:cNvSpPr/>
          <p:nvPr/>
        </p:nvSpPr>
        <p:spPr>
          <a:xfrm>
            <a:off x="3367501" y="2705692"/>
            <a:ext cx="4802000" cy="3033027"/>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C3DF29FC-65B8-90B2-1FE6-E5F7EAB6FD1B}"/>
              </a:ext>
            </a:extLst>
          </p:cNvPr>
          <p:cNvSpPr/>
          <p:nvPr/>
        </p:nvSpPr>
        <p:spPr>
          <a:xfrm>
            <a:off x="8169501" y="2711414"/>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7" name="Rectangle 26">
            <a:extLst>
              <a:ext uri="{FF2B5EF4-FFF2-40B4-BE49-F238E27FC236}">
                <a16:creationId xmlns:a16="http://schemas.microsoft.com/office/drawing/2014/main" id="{4200EE76-05DD-6BB5-0227-CE750FFBAEA5}"/>
              </a:ext>
            </a:extLst>
          </p:cNvPr>
          <p:cNvSpPr/>
          <p:nvPr/>
        </p:nvSpPr>
        <p:spPr>
          <a:xfrm>
            <a:off x="8169501" y="3481828"/>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8" name="Rectangle 27">
            <a:extLst>
              <a:ext uri="{FF2B5EF4-FFF2-40B4-BE49-F238E27FC236}">
                <a16:creationId xmlns:a16="http://schemas.microsoft.com/office/drawing/2014/main" id="{1FC0894E-B72D-17F3-8315-503F3B4C54C2}"/>
              </a:ext>
            </a:extLst>
          </p:cNvPr>
          <p:cNvSpPr/>
          <p:nvPr/>
        </p:nvSpPr>
        <p:spPr>
          <a:xfrm>
            <a:off x="8169501" y="4245375"/>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0" name="Rectangle 29">
            <a:extLst>
              <a:ext uri="{FF2B5EF4-FFF2-40B4-BE49-F238E27FC236}">
                <a16:creationId xmlns:a16="http://schemas.microsoft.com/office/drawing/2014/main" id="{06DBD508-88BD-0730-E773-1D63C36C9278}"/>
              </a:ext>
            </a:extLst>
          </p:cNvPr>
          <p:cNvSpPr/>
          <p:nvPr/>
        </p:nvSpPr>
        <p:spPr>
          <a:xfrm>
            <a:off x="8169501" y="5008922"/>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2" name="Straight Connector 31">
            <a:extLst>
              <a:ext uri="{FF2B5EF4-FFF2-40B4-BE49-F238E27FC236}">
                <a16:creationId xmlns:a16="http://schemas.microsoft.com/office/drawing/2014/main" id="{EA928693-F243-EC93-1289-4FFB1F23EFEA}"/>
              </a:ext>
            </a:extLst>
          </p:cNvPr>
          <p:cNvCxnSpPr>
            <a:cxnSpLocks/>
          </p:cNvCxnSpPr>
          <p:nvPr/>
        </p:nvCxnSpPr>
        <p:spPr>
          <a:xfrm>
            <a:off x="2357735" y="3474960"/>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48FC50F-8CF4-8DD4-C311-CCE122283B34}"/>
              </a:ext>
            </a:extLst>
          </p:cNvPr>
          <p:cNvCxnSpPr>
            <a:cxnSpLocks/>
          </p:cNvCxnSpPr>
          <p:nvPr/>
        </p:nvCxnSpPr>
        <p:spPr>
          <a:xfrm>
            <a:off x="2357735" y="4223456"/>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8A32ED2-6974-5DE3-C252-6D18CB082AD4}"/>
              </a:ext>
            </a:extLst>
          </p:cNvPr>
          <p:cNvCxnSpPr>
            <a:cxnSpLocks/>
          </p:cNvCxnSpPr>
          <p:nvPr/>
        </p:nvCxnSpPr>
        <p:spPr>
          <a:xfrm>
            <a:off x="2357735" y="4971952"/>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CC5E103-A532-DF3F-3D82-4C16724BB22C}"/>
              </a:ext>
            </a:extLst>
          </p:cNvPr>
          <p:cNvCxnSpPr>
            <a:cxnSpLocks/>
          </p:cNvCxnSpPr>
          <p:nvPr/>
        </p:nvCxnSpPr>
        <p:spPr>
          <a:xfrm>
            <a:off x="3365274" y="3474960"/>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473091B-7E03-791C-DA88-244F38C77712}"/>
              </a:ext>
            </a:extLst>
          </p:cNvPr>
          <p:cNvCxnSpPr>
            <a:cxnSpLocks/>
          </p:cNvCxnSpPr>
          <p:nvPr/>
        </p:nvCxnSpPr>
        <p:spPr>
          <a:xfrm>
            <a:off x="3365274" y="4223456"/>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84BA32F-02F2-4261-A48C-59998226A7E5}"/>
              </a:ext>
            </a:extLst>
          </p:cNvPr>
          <p:cNvCxnSpPr>
            <a:cxnSpLocks/>
          </p:cNvCxnSpPr>
          <p:nvPr/>
        </p:nvCxnSpPr>
        <p:spPr>
          <a:xfrm>
            <a:off x="3365274" y="4971952"/>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0019ABD-33E4-564C-BDBC-95CFEB326304}"/>
              </a:ext>
            </a:extLst>
          </p:cNvPr>
          <p:cNvCxnSpPr>
            <a:cxnSpLocks/>
          </p:cNvCxnSpPr>
          <p:nvPr/>
        </p:nvCxnSpPr>
        <p:spPr>
          <a:xfrm>
            <a:off x="4971907" y="2704546"/>
            <a:ext cx="0" cy="3034173"/>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9666A50-9FB1-4159-A003-8539FEF59BB0}"/>
              </a:ext>
            </a:extLst>
          </p:cNvPr>
          <p:cNvCxnSpPr>
            <a:cxnSpLocks/>
          </p:cNvCxnSpPr>
          <p:nvPr/>
        </p:nvCxnSpPr>
        <p:spPr>
          <a:xfrm>
            <a:off x="4971907"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E9CC2C8-ACB0-9BFD-9E41-A4B9D21E6D79}"/>
              </a:ext>
            </a:extLst>
          </p:cNvPr>
          <p:cNvCxnSpPr>
            <a:cxnSpLocks/>
          </p:cNvCxnSpPr>
          <p:nvPr/>
        </p:nvCxnSpPr>
        <p:spPr>
          <a:xfrm>
            <a:off x="6569213" y="2704546"/>
            <a:ext cx="0" cy="3034173"/>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98485BB-9C06-6BF8-E848-B6F1980E9764}"/>
              </a:ext>
            </a:extLst>
          </p:cNvPr>
          <p:cNvCxnSpPr>
            <a:cxnSpLocks/>
          </p:cNvCxnSpPr>
          <p:nvPr/>
        </p:nvCxnSpPr>
        <p:spPr>
          <a:xfrm>
            <a:off x="6569213"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8F68E94-A8A6-A0E1-FEAB-B1965F476F54}"/>
              </a:ext>
            </a:extLst>
          </p:cNvPr>
          <p:cNvCxnSpPr>
            <a:cxnSpLocks/>
          </p:cNvCxnSpPr>
          <p:nvPr/>
        </p:nvCxnSpPr>
        <p:spPr>
          <a:xfrm>
            <a:off x="8181953" y="2704546"/>
            <a:ext cx="0" cy="3034173"/>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215442CD-9AC6-AB09-EC81-62735A9382A3}"/>
              </a:ext>
            </a:extLst>
          </p:cNvPr>
          <p:cNvCxnSpPr>
            <a:cxnSpLocks/>
          </p:cNvCxnSpPr>
          <p:nvPr/>
        </p:nvCxnSpPr>
        <p:spPr>
          <a:xfrm>
            <a:off x="2357735" y="5738724"/>
            <a:ext cx="739373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05C646BE-C86C-1854-9841-F96D373BDC65}"/>
              </a:ext>
            </a:extLst>
          </p:cNvPr>
          <p:cNvSpPr/>
          <p:nvPr/>
        </p:nvSpPr>
        <p:spPr>
          <a:xfrm>
            <a:off x="8184367" y="2070977"/>
            <a:ext cx="1570179" cy="6335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Box 9">
            <a:extLst>
              <a:ext uri="{FF2B5EF4-FFF2-40B4-BE49-F238E27FC236}">
                <a16:creationId xmlns:a16="http://schemas.microsoft.com/office/drawing/2014/main" id="{DD98615B-4378-8BA6-C0F5-65CE7753B51F}"/>
              </a:ext>
            </a:extLst>
          </p:cNvPr>
          <p:cNvSpPr txBox="1"/>
          <p:nvPr/>
        </p:nvSpPr>
        <p:spPr>
          <a:xfrm>
            <a:off x="8169501" y="2242223"/>
            <a:ext cx="1593188" cy="256545"/>
          </a:xfrm>
          <a:prstGeom prst="rect">
            <a:avLst/>
          </a:prstGeom>
          <a:noFill/>
        </p:spPr>
        <p:txBody>
          <a:bodyPr wrap="square" rtlCol="0">
            <a:spAutoFit/>
          </a:bodyPr>
          <a:lstStyle/>
          <a:p>
            <a:pPr algn="ctr"/>
            <a:r>
              <a:rPr lang="en-DK" sz="1067" b="1">
                <a:latin typeface="+mj-lt"/>
              </a:rPr>
              <a:t>Decommissioning</a:t>
            </a:r>
          </a:p>
        </p:txBody>
      </p:sp>
      <p:cxnSp>
        <p:nvCxnSpPr>
          <p:cNvPr id="59" name="Straight Connector 58">
            <a:extLst>
              <a:ext uri="{FF2B5EF4-FFF2-40B4-BE49-F238E27FC236}">
                <a16:creationId xmlns:a16="http://schemas.microsoft.com/office/drawing/2014/main" id="{F7266FFF-38B1-D235-43C2-450C4E35A31A}"/>
              </a:ext>
            </a:extLst>
          </p:cNvPr>
          <p:cNvCxnSpPr>
            <a:cxnSpLocks/>
          </p:cNvCxnSpPr>
          <p:nvPr/>
        </p:nvCxnSpPr>
        <p:spPr>
          <a:xfrm>
            <a:off x="8181953"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grpSp>
        <p:nvGrpSpPr>
          <p:cNvPr id="158" name="Group 157">
            <a:extLst>
              <a:ext uri="{FF2B5EF4-FFF2-40B4-BE49-F238E27FC236}">
                <a16:creationId xmlns:a16="http://schemas.microsoft.com/office/drawing/2014/main" id="{4931C5F8-E864-DC49-74B7-A2319DEA81D7}"/>
              </a:ext>
            </a:extLst>
          </p:cNvPr>
          <p:cNvGrpSpPr/>
          <p:nvPr/>
        </p:nvGrpSpPr>
        <p:grpSpPr>
          <a:xfrm>
            <a:off x="4086835" y="2994794"/>
            <a:ext cx="172844" cy="167999"/>
            <a:chOff x="3499809" y="-565278"/>
            <a:chExt cx="129633" cy="125999"/>
          </a:xfrm>
        </p:grpSpPr>
        <p:sp>
          <p:nvSpPr>
            <p:cNvPr id="153" name="Rounded Rectangle 152">
              <a:extLst>
                <a:ext uri="{FF2B5EF4-FFF2-40B4-BE49-F238E27FC236}">
                  <a16:creationId xmlns:a16="http://schemas.microsoft.com/office/drawing/2014/main" id="{E459464A-3156-0B3B-9B2D-FE7544067FF7}"/>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54" name="Straight Connector 153">
              <a:extLst>
                <a:ext uri="{FF2B5EF4-FFF2-40B4-BE49-F238E27FC236}">
                  <a16:creationId xmlns:a16="http://schemas.microsoft.com/office/drawing/2014/main" id="{221B0FEE-EC54-2242-14FF-AAF80FDAE27C}"/>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865B4643-6538-447E-4F41-C91D208968F9}"/>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59" name="Group 158">
            <a:extLst>
              <a:ext uri="{FF2B5EF4-FFF2-40B4-BE49-F238E27FC236}">
                <a16:creationId xmlns:a16="http://schemas.microsoft.com/office/drawing/2014/main" id="{E602FC32-EE37-A67F-BF51-A9C3E478B8BC}"/>
              </a:ext>
            </a:extLst>
          </p:cNvPr>
          <p:cNvGrpSpPr/>
          <p:nvPr/>
        </p:nvGrpSpPr>
        <p:grpSpPr>
          <a:xfrm>
            <a:off x="5690937" y="2994794"/>
            <a:ext cx="172844" cy="167999"/>
            <a:chOff x="3499809" y="-565278"/>
            <a:chExt cx="129633" cy="125999"/>
          </a:xfrm>
        </p:grpSpPr>
        <p:sp>
          <p:nvSpPr>
            <p:cNvPr id="160" name="Rounded Rectangle 159">
              <a:extLst>
                <a:ext uri="{FF2B5EF4-FFF2-40B4-BE49-F238E27FC236}">
                  <a16:creationId xmlns:a16="http://schemas.microsoft.com/office/drawing/2014/main" id="{EC73E487-9F78-838D-B3F6-53C25D46D620}"/>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1" name="Straight Connector 160">
              <a:extLst>
                <a:ext uri="{FF2B5EF4-FFF2-40B4-BE49-F238E27FC236}">
                  <a16:creationId xmlns:a16="http://schemas.microsoft.com/office/drawing/2014/main" id="{38E367B6-4FAC-F882-11E8-C6799FE986F3}"/>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436F55FD-F9A7-E23E-8339-071DD8BEBE48}"/>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63" name="Group 162">
            <a:extLst>
              <a:ext uri="{FF2B5EF4-FFF2-40B4-BE49-F238E27FC236}">
                <a16:creationId xmlns:a16="http://schemas.microsoft.com/office/drawing/2014/main" id="{EE7A00B8-E2C3-0146-E7BF-7595E6B2473B}"/>
              </a:ext>
            </a:extLst>
          </p:cNvPr>
          <p:cNvGrpSpPr/>
          <p:nvPr/>
        </p:nvGrpSpPr>
        <p:grpSpPr>
          <a:xfrm>
            <a:off x="7267697" y="2994794"/>
            <a:ext cx="172844" cy="167999"/>
            <a:chOff x="3499809" y="-565278"/>
            <a:chExt cx="129633" cy="125999"/>
          </a:xfrm>
        </p:grpSpPr>
        <p:sp>
          <p:nvSpPr>
            <p:cNvPr id="164" name="Rounded Rectangle 163">
              <a:extLst>
                <a:ext uri="{FF2B5EF4-FFF2-40B4-BE49-F238E27FC236}">
                  <a16:creationId xmlns:a16="http://schemas.microsoft.com/office/drawing/2014/main" id="{64EEA222-02BF-AA51-EE8C-3CA1E0187CE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5" name="Straight Connector 164">
              <a:extLst>
                <a:ext uri="{FF2B5EF4-FFF2-40B4-BE49-F238E27FC236}">
                  <a16:creationId xmlns:a16="http://schemas.microsoft.com/office/drawing/2014/main" id="{EBCA2B7C-5E65-3D3F-F8CD-B67C84A50826}"/>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7395F75A-0DB9-0AF8-1DD8-2920D986870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67" name="Group 166">
            <a:extLst>
              <a:ext uri="{FF2B5EF4-FFF2-40B4-BE49-F238E27FC236}">
                <a16:creationId xmlns:a16="http://schemas.microsoft.com/office/drawing/2014/main" id="{81ACD06C-5A0E-0AA8-9BBF-E0F6A3DF45FE}"/>
              </a:ext>
            </a:extLst>
          </p:cNvPr>
          <p:cNvGrpSpPr/>
          <p:nvPr/>
        </p:nvGrpSpPr>
        <p:grpSpPr>
          <a:xfrm>
            <a:off x="8879616" y="2994794"/>
            <a:ext cx="172844" cy="167999"/>
            <a:chOff x="3499809" y="-565278"/>
            <a:chExt cx="129633" cy="125999"/>
          </a:xfrm>
        </p:grpSpPr>
        <p:sp>
          <p:nvSpPr>
            <p:cNvPr id="168" name="Rounded Rectangle 167">
              <a:extLst>
                <a:ext uri="{FF2B5EF4-FFF2-40B4-BE49-F238E27FC236}">
                  <a16:creationId xmlns:a16="http://schemas.microsoft.com/office/drawing/2014/main" id="{0FF187FC-DA44-E78B-8347-FE3D47C015B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9" name="Straight Connector 168">
              <a:extLst>
                <a:ext uri="{FF2B5EF4-FFF2-40B4-BE49-F238E27FC236}">
                  <a16:creationId xmlns:a16="http://schemas.microsoft.com/office/drawing/2014/main" id="{EADF6092-1997-F734-9BEF-A44C7570FD37}"/>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B2879C6F-DD17-D633-091A-58BCEF4C2FAA}"/>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1" name="Group 170">
            <a:extLst>
              <a:ext uri="{FF2B5EF4-FFF2-40B4-BE49-F238E27FC236}">
                <a16:creationId xmlns:a16="http://schemas.microsoft.com/office/drawing/2014/main" id="{6AE9E2BE-4D81-B039-B343-339CB23A815B}"/>
              </a:ext>
            </a:extLst>
          </p:cNvPr>
          <p:cNvGrpSpPr/>
          <p:nvPr/>
        </p:nvGrpSpPr>
        <p:grpSpPr>
          <a:xfrm>
            <a:off x="4086835" y="3776332"/>
            <a:ext cx="172844" cy="167999"/>
            <a:chOff x="3499809" y="-565278"/>
            <a:chExt cx="129633" cy="125999"/>
          </a:xfrm>
        </p:grpSpPr>
        <p:sp>
          <p:nvSpPr>
            <p:cNvPr id="172" name="Rounded Rectangle 171">
              <a:extLst>
                <a:ext uri="{FF2B5EF4-FFF2-40B4-BE49-F238E27FC236}">
                  <a16:creationId xmlns:a16="http://schemas.microsoft.com/office/drawing/2014/main" id="{E9E90561-C265-5F32-F10A-05B62DCBBF49}"/>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73" name="Straight Connector 172">
              <a:extLst>
                <a:ext uri="{FF2B5EF4-FFF2-40B4-BE49-F238E27FC236}">
                  <a16:creationId xmlns:a16="http://schemas.microsoft.com/office/drawing/2014/main" id="{47611D16-6A7A-E7E7-F78C-2BC835CC7A1E}"/>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0613279A-F5A9-4D36-33BF-B65D8EB2ADF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5" name="Group 174">
            <a:extLst>
              <a:ext uri="{FF2B5EF4-FFF2-40B4-BE49-F238E27FC236}">
                <a16:creationId xmlns:a16="http://schemas.microsoft.com/office/drawing/2014/main" id="{088E09BE-D4A9-E9AA-4714-8EFA384075D1}"/>
              </a:ext>
            </a:extLst>
          </p:cNvPr>
          <p:cNvGrpSpPr/>
          <p:nvPr/>
        </p:nvGrpSpPr>
        <p:grpSpPr>
          <a:xfrm>
            <a:off x="5690937" y="3776332"/>
            <a:ext cx="172844" cy="167999"/>
            <a:chOff x="3499809" y="-565278"/>
            <a:chExt cx="129633" cy="125999"/>
          </a:xfrm>
        </p:grpSpPr>
        <p:sp>
          <p:nvSpPr>
            <p:cNvPr id="176" name="Rounded Rectangle 175">
              <a:extLst>
                <a:ext uri="{FF2B5EF4-FFF2-40B4-BE49-F238E27FC236}">
                  <a16:creationId xmlns:a16="http://schemas.microsoft.com/office/drawing/2014/main" id="{83C283B9-1B18-51A0-FCC7-33DF184622A3}"/>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77" name="Straight Connector 176">
              <a:extLst>
                <a:ext uri="{FF2B5EF4-FFF2-40B4-BE49-F238E27FC236}">
                  <a16:creationId xmlns:a16="http://schemas.microsoft.com/office/drawing/2014/main" id="{EB253B31-7F3C-E955-32D7-36877A4ED30F}"/>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194E53C7-3D3B-A96D-5B73-E6FAB9DC119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9" name="Group 178">
            <a:extLst>
              <a:ext uri="{FF2B5EF4-FFF2-40B4-BE49-F238E27FC236}">
                <a16:creationId xmlns:a16="http://schemas.microsoft.com/office/drawing/2014/main" id="{725FD895-BCDD-3F82-F2C6-7B243EF9EF74}"/>
              </a:ext>
            </a:extLst>
          </p:cNvPr>
          <p:cNvGrpSpPr/>
          <p:nvPr/>
        </p:nvGrpSpPr>
        <p:grpSpPr>
          <a:xfrm>
            <a:off x="7267697" y="3776332"/>
            <a:ext cx="172844" cy="167999"/>
            <a:chOff x="3499809" y="-565278"/>
            <a:chExt cx="129633" cy="125999"/>
          </a:xfrm>
        </p:grpSpPr>
        <p:sp>
          <p:nvSpPr>
            <p:cNvPr id="180" name="Rounded Rectangle 179">
              <a:extLst>
                <a:ext uri="{FF2B5EF4-FFF2-40B4-BE49-F238E27FC236}">
                  <a16:creationId xmlns:a16="http://schemas.microsoft.com/office/drawing/2014/main" id="{51550EB4-D0E3-0C23-2DC9-D78F1D5CAE3B}"/>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1" name="Straight Connector 180">
              <a:extLst>
                <a:ext uri="{FF2B5EF4-FFF2-40B4-BE49-F238E27FC236}">
                  <a16:creationId xmlns:a16="http://schemas.microsoft.com/office/drawing/2014/main" id="{37B7E7DD-1726-A201-99BE-FA7549830B52}"/>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179A1053-E9CD-D9DB-0FDE-5ECE7D0FDE20}"/>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83" name="Group 182">
            <a:extLst>
              <a:ext uri="{FF2B5EF4-FFF2-40B4-BE49-F238E27FC236}">
                <a16:creationId xmlns:a16="http://schemas.microsoft.com/office/drawing/2014/main" id="{C3E69DC8-64C7-6EBF-1391-C3FC55D20B62}"/>
              </a:ext>
            </a:extLst>
          </p:cNvPr>
          <p:cNvGrpSpPr/>
          <p:nvPr/>
        </p:nvGrpSpPr>
        <p:grpSpPr>
          <a:xfrm>
            <a:off x="8879616" y="3776332"/>
            <a:ext cx="172844" cy="167999"/>
            <a:chOff x="3499809" y="-565278"/>
            <a:chExt cx="129633" cy="125999"/>
          </a:xfrm>
        </p:grpSpPr>
        <p:sp>
          <p:nvSpPr>
            <p:cNvPr id="184" name="Rounded Rectangle 183">
              <a:extLst>
                <a:ext uri="{FF2B5EF4-FFF2-40B4-BE49-F238E27FC236}">
                  <a16:creationId xmlns:a16="http://schemas.microsoft.com/office/drawing/2014/main" id="{2C4A195D-A021-8E23-3B7D-13E5EBE82211}"/>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5" name="Straight Connector 184">
              <a:extLst>
                <a:ext uri="{FF2B5EF4-FFF2-40B4-BE49-F238E27FC236}">
                  <a16:creationId xmlns:a16="http://schemas.microsoft.com/office/drawing/2014/main" id="{D5D4467B-96D0-1747-F405-CD5E3E95A188}"/>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38F5B38B-E9A6-AE8E-D8C5-A55700A958C9}"/>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87" name="Group 186">
            <a:extLst>
              <a:ext uri="{FF2B5EF4-FFF2-40B4-BE49-F238E27FC236}">
                <a16:creationId xmlns:a16="http://schemas.microsoft.com/office/drawing/2014/main" id="{5BC5C064-7BF9-CF69-8AF5-1155CF56B32F}"/>
              </a:ext>
            </a:extLst>
          </p:cNvPr>
          <p:cNvGrpSpPr/>
          <p:nvPr/>
        </p:nvGrpSpPr>
        <p:grpSpPr>
          <a:xfrm>
            <a:off x="4086835" y="4503162"/>
            <a:ext cx="172844" cy="167999"/>
            <a:chOff x="3499809" y="-565278"/>
            <a:chExt cx="129633" cy="125999"/>
          </a:xfrm>
        </p:grpSpPr>
        <p:sp>
          <p:nvSpPr>
            <p:cNvPr id="188" name="Rounded Rectangle 187">
              <a:extLst>
                <a:ext uri="{FF2B5EF4-FFF2-40B4-BE49-F238E27FC236}">
                  <a16:creationId xmlns:a16="http://schemas.microsoft.com/office/drawing/2014/main" id="{FAA16221-7CBB-2283-E028-7FCA7F7D155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9" name="Straight Connector 188">
              <a:extLst>
                <a:ext uri="{FF2B5EF4-FFF2-40B4-BE49-F238E27FC236}">
                  <a16:creationId xmlns:a16="http://schemas.microsoft.com/office/drawing/2014/main" id="{8A744355-7958-33F6-4331-F4C8376B87CA}"/>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B5476A36-4743-E244-A52A-89F518C808E6}"/>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1" name="Group 190">
            <a:extLst>
              <a:ext uri="{FF2B5EF4-FFF2-40B4-BE49-F238E27FC236}">
                <a16:creationId xmlns:a16="http://schemas.microsoft.com/office/drawing/2014/main" id="{0A5311D1-6B1F-0218-4542-A388A3C72788}"/>
              </a:ext>
            </a:extLst>
          </p:cNvPr>
          <p:cNvGrpSpPr/>
          <p:nvPr/>
        </p:nvGrpSpPr>
        <p:grpSpPr>
          <a:xfrm>
            <a:off x="5690937" y="4503162"/>
            <a:ext cx="172844" cy="167999"/>
            <a:chOff x="3499809" y="-565278"/>
            <a:chExt cx="129633" cy="125999"/>
          </a:xfrm>
        </p:grpSpPr>
        <p:sp>
          <p:nvSpPr>
            <p:cNvPr id="192" name="Rounded Rectangle 191">
              <a:extLst>
                <a:ext uri="{FF2B5EF4-FFF2-40B4-BE49-F238E27FC236}">
                  <a16:creationId xmlns:a16="http://schemas.microsoft.com/office/drawing/2014/main" id="{E0CAE15D-A07E-BBB4-4DAE-8D902EA68B44}"/>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93" name="Straight Connector 192">
              <a:extLst>
                <a:ext uri="{FF2B5EF4-FFF2-40B4-BE49-F238E27FC236}">
                  <a16:creationId xmlns:a16="http://schemas.microsoft.com/office/drawing/2014/main" id="{BD865C35-C9D1-0EDC-6AE6-598B7275CEFA}"/>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0C148682-1035-B5D1-552B-35A1EEF7596E}"/>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5" name="Group 194">
            <a:extLst>
              <a:ext uri="{FF2B5EF4-FFF2-40B4-BE49-F238E27FC236}">
                <a16:creationId xmlns:a16="http://schemas.microsoft.com/office/drawing/2014/main" id="{7DA63F46-DF7C-299F-A3D0-ABA123F10CC6}"/>
              </a:ext>
            </a:extLst>
          </p:cNvPr>
          <p:cNvGrpSpPr/>
          <p:nvPr/>
        </p:nvGrpSpPr>
        <p:grpSpPr>
          <a:xfrm>
            <a:off x="7267697" y="4503162"/>
            <a:ext cx="172844" cy="167999"/>
            <a:chOff x="3499809" y="-565278"/>
            <a:chExt cx="129633" cy="125999"/>
          </a:xfrm>
        </p:grpSpPr>
        <p:sp>
          <p:nvSpPr>
            <p:cNvPr id="196" name="Rounded Rectangle 195">
              <a:extLst>
                <a:ext uri="{FF2B5EF4-FFF2-40B4-BE49-F238E27FC236}">
                  <a16:creationId xmlns:a16="http://schemas.microsoft.com/office/drawing/2014/main" id="{22941358-48CF-6696-E499-9094AE698398}"/>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97" name="Straight Connector 196">
              <a:extLst>
                <a:ext uri="{FF2B5EF4-FFF2-40B4-BE49-F238E27FC236}">
                  <a16:creationId xmlns:a16="http://schemas.microsoft.com/office/drawing/2014/main" id="{5171061B-4F33-5204-535C-7E7A8BC3D3B6}"/>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051F9B90-E532-C9B1-CA57-641D8E0D5FED}"/>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9" name="Group 198">
            <a:extLst>
              <a:ext uri="{FF2B5EF4-FFF2-40B4-BE49-F238E27FC236}">
                <a16:creationId xmlns:a16="http://schemas.microsoft.com/office/drawing/2014/main" id="{A854A7CB-A4F7-6CCC-38D6-637DBA7D2CD7}"/>
              </a:ext>
            </a:extLst>
          </p:cNvPr>
          <p:cNvGrpSpPr/>
          <p:nvPr/>
        </p:nvGrpSpPr>
        <p:grpSpPr>
          <a:xfrm>
            <a:off x="8879616" y="4503162"/>
            <a:ext cx="172844" cy="167999"/>
            <a:chOff x="3499809" y="-565278"/>
            <a:chExt cx="129633" cy="125999"/>
          </a:xfrm>
        </p:grpSpPr>
        <p:sp>
          <p:nvSpPr>
            <p:cNvPr id="200" name="Rounded Rectangle 199">
              <a:extLst>
                <a:ext uri="{FF2B5EF4-FFF2-40B4-BE49-F238E27FC236}">
                  <a16:creationId xmlns:a16="http://schemas.microsoft.com/office/drawing/2014/main" id="{8D0981EE-853B-FBF1-92C7-29C1B842AE02}"/>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01" name="Straight Connector 200">
              <a:extLst>
                <a:ext uri="{FF2B5EF4-FFF2-40B4-BE49-F238E27FC236}">
                  <a16:creationId xmlns:a16="http://schemas.microsoft.com/office/drawing/2014/main" id="{B5C0B73D-1761-2258-EE7B-65AF1B51FE9B}"/>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36CB13B0-995C-D426-2F23-C8FE3BDB31C8}"/>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07" name="Group 206">
            <a:extLst>
              <a:ext uri="{FF2B5EF4-FFF2-40B4-BE49-F238E27FC236}">
                <a16:creationId xmlns:a16="http://schemas.microsoft.com/office/drawing/2014/main" id="{C6E9EED7-1E5D-EB1E-98B2-0CE1777F895D}"/>
              </a:ext>
            </a:extLst>
          </p:cNvPr>
          <p:cNvGrpSpPr/>
          <p:nvPr/>
        </p:nvGrpSpPr>
        <p:grpSpPr>
          <a:xfrm>
            <a:off x="5690937" y="5284701"/>
            <a:ext cx="172844" cy="167999"/>
            <a:chOff x="3499809" y="-565278"/>
            <a:chExt cx="129633" cy="125999"/>
          </a:xfrm>
        </p:grpSpPr>
        <p:sp>
          <p:nvSpPr>
            <p:cNvPr id="208" name="Rounded Rectangle 207">
              <a:extLst>
                <a:ext uri="{FF2B5EF4-FFF2-40B4-BE49-F238E27FC236}">
                  <a16:creationId xmlns:a16="http://schemas.microsoft.com/office/drawing/2014/main" id="{CE5DB2BF-B626-F138-EFF3-BCA288763C1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09" name="Straight Connector 208">
              <a:extLst>
                <a:ext uri="{FF2B5EF4-FFF2-40B4-BE49-F238E27FC236}">
                  <a16:creationId xmlns:a16="http://schemas.microsoft.com/office/drawing/2014/main" id="{E55E512C-E047-03BA-70F3-57CC503D4345}"/>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06328D82-7A62-4EBF-5F69-0476D2D93CA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11" name="Group 210">
            <a:extLst>
              <a:ext uri="{FF2B5EF4-FFF2-40B4-BE49-F238E27FC236}">
                <a16:creationId xmlns:a16="http://schemas.microsoft.com/office/drawing/2014/main" id="{9E39EE3D-DF80-345F-F855-0678656524EC}"/>
              </a:ext>
            </a:extLst>
          </p:cNvPr>
          <p:cNvGrpSpPr/>
          <p:nvPr/>
        </p:nvGrpSpPr>
        <p:grpSpPr>
          <a:xfrm>
            <a:off x="7267697" y="5284701"/>
            <a:ext cx="172844" cy="167999"/>
            <a:chOff x="3499809" y="-565278"/>
            <a:chExt cx="129633" cy="125999"/>
          </a:xfrm>
        </p:grpSpPr>
        <p:sp>
          <p:nvSpPr>
            <p:cNvPr id="212" name="Rounded Rectangle 211">
              <a:extLst>
                <a:ext uri="{FF2B5EF4-FFF2-40B4-BE49-F238E27FC236}">
                  <a16:creationId xmlns:a16="http://schemas.microsoft.com/office/drawing/2014/main" id="{9307342F-9496-3626-AFFC-A8C8354CEC67}"/>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13" name="Straight Connector 212">
              <a:extLst>
                <a:ext uri="{FF2B5EF4-FFF2-40B4-BE49-F238E27FC236}">
                  <a16:creationId xmlns:a16="http://schemas.microsoft.com/office/drawing/2014/main" id="{71D2A4D1-B96E-4D88-8DF6-B9022E2E75A1}"/>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3C3E4B78-3900-0CB4-625F-67C3E3813BE5}"/>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15" name="Group 214">
            <a:extLst>
              <a:ext uri="{FF2B5EF4-FFF2-40B4-BE49-F238E27FC236}">
                <a16:creationId xmlns:a16="http://schemas.microsoft.com/office/drawing/2014/main" id="{86DF526D-F1FE-9240-B070-D9429245A93F}"/>
              </a:ext>
            </a:extLst>
          </p:cNvPr>
          <p:cNvGrpSpPr/>
          <p:nvPr/>
        </p:nvGrpSpPr>
        <p:grpSpPr>
          <a:xfrm>
            <a:off x="8879616" y="5284701"/>
            <a:ext cx="172844" cy="167999"/>
            <a:chOff x="3499809" y="-565278"/>
            <a:chExt cx="129633" cy="125999"/>
          </a:xfrm>
        </p:grpSpPr>
        <p:sp>
          <p:nvSpPr>
            <p:cNvPr id="216" name="Rounded Rectangle 215">
              <a:extLst>
                <a:ext uri="{FF2B5EF4-FFF2-40B4-BE49-F238E27FC236}">
                  <a16:creationId xmlns:a16="http://schemas.microsoft.com/office/drawing/2014/main" id="{24AC01E8-93CC-73E5-F7E8-C4F9A36FE039}"/>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17" name="Straight Connector 216">
              <a:extLst>
                <a:ext uri="{FF2B5EF4-FFF2-40B4-BE49-F238E27FC236}">
                  <a16:creationId xmlns:a16="http://schemas.microsoft.com/office/drawing/2014/main" id="{65A44AE8-C626-ECBB-1624-7DF220E2E692}"/>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889DED90-8116-9739-2C58-1826AC721F9D}"/>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sp>
        <p:nvSpPr>
          <p:cNvPr id="229" name="Right Triangle 228">
            <a:extLst>
              <a:ext uri="{FF2B5EF4-FFF2-40B4-BE49-F238E27FC236}">
                <a16:creationId xmlns:a16="http://schemas.microsoft.com/office/drawing/2014/main" id="{3A0955D9-7A36-67A0-1B73-3141E28B7692}"/>
              </a:ext>
            </a:extLst>
          </p:cNvPr>
          <p:cNvSpPr/>
          <p:nvPr/>
        </p:nvSpPr>
        <p:spPr>
          <a:xfrm rot="16200000">
            <a:off x="2538775" y="1885764"/>
            <a:ext cx="644611" cy="1006691"/>
          </a:xfrm>
          <a:prstGeom prst="rtTriangl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60" name="Straight Connector 59">
            <a:extLst>
              <a:ext uri="{FF2B5EF4-FFF2-40B4-BE49-F238E27FC236}">
                <a16:creationId xmlns:a16="http://schemas.microsoft.com/office/drawing/2014/main" id="{C6B3857E-07DB-52B8-F772-95CBE54F2875}"/>
              </a:ext>
            </a:extLst>
          </p:cNvPr>
          <p:cNvCxnSpPr>
            <a:cxnSpLocks/>
          </p:cNvCxnSpPr>
          <p:nvPr/>
        </p:nvCxnSpPr>
        <p:spPr>
          <a:xfrm>
            <a:off x="9751469" y="2066804"/>
            <a:ext cx="0" cy="367191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03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DEF"/>
        </a:solidFill>
        <a:effectLst/>
      </p:bgPr>
    </p:bg>
    <p:spTree>
      <p:nvGrpSpPr>
        <p:cNvPr id="1" name="">
          <a:extLst>
            <a:ext uri="{FF2B5EF4-FFF2-40B4-BE49-F238E27FC236}">
              <a16:creationId xmlns:a16="http://schemas.microsoft.com/office/drawing/2014/main" id="{41C9F72D-5A57-2905-3968-8F133149D43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DC9AE5-815E-D6E7-C367-B16352D3C1D6}"/>
              </a:ext>
            </a:extLst>
          </p:cNvPr>
          <p:cNvSpPr/>
          <p:nvPr/>
        </p:nvSpPr>
        <p:spPr>
          <a:xfrm>
            <a:off x="4076839" y="595807"/>
            <a:ext cx="7415656" cy="6035238"/>
          </a:xfrm>
          <a:prstGeom prst="rect">
            <a:avLst/>
          </a:prstGeom>
          <a:solidFill>
            <a:srgbClr val="00A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CBBAA79-0272-FAC9-76E6-71EE4E115FED}"/>
              </a:ext>
            </a:extLst>
          </p:cNvPr>
          <p:cNvGrpSpPr/>
          <p:nvPr/>
        </p:nvGrpSpPr>
        <p:grpSpPr>
          <a:xfrm>
            <a:off x="525731" y="850129"/>
            <a:ext cx="7293613" cy="1655043"/>
            <a:chOff x="3822761" y="1213930"/>
            <a:chExt cx="8369239" cy="1655043"/>
          </a:xfrm>
          <a:solidFill>
            <a:srgbClr val="00ADEF"/>
          </a:solidFill>
        </p:grpSpPr>
        <p:sp>
          <p:nvSpPr>
            <p:cNvPr id="5" name="Rectangle: Rounded Corners 4">
              <a:extLst>
                <a:ext uri="{FF2B5EF4-FFF2-40B4-BE49-F238E27FC236}">
                  <a16:creationId xmlns:a16="http://schemas.microsoft.com/office/drawing/2014/main" id="{C847BEA7-2974-CBE4-9568-BF3C5B87C04F}"/>
                </a:ext>
              </a:extLst>
            </p:cNvPr>
            <p:cNvSpPr/>
            <p:nvPr/>
          </p:nvSpPr>
          <p:spPr>
            <a:xfrm>
              <a:off x="3822761" y="1213930"/>
              <a:ext cx="8369239" cy="1655043"/>
            </a:xfrm>
            <a:prstGeom prst="roundRect">
              <a:avLst>
                <a:gd name="adj" fmla="val 0"/>
              </a:avLst>
            </a:prstGeom>
            <a:grp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bg1"/>
                  </a:solidFill>
                </a:rPr>
                <a:t>Consulting</a:t>
              </a:r>
              <a:endParaRPr lang="da-DK" b="1">
                <a:solidFill>
                  <a:schemeClr val="bg1"/>
                </a:solidFill>
              </a:endParaRPr>
            </a:p>
          </p:txBody>
        </p:sp>
        <p:sp>
          <p:nvSpPr>
            <p:cNvPr id="14" name="Rectangle: Rounded Corners 13">
              <a:extLst>
                <a:ext uri="{FF2B5EF4-FFF2-40B4-BE49-F238E27FC236}">
                  <a16:creationId xmlns:a16="http://schemas.microsoft.com/office/drawing/2014/main" id="{9DBF8FAF-01A4-2D3E-21B9-0CF7B8CC5803}"/>
                </a:ext>
              </a:extLst>
            </p:cNvPr>
            <p:cNvSpPr/>
            <p:nvPr/>
          </p:nvSpPr>
          <p:spPr>
            <a:xfrm>
              <a:off x="4996326" y="1728000"/>
              <a:ext cx="5906630" cy="730423"/>
            </a:xfrm>
            <a:prstGeom prst="roundRect">
              <a:avLst>
                <a:gd name="adj" fmla="val 8249"/>
              </a:avLst>
            </a:prstGeom>
            <a:grp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numCol="2" rtlCol="0" anchor="t"/>
            <a:lstStyle/>
            <a:p>
              <a:r>
                <a:rPr lang="en-GB" sz="1200" b="1">
                  <a:solidFill>
                    <a:schemeClr val="tx2"/>
                  </a:solidFill>
                </a:rPr>
                <a:t>Achieve end-to-end compliance with seasoned experts throughout your process life cycle.</a:t>
              </a:r>
              <a:br>
                <a:rPr lang="en-GB" sz="1200">
                  <a:solidFill>
                    <a:schemeClr val="bg1"/>
                  </a:solidFill>
                </a:rPr>
              </a:br>
              <a:endParaRPr lang="en-GB" sz="1200">
                <a:solidFill>
                  <a:schemeClr val="bg1"/>
                </a:solidFill>
              </a:endParaRPr>
            </a:p>
            <a:p>
              <a:pPr marL="561600" indent="-205740">
                <a:buFont typeface="Arial" panose="020B0604020202020204" pitchFamily="34" charset="0"/>
                <a:buChar char="•"/>
              </a:pPr>
              <a:r>
                <a:rPr lang="en-GB" sz="1200">
                  <a:solidFill>
                    <a:schemeClr val="bg1"/>
                  </a:solidFill>
                </a:rPr>
                <a:t>GMP consulting </a:t>
              </a:r>
            </a:p>
            <a:p>
              <a:pPr marL="561600" indent="-205740">
                <a:buFont typeface="Arial" panose="020B0604020202020204" pitchFamily="34" charset="0"/>
                <a:buChar char="•"/>
              </a:pPr>
              <a:r>
                <a:rPr lang="en-GB" sz="1200">
                  <a:solidFill>
                    <a:schemeClr val="bg1"/>
                  </a:solidFill>
                </a:rPr>
                <a:t>Process engineering</a:t>
              </a:r>
            </a:p>
            <a:p>
              <a:pPr marL="561600" indent="-205740">
                <a:buFont typeface="Arial" panose="020B0604020202020204" pitchFamily="34" charset="0"/>
                <a:buChar char="•"/>
              </a:pPr>
              <a:r>
                <a:rPr lang="en-GB" sz="1200">
                  <a:solidFill>
                    <a:schemeClr val="bg1"/>
                  </a:solidFill>
                </a:rPr>
                <a:t>Project management</a:t>
              </a:r>
              <a:endParaRPr lang="da-DK" sz="1200">
                <a:solidFill>
                  <a:schemeClr val="bg1"/>
                </a:solidFill>
              </a:endParaRPr>
            </a:p>
          </p:txBody>
        </p:sp>
      </p:grpSp>
      <p:sp>
        <p:nvSpPr>
          <p:cNvPr id="9" name="Rectangle: Rounded Corners 8">
            <a:extLst>
              <a:ext uri="{FF2B5EF4-FFF2-40B4-BE49-F238E27FC236}">
                <a16:creationId xmlns:a16="http://schemas.microsoft.com/office/drawing/2014/main" id="{B0CBC9B1-849A-AB47-3258-DC9B44D63AC1}"/>
              </a:ext>
            </a:extLst>
          </p:cNvPr>
          <p:cNvSpPr/>
          <p:nvPr/>
        </p:nvSpPr>
        <p:spPr>
          <a:xfrm>
            <a:off x="3021981" y="2678689"/>
            <a:ext cx="2517946" cy="41303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bg1"/>
                </a:solidFill>
              </a:rPr>
              <a:t>Monitoring</a:t>
            </a:r>
            <a:endParaRPr lang="da-DK" b="1">
              <a:solidFill>
                <a:schemeClr val="bg1"/>
              </a:solidFill>
            </a:endParaRPr>
          </a:p>
        </p:txBody>
      </p:sp>
      <p:sp>
        <p:nvSpPr>
          <p:cNvPr id="10" name="Rectangle: Rounded Corners 9">
            <a:extLst>
              <a:ext uri="{FF2B5EF4-FFF2-40B4-BE49-F238E27FC236}">
                <a16:creationId xmlns:a16="http://schemas.microsoft.com/office/drawing/2014/main" id="{CDDEB022-5DD5-DF59-78F5-481ACAE0C2A7}"/>
              </a:ext>
            </a:extLst>
          </p:cNvPr>
          <p:cNvSpPr/>
          <p:nvPr/>
        </p:nvSpPr>
        <p:spPr>
          <a:xfrm>
            <a:off x="5566797" y="2678689"/>
            <a:ext cx="2517946" cy="367949"/>
          </a:xfrm>
          <a:prstGeom prst="roundRect">
            <a:avLst>
              <a:gd name="adj" fmla="val 816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bg1"/>
                </a:solidFill>
              </a:rPr>
              <a:t>Calibration</a:t>
            </a:r>
            <a:endParaRPr lang="da-DK" b="1">
              <a:solidFill>
                <a:schemeClr val="bg1"/>
              </a:solidFill>
            </a:endParaRPr>
          </a:p>
        </p:txBody>
      </p:sp>
      <p:sp>
        <p:nvSpPr>
          <p:cNvPr id="12" name="Rectangle: Rounded Corners 11">
            <a:extLst>
              <a:ext uri="{FF2B5EF4-FFF2-40B4-BE49-F238E27FC236}">
                <a16:creationId xmlns:a16="http://schemas.microsoft.com/office/drawing/2014/main" id="{8B057B6F-9647-7ADF-F7F1-09747E304C0A}"/>
              </a:ext>
            </a:extLst>
          </p:cNvPr>
          <p:cNvSpPr/>
          <p:nvPr/>
        </p:nvSpPr>
        <p:spPr>
          <a:xfrm>
            <a:off x="3322469" y="3097048"/>
            <a:ext cx="1987146" cy="2659566"/>
          </a:xfrm>
          <a:prstGeom prst="roundRect">
            <a:avLst>
              <a:gd name="adj" fmla="val 824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b="1">
                <a:solidFill>
                  <a:schemeClr val="tx2"/>
                </a:solidFill>
              </a:rPr>
              <a:t>Protect valuable assets with continuous environmental monitoring. </a:t>
            </a:r>
            <a:br>
              <a:rPr lang="en-GB" sz="1200">
                <a:solidFill>
                  <a:schemeClr val="bg1"/>
                </a:solidFill>
              </a:rPr>
            </a:br>
            <a:endParaRPr lang="en-GB" sz="1200">
              <a:solidFill>
                <a:schemeClr val="bg1"/>
              </a:solidFill>
            </a:endParaRPr>
          </a:p>
          <a:p>
            <a:pPr marL="205740" indent="-205740">
              <a:buFont typeface="Arial" panose="020B0604020202020204" pitchFamily="34" charset="0"/>
              <a:buChar char="•"/>
            </a:pPr>
            <a:r>
              <a:rPr lang="en-GB" sz="1200">
                <a:solidFill>
                  <a:schemeClr val="bg1"/>
                </a:solidFill>
              </a:rPr>
              <a:t>24/7 monitoring systems for regulated environments</a:t>
            </a:r>
          </a:p>
          <a:p>
            <a:pPr marL="205740" indent="-205740">
              <a:buFont typeface="Arial" panose="020B0604020202020204" pitchFamily="34" charset="0"/>
              <a:buChar char="•"/>
            </a:pPr>
            <a:r>
              <a:rPr lang="en-GB" sz="1200">
                <a:solidFill>
                  <a:schemeClr val="bg1"/>
                </a:solidFill>
              </a:rPr>
              <a:t>IQ/OQ and installation of environmental monitoring</a:t>
            </a:r>
            <a:endParaRPr lang="da-DK" sz="1200">
              <a:solidFill>
                <a:schemeClr val="bg1"/>
              </a:solidFill>
            </a:endParaRPr>
          </a:p>
        </p:txBody>
      </p:sp>
      <p:sp>
        <p:nvSpPr>
          <p:cNvPr id="2" name="Rectangle: Rounded Corners 1">
            <a:extLst>
              <a:ext uri="{FF2B5EF4-FFF2-40B4-BE49-F238E27FC236}">
                <a16:creationId xmlns:a16="http://schemas.microsoft.com/office/drawing/2014/main" id="{8898870A-D21F-553F-CBB9-82FD08E9A60C}"/>
              </a:ext>
            </a:extLst>
          </p:cNvPr>
          <p:cNvSpPr/>
          <p:nvPr/>
        </p:nvSpPr>
        <p:spPr>
          <a:xfrm>
            <a:off x="674623" y="2671790"/>
            <a:ext cx="2496516" cy="413035"/>
          </a:xfrm>
          <a:prstGeom prst="roundRect">
            <a:avLst>
              <a:gd name="adj" fmla="val 816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bg1"/>
                </a:solidFill>
              </a:rPr>
              <a:t>Validation</a:t>
            </a:r>
            <a:endParaRPr lang="da-DK" b="1">
              <a:solidFill>
                <a:schemeClr val="bg1"/>
              </a:solidFill>
            </a:endParaRPr>
          </a:p>
        </p:txBody>
      </p:sp>
      <p:sp>
        <p:nvSpPr>
          <p:cNvPr id="11" name="Rectangle: Rounded Corners 10">
            <a:extLst>
              <a:ext uri="{FF2B5EF4-FFF2-40B4-BE49-F238E27FC236}">
                <a16:creationId xmlns:a16="http://schemas.microsoft.com/office/drawing/2014/main" id="{84032DDE-33B2-9249-8DDC-9441A7B96754}"/>
              </a:ext>
            </a:extLst>
          </p:cNvPr>
          <p:cNvSpPr/>
          <p:nvPr/>
        </p:nvSpPr>
        <p:spPr>
          <a:xfrm>
            <a:off x="525731" y="3084825"/>
            <a:ext cx="1987146" cy="2659566"/>
          </a:xfrm>
          <a:prstGeom prst="roundRect">
            <a:avLst>
              <a:gd name="adj" fmla="val 824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b="1">
                <a:solidFill>
                  <a:schemeClr val="tx2"/>
                </a:solidFill>
              </a:rPr>
              <a:t>Ensure properly tested and documented processes for smoother production and audits.</a:t>
            </a:r>
            <a:br>
              <a:rPr lang="en-GB" sz="1200">
                <a:solidFill>
                  <a:schemeClr val="bg1"/>
                </a:solidFill>
              </a:rPr>
            </a:br>
            <a:endParaRPr lang="en-GB" sz="1200">
              <a:solidFill>
                <a:schemeClr val="bg1"/>
              </a:solidFill>
            </a:endParaRPr>
          </a:p>
          <a:p>
            <a:pPr marL="205740" indent="-205740">
              <a:buFont typeface="Arial" panose="020B0604020202020204" pitchFamily="34" charset="0"/>
              <a:buChar char="•"/>
            </a:pPr>
            <a:r>
              <a:rPr lang="en-GB" sz="1200">
                <a:solidFill>
                  <a:schemeClr val="bg1"/>
                </a:solidFill>
              </a:rPr>
              <a:t>CQV &amp; mapping services</a:t>
            </a:r>
          </a:p>
          <a:p>
            <a:pPr marL="205740" indent="-205740">
              <a:buFont typeface="Arial" panose="020B0604020202020204" pitchFamily="34" charset="0"/>
              <a:buChar char="•"/>
            </a:pPr>
            <a:r>
              <a:rPr lang="en-GB" sz="1200">
                <a:solidFill>
                  <a:schemeClr val="bg1"/>
                </a:solidFill>
              </a:rPr>
              <a:t>Full- or part time staffing</a:t>
            </a:r>
          </a:p>
          <a:p>
            <a:pPr marL="205740" indent="-205740">
              <a:buFont typeface="Arial" panose="020B0604020202020204" pitchFamily="34" charset="0"/>
              <a:buChar char="•"/>
            </a:pPr>
            <a:r>
              <a:rPr lang="en-GB" sz="1200">
                <a:solidFill>
                  <a:schemeClr val="bg1"/>
                </a:solidFill>
              </a:rPr>
              <a:t>Wireless and wired validation systems</a:t>
            </a:r>
          </a:p>
          <a:p>
            <a:pPr marL="205740" indent="-205740">
              <a:buFont typeface="Arial" panose="020B0604020202020204" pitchFamily="34" charset="0"/>
              <a:buChar char="•"/>
            </a:pPr>
            <a:r>
              <a:rPr lang="en-GB" sz="1200">
                <a:solidFill>
                  <a:schemeClr val="bg1"/>
                </a:solidFill>
              </a:rPr>
              <a:t>Validation equipment rentals</a:t>
            </a:r>
            <a:endParaRPr lang="da-DK" sz="1200">
              <a:solidFill>
                <a:schemeClr val="bg1"/>
              </a:solidFill>
            </a:endParaRPr>
          </a:p>
        </p:txBody>
      </p:sp>
      <p:cxnSp>
        <p:nvCxnSpPr>
          <p:cNvPr id="29" name="Straight Connector 28">
            <a:extLst>
              <a:ext uri="{FF2B5EF4-FFF2-40B4-BE49-F238E27FC236}">
                <a16:creationId xmlns:a16="http://schemas.microsoft.com/office/drawing/2014/main" id="{82D51AA3-1387-D2CC-BDC1-9987E40951B7}"/>
              </a:ext>
            </a:extLst>
          </p:cNvPr>
          <p:cNvCxnSpPr>
            <a:cxnSpLocks/>
          </p:cNvCxnSpPr>
          <p:nvPr/>
        </p:nvCxnSpPr>
        <p:spPr>
          <a:xfrm flipV="1">
            <a:off x="365396" y="595806"/>
            <a:ext cx="0" cy="5170395"/>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51D43D0-F403-81EE-878D-E409D5075D29}"/>
              </a:ext>
            </a:extLst>
          </p:cNvPr>
          <p:cNvCxnSpPr>
            <a:cxnSpLocks/>
          </p:cNvCxnSpPr>
          <p:nvPr/>
        </p:nvCxnSpPr>
        <p:spPr>
          <a:xfrm flipV="1">
            <a:off x="7990483" y="595806"/>
            <a:ext cx="0" cy="5148585"/>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3D77DC9-8CD2-7E79-7AC4-09075AEF3B1B}"/>
              </a:ext>
            </a:extLst>
          </p:cNvPr>
          <p:cNvCxnSpPr>
            <a:cxnSpLocks/>
          </p:cNvCxnSpPr>
          <p:nvPr/>
        </p:nvCxnSpPr>
        <p:spPr>
          <a:xfrm>
            <a:off x="365395" y="595806"/>
            <a:ext cx="7618000"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ADC4203-6A6F-218F-7392-71FBCAACC64E}"/>
              </a:ext>
            </a:extLst>
          </p:cNvPr>
          <p:cNvCxnSpPr>
            <a:cxnSpLocks/>
          </p:cNvCxnSpPr>
          <p:nvPr/>
        </p:nvCxnSpPr>
        <p:spPr>
          <a:xfrm>
            <a:off x="372483" y="2374988"/>
            <a:ext cx="7618000"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pic>
        <p:nvPicPr>
          <p:cNvPr id="7" name="Picture 6" descr="A person pointing at a person&#10;&#10;AI-generated content may be incorrect.">
            <a:extLst>
              <a:ext uri="{FF2B5EF4-FFF2-40B4-BE49-F238E27FC236}">
                <a16:creationId xmlns:a16="http://schemas.microsoft.com/office/drawing/2014/main" id="{877D318D-FD45-5E1A-22F8-235517143C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45627" y="1617619"/>
            <a:ext cx="6835208" cy="5371076"/>
          </a:xfrm>
          <a:prstGeom prst="rect">
            <a:avLst/>
          </a:prstGeom>
        </p:spPr>
      </p:pic>
      <p:sp>
        <p:nvSpPr>
          <p:cNvPr id="6" name="Title 5">
            <a:extLst>
              <a:ext uri="{FF2B5EF4-FFF2-40B4-BE49-F238E27FC236}">
                <a16:creationId xmlns:a16="http://schemas.microsoft.com/office/drawing/2014/main" id="{CF8698DB-D125-EC50-A4D0-5621149F8662}"/>
              </a:ext>
            </a:extLst>
          </p:cNvPr>
          <p:cNvSpPr>
            <a:spLocks noGrp="1"/>
          </p:cNvSpPr>
          <p:nvPr>
            <p:ph type="title"/>
          </p:nvPr>
        </p:nvSpPr>
        <p:spPr>
          <a:xfrm>
            <a:off x="8394565" y="1728000"/>
            <a:ext cx="4248577" cy="1102866"/>
          </a:xfrm>
        </p:spPr>
        <p:txBody>
          <a:bodyPr/>
          <a:lstStyle/>
          <a:p>
            <a:r>
              <a:rPr lang="en-GB"/>
              <a:t>What Do We Offer? </a:t>
            </a:r>
            <a:endParaRPr lang="da-DK">
              <a:solidFill>
                <a:srgbClr val="FF0000"/>
              </a:solidFill>
            </a:endParaRPr>
          </a:p>
        </p:txBody>
      </p:sp>
      <p:sp>
        <p:nvSpPr>
          <p:cNvPr id="13" name="Rectangle: Rounded Corners 12">
            <a:extLst>
              <a:ext uri="{FF2B5EF4-FFF2-40B4-BE49-F238E27FC236}">
                <a16:creationId xmlns:a16="http://schemas.microsoft.com/office/drawing/2014/main" id="{6135E2F3-7B65-2C8A-84F4-FF33756A5FB9}"/>
              </a:ext>
            </a:extLst>
          </p:cNvPr>
          <p:cNvSpPr/>
          <p:nvPr/>
        </p:nvSpPr>
        <p:spPr>
          <a:xfrm>
            <a:off x="5832196" y="3106635"/>
            <a:ext cx="2064023" cy="2659566"/>
          </a:xfrm>
          <a:prstGeom prst="roundRect">
            <a:avLst>
              <a:gd name="adj" fmla="val 824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b="1">
                <a:solidFill>
                  <a:schemeClr val="tx2"/>
                </a:solidFill>
              </a:rPr>
              <a:t>Rely on your readings and processes through regular and thorough calibrations.</a:t>
            </a:r>
            <a:br>
              <a:rPr lang="en-GB" sz="1200">
                <a:solidFill>
                  <a:schemeClr val="tx2"/>
                </a:solidFill>
              </a:rPr>
            </a:br>
            <a:endParaRPr lang="en-GB" sz="1200">
              <a:solidFill>
                <a:schemeClr val="tx2"/>
              </a:solidFill>
            </a:endParaRPr>
          </a:p>
          <a:p>
            <a:pPr marL="205740" indent="-205740">
              <a:buFont typeface="Arial" panose="020B0604020202020204" pitchFamily="34" charset="0"/>
              <a:buChar char="•"/>
            </a:pPr>
            <a:r>
              <a:rPr lang="en-GB" sz="1200">
                <a:solidFill>
                  <a:schemeClr val="bg1"/>
                </a:solidFill>
              </a:rPr>
              <a:t>On-site calibration services</a:t>
            </a:r>
          </a:p>
          <a:p>
            <a:pPr marL="205740" indent="-205740">
              <a:buFont typeface="Arial" panose="020B0604020202020204" pitchFamily="34" charset="0"/>
              <a:buChar char="•"/>
            </a:pPr>
            <a:r>
              <a:rPr lang="en-GB" sz="1200">
                <a:solidFill>
                  <a:schemeClr val="bg1"/>
                </a:solidFill>
              </a:rPr>
              <a:t>Factory calibration</a:t>
            </a:r>
          </a:p>
          <a:p>
            <a:pPr marL="205740" indent="-205740">
              <a:buFont typeface="Arial" panose="020B0604020202020204" pitchFamily="34" charset="0"/>
              <a:buChar char="•"/>
            </a:pPr>
            <a:r>
              <a:rPr lang="en-GB" sz="1200">
                <a:solidFill>
                  <a:schemeClr val="bg1"/>
                </a:solidFill>
              </a:rPr>
              <a:t>Accredited &amp; traceable calibrations</a:t>
            </a:r>
          </a:p>
          <a:p>
            <a:pPr marL="205740" indent="-205740">
              <a:buFont typeface="Arial" panose="020B0604020202020204" pitchFamily="34" charset="0"/>
              <a:buChar char="•"/>
            </a:pPr>
            <a:r>
              <a:rPr lang="en-GB" sz="1200">
                <a:solidFill>
                  <a:schemeClr val="bg1"/>
                </a:solidFill>
              </a:rPr>
              <a:t>Calibration equipment</a:t>
            </a:r>
          </a:p>
          <a:p>
            <a:pPr marL="205740" indent="-205740">
              <a:buFont typeface="Arial" panose="020B0604020202020204" pitchFamily="34" charset="0"/>
              <a:buChar char="•"/>
            </a:pPr>
            <a:endParaRPr lang="da-DK" sz="1200">
              <a:solidFill>
                <a:schemeClr val="bg2">
                  <a:lumMod val="10000"/>
                </a:schemeClr>
              </a:solidFill>
            </a:endParaRPr>
          </a:p>
        </p:txBody>
      </p:sp>
      <p:pic>
        <p:nvPicPr>
          <p:cNvPr id="15" name="Picture 14" descr="A close-up of a computer&#10;&#10;AI-generated content may be incorrect.">
            <a:extLst>
              <a:ext uri="{FF2B5EF4-FFF2-40B4-BE49-F238E27FC236}">
                <a16:creationId xmlns:a16="http://schemas.microsoft.com/office/drawing/2014/main" id="{0F64C754-D9A8-CCA4-7ED3-03C4A6B675F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0469" y="5104996"/>
            <a:ext cx="2815033" cy="1741221"/>
          </a:xfrm>
          <a:prstGeom prst="rect">
            <a:avLst/>
          </a:prstGeom>
        </p:spPr>
      </p:pic>
      <p:pic>
        <p:nvPicPr>
          <p:cNvPr id="17" name="Picture 16" descr="A silver device with wires&#10;&#10;AI-generated content may be incorrect.">
            <a:extLst>
              <a:ext uri="{FF2B5EF4-FFF2-40B4-BE49-F238E27FC236}">
                <a16:creationId xmlns:a16="http://schemas.microsoft.com/office/drawing/2014/main" id="{43A4A238-FA29-DB2C-402A-150FC6DD52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3577" y="5200872"/>
            <a:ext cx="1658670" cy="1692717"/>
          </a:xfrm>
          <a:prstGeom prst="rect">
            <a:avLst/>
          </a:prstGeom>
        </p:spPr>
      </p:pic>
      <p:sp>
        <p:nvSpPr>
          <p:cNvPr id="4" name="Tekstfelt 1">
            <a:extLst>
              <a:ext uri="{FF2B5EF4-FFF2-40B4-BE49-F238E27FC236}">
                <a16:creationId xmlns:a16="http://schemas.microsoft.com/office/drawing/2014/main" id="{BB3B8BEE-3FFC-9500-A085-28B14B3D159B}"/>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12</a:t>
            </a:fld>
            <a:endParaRPr lang="da-DK" sz="1400" dirty="0">
              <a:solidFill>
                <a:schemeClr val="accent1"/>
              </a:solidFill>
              <a:latin typeface="+mn-lt"/>
            </a:endParaRPr>
          </a:p>
        </p:txBody>
      </p:sp>
    </p:spTree>
    <p:extLst>
      <p:ext uri="{BB962C8B-B14F-4D97-AF65-F5344CB8AC3E}">
        <p14:creationId xmlns:p14="http://schemas.microsoft.com/office/powerpoint/2010/main" val="892019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593A24-14DF-B063-D4F0-AA40438A0498}"/>
              </a:ext>
            </a:extLst>
          </p:cNvPr>
          <p:cNvSpPr>
            <a:spLocks noGrp="1"/>
          </p:cNvSpPr>
          <p:nvPr>
            <p:ph type="title"/>
          </p:nvPr>
        </p:nvSpPr>
        <p:spPr>
          <a:xfrm>
            <a:off x="371475" y="944563"/>
            <a:ext cx="2802300" cy="1725613"/>
          </a:xfrm>
        </p:spPr>
        <p:txBody>
          <a:bodyPr/>
          <a:lstStyle/>
          <a:p>
            <a:pPr>
              <a:lnSpc>
                <a:spcPct val="100000"/>
              </a:lnSpc>
            </a:pPr>
            <a:r>
              <a:rPr lang="en-GB" sz="3600" dirty="0"/>
              <a:t>How Do We Think To the Future?</a:t>
            </a:r>
            <a:endParaRPr lang="en-US" sz="3600" dirty="0"/>
          </a:p>
        </p:txBody>
      </p:sp>
    </p:spTree>
    <p:extLst>
      <p:ext uri="{BB962C8B-B14F-4D97-AF65-F5344CB8AC3E}">
        <p14:creationId xmlns:p14="http://schemas.microsoft.com/office/powerpoint/2010/main" val="3110599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7602B7E6-77AF-ADDB-FAC0-D9B939D3B8F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FCB072B-0B7D-E5AF-63F1-D5D9F3B17390}"/>
              </a:ext>
            </a:extLst>
          </p:cNvPr>
          <p:cNvSpPr/>
          <p:nvPr/>
        </p:nvSpPr>
        <p:spPr>
          <a:xfrm>
            <a:off x="77715" y="6339948"/>
            <a:ext cx="917426" cy="45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C67227-D2BE-5E25-AC50-8A1118A6DC4D}"/>
              </a:ext>
            </a:extLst>
          </p:cNvPr>
          <p:cNvSpPr/>
          <p:nvPr/>
        </p:nvSpPr>
        <p:spPr>
          <a:xfrm>
            <a:off x="4352925" y="441325"/>
            <a:ext cx="3219450" cy="6416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0E70DCD-8FAE-81C1-7218-BA0E21E0D53B}"/>
              </a:ext>
            </a:extLst>
          </p:cNvPr>
          <p:cNvSpPr>
            <a:spLocks noGrp="1"/>
          </p:cNvSpPr>
          <p:nvPr>
            <p:ph type="body" sz="half" idx="10"/>
          </p:nvPr>
        </p:nvSpPr>
        <p:spPr>
          <a:xfrm>
            <a:off x="7496175" y="1067250"/>
            <a:ext cx="3800475" cy="4308872"/>
          </a:xfrm>
        </p:spPr>
        <p:txBody>
          <a:bodyPr/>
          <a:lstStyle/>
          <a:p>
            <a:r>
              <a:rPr lang="en-US" b="0">
                <a:solidFill>
                  <a:schemeClr val="tx2"/>
                </a:solidFill>
                <a:effectLst/>
                <a:latin typeface="Ellab Sans Light" panose="02000503000000020004" pitchFamily="2" charset="0"/>
                <a:ea typeface="Ellab Sans Light" panose="02000503000000020004" pitchFamily="2" charset="0"/>
              </a:rPr>
              <a:t>Our efforts aim to integrate sustainability into Product Innovation, Operational Optimization, and but also to engage with our supply chain partners, aiming to minimize our environmental footprint while maximizing value for our customers.</a:t>
            </a:r>
            <a:endParaRPr lang="en-US">
              <a:solidFill>
                <a:schemeClr val="tx2"/>
              </a:solidFill>
              <a:latin typeface="Ellab Sans Light" panose="02000503000000020004" pitchFamily="2" charset="0"/>
              <a:ea typeface="Ellab Sans Light" panose="02000503000000020004" pitchFamily="2" charset="0"/>
            </a:endParaRPr>
          </a:p>
          <a:p>
            <a:br>
              <a:rPr lang="en-US" b="0">
                <a:latin typeface="Ellab Sans Light" panose="02000503000000020004" pitchFamily="2" charset="0"/>
                <a:ea typeface="Ellab Sans Light" panose="02000503000000020004" pitchFamily="2" charset="0"/>
              </a:rPr>
            </a:br>
            <a:r>
              <a:rPr lang="en-US" b="0">
                <a:solidFill>
                  <a:schemeClr val="bg2"/>
                </a:solidFill>
                <a:effectLst/>
                <a:latin typeface="Ellab Sans Light" panose="02000503000000020004" pitchFamily="2" charset="0"/>
                <a:ea typeface="Ellab Sans Light" panose="02000503000000020004" pitchFamily="2" charset="0"/>
              </a:rPr>
              <a:t>Our commitment aligns with global standards (SBTi validated since 2023, CDP reporting since 2024), ensuring compliance (ISO 14001 since 2019) and leadership in sustainable practices such as Fleet Electrification, Renewable Energy Sourcing, Circular Design, and Life Cycle Assessment.</a:t>
            </a:r>
            <a:endParaRPr lang="en-US">
              <a:latin typeface="Ellab Sans Light" panose="02000503000000020004" pitchFamily="2" charset="0"/>
              <a:ea typeface="Ellab Sans Light" panose="02000503000000020004" pitchFamily="2" charset="0"/>
            </a:endParaRPr>
          </a:p>
          <a:p>
            <a:br>
              <a:rPr lang="en-US" b="0">
                <a:latin typeface="Ellab Sans Light" panose="02000503000000020004" pitchFamily="2" charset="0"/>
                <a:ea typeface="Ellab Sans Light" panose="02000503000000020004" pitchFamily="2" charset="0"/>
              </a:rPr>
            </a:br>
            <a:r>
              <a:rPr lang="en-US" b="0">
                <a:solidFill>
                  <a:schemeClr val="tx2"/>
                </a:solidFill>
                <a:effectLst/>
                <a:latin typeface="Ellab Sans Light" panose="02000503000000020004" pitchFamily="2" charset="0"/>
                <a:ea typeface="Ellab Sans Light" panose="02000503000000020004" pitchFamily="2" charset="0"/>
              </a:rPr>
              <a:t>We have the ambition to continuously drive improvements that support our long-term growth, our customers’ success, and the well-being of our planet.</a:t>
            </a:r>
          </a:p>
          <a:p>
            <a:br>
              <a:rPr lang="en-US" b="0"/>
            </a:br>
            <a:r>
              <a:rPr lang="en-US" b="1">
                <a:solidFill>
                  <a:schemeClr val="bg2"/>
                </a:solidFill>
                <a:effectLst/>
              </a:rPr>
              <a:t>Sustainability is not just a goal; it’s a core pillar of Ellab’s strategic vision.</a:t>
            </a:r>
            <a:endParaRPr lang="en-US" b="1">
              <a:solidFill>
                <a:schemeClr val="bg2"/>
              </a:solidFill>
            </a:endParaRPr>
          </a:p>
          <a:p>
            <a:endParaRPr lang="en-US"/>
          </a:p>
        </p:txBody>
      </p:sp>
      <p:sp>
        <p:nvSpPr>
          <p:cNvPr id="2" name="Text Placeholder 1">
            <a:extLst>
              <a:ext uri="{FF2B5EF4-FFF2-40B4-BE49-F238E27FC236}">
                <a16:creationId xmlns:a16="http://schemas.microsoft.com/office/drawing/2014/main" id="{1AC5C5CE-A3CC-B0A3-872A-A9AC6B440EE4}"/>
              </a:ext>
            </a:extLst>
          </p:cNvPr>
          <p:cNvSpPr>
            <a:spLocks noGrp="1"/>
          </p:cNvSpPr>
          <p:nvPr>
            <p:ph type="body" sz="half" idx="2"/>
          </p:nvPr>
        </p:nvSpPr>
        <p:spPr>
          <a:xfrm>
            <a:off x="92224" y="1067250"/>
            <a:ext cx="3696918" cy="2954655"/>
          </a:xfrm>
        </p:spPr>
        <p:txBody>
          <a:bodyPr/>
          <a:lstStyle/>
          <a:p>
            <a:pPr algn="r">
              <a:lnSpc>
                <a:spcPct val="100000"/>
              </a:lnSpc>
            </a:pPr>
            <a:r>
              <a:rPr lang="en-US" sz="2800" b="1" dirty="0">
                <a:solidFill>
                  <a:schemeClr val="tx2"/>
                </a:solidFill>
                <a:effectLst/>
              </a:rPr>
              <a:t>At Ellab, we’re working to embed </a:t>
            </a:r>
            <a:r>
              <a:rPr lang="en-US" sz="2800" b="1" dirty="0">
                <a:solidFill>
                  <a:schemeClr val="bg1"/>
                </a:solidFill>
                <a:effectLst/>
              </a:rPr>
              <a:t>sustainability</a:t>
            </a:r>
            <a:r>
              <a:rPr lang="en-US" sz="2800" b="1" dirty="0">
                <a:solidFill>
                  <a:schemeClr val="tx2"/>
                </a:solidFill>
                <a:effectLst/>
              </a:rPr>
              <a:t> into the company strategic development.</a:t>
            </a:r>
            <a:br>
              <a:rPr lang="en-US" sz="1200" b="0" dirty="0"/>
            </a:br>
            <a:br>
              <a:rPr lang="en-US" sz="1200" b="0" dirty="0"/>
            </a:br>
            <a:endParaRPr lang="en-US" sz="1200" dirty="0"/>
          </a:p>
        </p:txBody>
      </p:sp>
      <p:sp>
        <p:nvSpPr>
          <p:cNvPr id="7" name="Rectangle 6">
            <a:extLst>
              <a:ext uri="{FF2B5EF4-FFF2-40B4-BE49-F238E27FC236}">
                <a16:creationId xmlns:a16="http://schemas.microsoft.com/office/drawing/2014/main" id="{AC68E419-C5DD-49F2-946F-DD9CC83027E0}"/>
              </a:ext>
            </a:extLst>
          </p:cNvPr>
          <p:cNvSpPr>
            <a:spLocks noGrp="1" noRot="1" noMove="1" noResize="1" noEditPoints="1" noAdjustHandles="1" noChangeArrowheads="1" noChangeShapeType="1"/>
          </p:cNvSpPr>
          <p:nvPr/>
        </p:nvSpPr>
        <p:spPr>
          <a:xfrm>
            <a:off x="113620" y="107316"/>
            <a:ext cx="917426" cy="45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AI-generated content may be incorrect.">
            <a:extLst>
              <a:ext uri="{FF2B5EF4-FFF2-40B4-BE49-F238E27FC236}">
                <a16:creationId xmlns:a16="http://schemas.microsoft.com/office/drawing/2014/main" id="{D810581B-96E7-AD21-EB65-F54111887918}"/>
              </a:ext>
            </a:extLst>
          </p:cNvPr>
          <p:cNvPicPr>
            <a:picLocks noGrp="1" noRot="1" noChangeAspect="1" noMove="1" noResize="1" noEditPoints="1" noAdjustHandles="1" noChangeArrowheads="1" noChangeShapeType="1" noCrop="1"/>
          </p:cNvPicPr>
          <p:nvPr/>
        </p:nvPicPr>
        <p:blipFill>
          <a:blip r:embed="rId2"/>
          <a:stretch>
            <a:fillRect/>
          </a:stretch>
        </p:blipFill>
        <p:spPr>
          <a:xfrm>
            <a:off x="153194" y="190500"/>
            <a:ext cx="552388" cy="290832"/>
          </a:xfrm>
          <a:prstGeom prst="rect">
            <a:avLst/>
          </a:prstGeom>
        </p:spPr>
      </p:pic>
      <p:sp>
        <p:nvSpPr>
          <p:cNvPr id="11" name="TextBox 10">
            <a:extLst>
              <a:ext uri="{FF2B5EF4-FFF2-40B4-BE49-F238E27FC236}">
                <a16:creationId xmlns:a16="http://schemas.microsoft.com/office/drawing/2014/main" id="{CC2E1E59-9B4E-2EF1-0709-30A58BACC908}"/>
              </a:ext>
            </a:extLst>
          </p:cNvPr>
          <p:cNvSpPr txBox="1">
            <a:spLocks noGrp="1" noRot="1" noMove="1" noResize="1" noEditPoints="1" noAdjustHandles="1" noChangeArrowheads="1" noChangeShapeType="1"/>
          </p:cNvSpPr>
          <p:nvPr/>
        </p:nvSpPr>
        <p:spPr>
          <a:xfrm>
            <a:off x="78545" y="6339948"/>
            <a:ext cx="942975" cy="415498"/>
          </a:xfrm>
          <a:prstGeom prst="rect">
            <a:avLst/>
          </a:prstGeom>
          <a:noFill/>
        </p:spPr>
        <p:txBody>
          <a:bodyPr wrap="square" rtlCol="0">
            <a:spAutoFit/>
          </a:bodyPr>
          <a:lstStyle/>
          <a:p>
            <a:r>
              <a:rPr lang="en-US" sz="700">
                <a:solidFill>
                  <a:schemeClr val="tx2"/>
                </a:solidFill>
                <a:latin typeface="Ellab Sans Medium" panose="02000503000000020004" pitchFamily="2" charset="0"/>
                <a:ea typeface="Ellab Sans Medium" panose="02000503000000020004" pitchFamily="2" charset="0"/>
              </a:rPr>
              <a:t>Your Life Science</a:t>
            </a:r>
          </a:p>
          <a:p>
            <a:r>
              <a:rPr lang="en-US" sz="700">
                <a:solidFill>
                  <a:schemeClr val="tx2"/>
                </a:solidFill>
                <a:latin typeface="Ellab Sans Medium" panose="02000503000000020004" pitchFamily="2" charset="0"/>
                <a:ea typeface="Ellab Sans Medium" panose="02000503000000020004" pitchFamily="2" charset="0"/>
              </a:rPr>
              <a:t>Compliance</a:t>
            </a:r>
          </a:p>
          <a:p>
            <a:r>
              <a:rPr lang="en-US" sz="700">
                <a:solidFill>
                  <a:schemeClr val="bg1"/>
                </a:solidFill>
                <a:latin typeface="Ellab Sans Medium" panose="02000503000000020004" pitchFamily="2" charset="0"/>
                <a:ea typeface="Ellab Sans Medium" panose="02000503000000020004" pitchFamily="2" charset="0"/>
              </a:rPr>
              <a:t>Partner</a:t>
            </a:r>
          </a:p>
        </p:txBody>
      </p:sp>
      <p:pic>
        <p:nvPicPr>
          <p:cNvPr id="14" name="Picture 13" descr="A group of trees with green leaves&#10;&#10;AI-generated content may be incorrect.">
            <a:extLst>
              <a:ext uri="{FF2B5EF4-FFF2-40B4-BE49-F238E27FC236}">
                <a16:creationId xmlns:a16="http://schemas.microsoft.com/office/drawing/2014/main" id="{CCC66F90-FD95-B19A-B84B-36A3270129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5969" y="0"/>
            <a:ext cx="3162300" cy="6858000"/>
          </a:xfrm>
          <a:prstGeom prst="rect">
            <a:avLst/>
          </a:prstGeom>
        </p:spPr>
      </p:pic>
      <p:pic>
        <p:nvPicPr>
          <p:cNvPr id="8" name="Picture 7" descr="A tree with green leaves&#10;&#10;AI-generated content may be incorrect.">
            <a:extLst>
              <a:ext uri="{FF2B5EF4-FFF2-40B4-BE49-F238E27FC236}">
                <a16:creationId xmlns:a16="http://schemas.microsoft.com/office/drawing/2014/main" id="{C144D152-6273-8961-5512-526C4722E7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95750" y="-28575"/>
            <a:ext cx="3162300" cy="6858000"/>
          </a:xfrm>
          <a:prstGeom prst="rect">
            <a:avLst/>
          </a:prstGeom>
        </p:spPr>
      </p:pic>
    </p:spTree>
    <p:extLst>
      <p:ext uri="{BB962C8B-B14F-4D97-AF65-F5344CB8AC3E}">
        <p14:creationId xmlns:p14="http://schemas.microsoft.com/office/powerpoint/2010/main" val="24968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400" fill="hold"/>
                                        <p:tgtEl>
                                          <p:spTgt spid="8"/>
                                        </p:tgtEl>
                                        <p:attrNameLst>
                                          <p:attrName>ppt_x</p:attrName>
                                        </p:attrNameLst>
                                      </p:cBhvr>
                                      <p:tavLst>
                                        <p:tav tm="0">
                                          <p:val>
                                            <p:strVal val="#ppt_x"/>
                                          </p:val>
                                        </p:tav>
                                        <p:tav tm="100000">
                                          <p:val>
                                            <p:strVal val="#ppt_x"/>
                                          </p:val>
                                        </p:tav>
                                      </p:tavLst>
                                    </p:anim>
                                    <p:anim calcmode="lin" valueType="num">
                                      <p:cBhvr additive="base">
                                        <p:cTn id="13" dur="14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decel="100000" fill="hold" nodeType="withEffect">
                                  <p:stCondLst>
                                    <p:cond delay="3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500" fill="hold"/>
                                        <p:tgtEl>
                                          <p:spTgt spid="14"/>
                                        </p:tgtEl>
                                        <p:attrNameLst>
                                          <p:attrName>ppt_x</p:attrName>
                                        </p:attrNameLst>
                                      </p:cBhvr>
                                      <p:tavLst>
                                        <p:tav tm="0">
                                          <p:val>
                                            <p:strVal val="#ppt_x"/>
                                          </p:val>
                                        </p:tav>
                                        <p:tav tm="100000">
                                          <p:val>
                                            <p:strVal val="#ppt_x"/>
                                          </p:val>
                                        </p:tav>
                                      </p:tavLst>
                                    </p:anim>
                                    <p:anim calcmode="lin" valueType="num">
                                      <p:cBhvr additive="base">
                                        <p:cTn id="17" dur="1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800"/>
                            </p:stCondLst>
                            <p:childTnLst>
                              <p:par>
                                <p:cTn id="19" presetID="42"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800"/>
                            </p:stCondLst>
                            <p:childTnLst>
                              <p:par>
                                <p:cTn id="25" presetID="42" presetClass="entr" presetSubtype="0" fill="hold" grpId="0"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3800"/>
                            </p:stCondLst>
                            <p:childTnLst>
                              <p:par>
                                <p:cTn id="31" presetID="42" presetClass="entr" presetSubtype="0" fill="hold" grpId="0"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4800"/>
                            </p:stCondLst>
                            <p:childTnLst>
                              <p:par>
                                <p:cTn id="37" presetID="42" presetClass="entr" presetSubtype="0" fill="hold" grpId="0" nodeType="after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1000"/>
                                        <p:tgtEl>
                                          <p:spTgt spid="4">
                                            <p:txEl>
                                              <p:pRg st="3" end="3"/>
                                            </p:txEl>
                                          </p:spTgt>
                                        </p:tgtEl>
                                      </p:cBhvr>
                                    </p:animEffect>
                                    <p:anim calcmode="lin" valueType="num">
                                      <p:cBhvr>
                                        <p:cTn id="4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CCF4-FCE3-43A9-F8EF-71C317CC7F5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29A0E32-9525-D4E3-FF7D-2615CECD4032}"/>
              </a:ext>
            </a:extLst>
          </p:cNvPr>
          <p:cNvSpPr>
            <a:spLocks/>
          </p:cNvSpPr>
          <p:nvPr/>
        </p:nvSpPr>
        <p:spPr>
          <a:xfrm rot="19556569">
            <a:off x="-2761341" y="-2667025"/>
            <a:ext cx="14682822" cy="7158620"/>
          </a:xfrm>
          <a:custGeom>
            <a:avLst/>
            <a:gdLst>
              <a:gd name="connsiteX0" fmla="*/ 0 w 14524835"/>
              <a:gd name="connsiteY0" fmla="*/ 0 h 7884800"/>
              <a:gd name="connsiteX1" fmla="*/ 14524835 w 14524835"/>
              <a:gd name="connsiteY1" fmla="*/ 0 h 7884800"/>
              <a:gd name="connsiteX2" fmla="*/ 14524835 w 14524835"/>
              <a:gd name="connsiteY2" fmla="*/ 7884800 h 7884800"/>
              <a:gd name="connsiteX3" fmla="*/ 0 w 14524835"/>
              <a:gd name="connsiteY3" fmla="*/ 7884800 h 7884800"/>
              <a:gd name="connsiteX4" fmla="*/ 0 w 14524835"/>
              <a:gd name="connsiteY4" fmla="*/ 0 h 7884800"/>
              <a:gd name="connsiteX0" fmla="*/ 0 w 14524835"/>
              <a:gd name="connsiteY0" fmla="*/ 7151 h 7891951"/>
              <a:gd name="connsiteX1" fmla="*/ 3022060 w 14524835"/>
              <a:gd name="connsiteY1" fmla="*/ 0 h 7891951"/>
              <a:gd name="connsiteX2" fmla="*/ 14524835 w 14524835"/>
              <a:gd name="connsiteY2" fmla="*/ 7151 h 7891951"/>
              <a:gd name="connsiteX3" fmla="*/ 14524835 w 14524835"/>
              <a:gd name="connsiteY3" fmla="*/ 7891951 h 7891951"/>
              <a:gd name="connsiteX4" fmla="*/ 0 w 14524835"/>
              <a:gd name="connsiteY4" fmla="*/ 7891951 h 7891951"/>
              <a:gd name="connsiteX5" fmla="*/ 0 w 14524835"/>
              <a:gd name="connsiteY5" fmla="*/ 7151 h 7891951"/>
              <a:gd name="connsiteX0" fmla="*/ 848989 w 14524835"/>
              <a:gd name="connsiteY0" fmla="*/ 2742466 h 7891951"/>
              <a:gd name="connsiteX1" fmla="*/ 3022060 w 14524835"/>
              <a:gd name="connsiteY1" fmla="*/ 0 h 7891951"/>
              <a:gd name="connsiteX2" fmla="*/ 14524835 w 14524835"/>
              <a:gd name="connsiteY2" fmla="*/ 7151 h 7891951"/>
              <a:gd name="connsiteX3" fmla="*/ 14524835 w 14524835"/>
              <a:gd name="connsiteY3" fmla="*/ 7891951 h 7891951"/>
              <a:gd name="connsiteX4" fmla="*/ 0 w 14524835"/>
              <a:gd name="connsiteY4" fmla="*/ 7891951 h 7891951"/>
              <a:gd name="connsiteX5" fmla="*/ 848989 w 14524835"/>
              <a:gd name="connsiteY5" fmla="*/ 2742466 h 7891951"/>
              <a:gd name="connsiteX0" fmla="*/ 0 w 14682822"/>
              <a:gd name="connsiteY0" fmla="*/ 6522613 h 7891951"/>
              <a:gd name="connsiteX1" fmla="*/ 3180047 w 14682822"/>
              <a:gd name="connsiteY1" fmla="*/ 0 h 7891951"/>
              <a:gd name="connsiteX2" fmla="*/ 14682822 w 14682822"/>
              <a:gd name="connsiteY2" fmla="*/ 7151 h 7891951"/>
              <a:gd name="connsiteX3" fmla="*/ 14682822 w 14682822"/>
              <a:gd name="connsiteY3" fmla="*/ 7891951 h 7891951"/>
              <a:gd name="connsiteX4" fmla="*/ 157987 w 14682822"/>
              <a:gd name="connsiteY4" fmla="*/ 7891951 h 7891951"/>
              <a:gd name="connsiteX5" fmla="*/ 0 w 14682822"/>
              <a:gd name="connsiteY5" fmla="*/ 6522613 h 7891951"/>
              <a:gd name="connsiteX0" fmla="*/ 0 w 14682822"/>
              <a:gd name="connsiteY0" fmla="*/ 6515462 h 7884800"/>
              <a:gd name="connsiteX1" fmla="*/ 3549844 w 14682822"/>
              <a:gd name="connsiteY1" fmla="*/ 1101258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6515462 h 7884800"/>
              <a:gd name="connsiteX1" fmla="*/ 3599518 w 14682822"/>
              <a:gd name="connsiteY1" fmla="*/ 1594715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6515462 h 7884800"/>
              <a:gd name="connsiteX1" fmla="*/ 3834040 w 14682822"/>
              <a:gd name="connsiteY1" fmla="*/ 726180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5789282 h 7158620"/>
              <a:gd name="connsiteX1" fmla="*/ 3834040 w 14682822"/>
              <a:gd name="connsiteY1" fmla="*/ 0 h 7158620"/>
              <a:gd name="connsiteX2" fmla="*/ 11296802 w 14682822"/>
              <a:gd name="connsiteY2" fmla="*/ 4373721 h 7158620"/>
              <a:gd name="connsiteX3" fmla="*/ 14682822 w 14682822"/>
              <a:gd name="connsiteY3" fmla="*/ 7158620 h 7158620"/>
              <a:gd name="connsiteX4" fmla="*/ 157987 w 14682822"/>
              <a:gd name="connsiteY4" fmla="*/ 7158620 h 7158620"/>
              <a:gd name="connsiteX5" fmla="*/ 0 w 14682822"/>
              <a:gd name="connsiteY5" fmla="*/ 5789282 h 7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82822" h="7158620">
                <a:moveTo>
                  <a:pt x="0" y="5789282"/>
                </a:moveTo>
                <a:lnTo>
                  <a:pt x="3834040" y="0"/>
                </a:lnTo>
                <a:lnTo>
                  <a:pt x="11296802" y="4373721"/>
                </a:lnTo>
                <a:lnTo>
                  <a:pt x="14682822" y="7158620"/>
                </a:lnTo>
                <a:lnTo>
                  <a:pt x="157987" y="7158620"/>
                </a:lnTo>
                <a:lnTo>
                  <a:pt x="0" y="5789282"/>
                </a:lnTo>
                <a:close/>
              </a:path>
            </a:pathLst>
          </a:custGeom>
          <a:solidFill>
            <a:srgbClr val="00ADE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AA7D72E6-257D-1ECE-6997-7B575D91F4B0}"/>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4" name="Object 3" hidden="1">
                        <a:extLst>
                          <a:ext uri="{FF2B5EF4-FFF2-40B4-BE49-F238E27FC236}">
                            <a16:creationId xmlns:a16="http://schemas.microsoft.com/office/drawing/2014/main" id="{AA7D72E6-257D-1ECE-6997-7B575D91F4B0}"/>
                          </a:ext>
                        </a:extLst>
                      </p:cNvPr>
                      <p:cNvPicPr/>
                      <p:nvPr/>
                    </p:nvPicPr>
                    <p:blipFill>
                      <a:blip r:embed="rId4"/>
                      <a:stretch>
                        <a:fillRect/>
                      </a:stretch>
                    </p:blipFill>
                    <p:spPr>
                      <a:xfrm>
                        <a:off x="611505" y="1905"/>
                        <a:ext cx="1906" cy="1906"/>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021B9C0-6A88-67E8-6C2F-88147F5198E8}"/>
              </a:ext>
            </a:extLst>
          </p:cNvPr>
          <p:cNvSpPr>
            <a:spLocks noGrp="1"/>
          </p:cNvSpPr>
          <p:nvPr>
            <p:ph type="title"/>
          </p:nvPr>
        </p:nvSpPr>
        <p:spPr/>
        <p:txBody>
          <a:bodyPr vert="horz"/>
          <a:lstStyle/>
          <a:p>
            <a:r>
              <a:rPr lang="en-US" sz="2400"/>
              <a:t>Who Do We Partner With?</a:t>
            </a:r>
          </a:p>
        </p:txBody>
      </p:sp>
      <p:sp>
        <p:nvSpPr>
          <p:cNvPr id="7" name="Text Placeholder 6">
            <a:extLst>
              <a:ext uri="{FF2B5EF4-FFF2-40B4-BE49-F238E27FC236}">
                <a16:creationId xmlns:a16="http://schemas.microsoft.com/office/drawing/2014/main" id="{793B4A6E-256B-6A92-C9A4-376A8534C19B}"/>
              </a:ext>
            </a:extLst>
          </p:cNvPr>
          <p:cNvSpPr>
            <a:spLocks noGrp="1"/>
          </p:cNvSpPr>
          <p:nvPr>
            <p:ph type="body" sz="half" idx="2"/>
          </p:nvPr>
        </p:nvSpPr>
        <p:spPr/>
        <p:txBody>
          <a:bodyPr/>
          <a:lstStyle/>
          <a:p>
            <a:r>
              <a:rPr lang="en-GB">
                <a:solidFill>
                  <a:schemeClr val="bg1"/>
                </a:solidFill>
              </a:rPr>
              <a:t>We’re proud to work with all the top brands within the life science industry:</a:t>
            </a:r>
            <a:endParaRPr lang="en-US">
              <a:solidFill>
                <a:schemeClr val="bg1"/>
              </a:solidFill>
            </a:endParaRPr>
          </a:p>
        </p:txBody>
      </p:sp>
      <p:sp>
        <p:nvSpPr>
          <p:cNvPr id="27" name="Text Placeholder 15">
            <a:extLst>
              <a:ext uri="{FF2B5EF4-FFF2-40B4-BE49-F238E27FC236}">
                <a16:creationId xmlns:a16="http://schemas.microsoft.com/office/drawing/2014/main" id="{D82C01DD-AD01-F2FD-04E5-863BA66688D8}"/>
              </a:ext>
            </a:extLst>
          </p:cNvPr>
          <p:cNvSpPr txBox="1">
            <a:spLocks/>
          </p:cNvSpPr>
          <p:nvPr/>
        </p:nvSpPr>
        <p:spPr>
          <a:xfrm>
            <a:off x="8344731" y="3835524"/>
            <a:ext cx="3306163" cy="1483369"/>
          </a:xfrm>
          <a:prstGeom prst="rect">
            <a:avLst/>
          </a:prstGeom>
        </p:spPr>
        <p:txBody>
          <a:bodyPr/>
          <a:lstStyle>
            <a:lvl1pPr marL="171450" indent="-171450" algn="ctr" defTabSz="685800" rtl="0" eaLnBrk="1" fontAlgn="base" hangingPunct="1">
              <a:lnSpc>
                <a:spcPct val="150000"/>
              </a:lnSpc>
              <a:spcBef>
                <a:spcPts val="750"/>
              </a:spcBef>
              <a:spcAft>
                <a:spcPct val="0"/>
              </a:spcAft>
              <a:buFont typeface="Arial" panose="020B0604020202020204" pitchFamily="34" charset="0"/>
              <a:buNone/>
              <a:defRPr sz="1167" b="0" i="0" kern="1200">
                <a:solidFill>
                  <a:schemeClr val="bg2">
                    <a:lumMod val="10000"/>
                  </a:schemeClr>
                </a:solidFill>
                <a:latin typeface="AvenirNext LT Pro Regular"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r>
              <a:rPr lang="en-GB" sz="960">
                <a:solidFill>
                  <a:schemeClr val="bg1"/>
                </a:solidFill>
                <a:latin typeface="+mj-lt"/>
              </a:rPr>
              <a:t>“We are very satisfied with the flexibility and support we received from Ellab. The project was changed several times during the entire process, but we never experienced any issues. After the demo, we were blown away by the possibilities of the software and the user-friendliness of the hardware.”</a:t>
            </a:r>
          </a:p>
        </p:txBody>
      </p:sp>
      <p:sp>
        <p:nvSpPr>
          <p:cNvPr id="28" name="Text Placeholder 15">
            <a:extLst>
              <a:ext uri="{FF2B5EF4-FFF2-40B4-BE49-F238E27FC236}">
                <a16:creationId xmlns:a16="http://schemas.microsoft.com/office/drawing/2014/main" id="{E10B336D-B49F-DA22-D621-CBC2CE593CFA}"/>
              </a:ext>
            </a:extLst>
          </p:cNvPr>
          <p:cNvSpPr txBox="1">
            <a:spLocks/>
          </p:cNvSpPr>
          <p:nvPr/>
        </p:nvSpPr>
        <p:spPr>
          <a:xfrm>
            <a:off x="8333564" y="3191821"/>
            <a:ext cx="2959027" cy="700485"/>
          </a:xfrm>
          <a:prstGeom prst="rect">
            <a:avLst/>
          </a:prstGeom>
        </p:spPr>
        <p:txBody>
          <a:bodyPr/>
          <a:lstStyle>
            <a:lvl1pPr marL="171450" indent="-171450" algn="ctr"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tx1"/>
                </a:solidFill>
                <a:latin typeface="AvenirNext LT Pro Medium"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r>
              <a:rPr lang="en-GB" sz="1400">
                <a:solidFill>
                  <a:srgbClr val="0F9CD8"/>
                </a:solidFill>
                <a:latin typeface="+mj-lt"/>
              </a:rPr>
              <a:t>Validating the Sterilization Process at Pfizer Manufacturing</a:t>
            </a:r>
          </a:p>
        </p:txBody>
      </p:sp>
      <p:sp>
        <p:nvSpPr>
          <p:cNvPr id="29" name="Text Placeholder 15">
            <a:extLst>
              <a:ext uri="{FF2B5EF4-FFF2-40B4-BE49-F238E27FC236}">
                <a16:creationId xmlns:a16="http://schemas.microsoft.com/office/drawing/2014/main" id="{B99305CB-0F37-F2B9-BF86-CD15E7148E48}"/>
              </a:ext>
            </a:extLst>
          </p:cNvPr>
          <p:cNvSpPr txBox="1">
            <a:spLocks/>
          </p:cNvSpPr>
          <p:nvPr/>
        </p:nvSpPr>
        <p:spPr>
          <a:xfrm>
            <a:off x="8333564" y="5347750"/>
            <a:ext cx="1510423" cy="415757"/>
          </a:xfrm>
          <a:prstGeom prst="rect">
            <a:avLst/>
          </a:prstGeom>
        </p:spPr>
        <p:txBody>
          <a:bodyPr/>
          <a:lstStyle>
            <a:lvl1pPr marL="171450" indent="-171450" algn="ctr" defTabSz="685800" rtl="0" eaLnBrk="1" fontAlgn="base" hangingPunct="1">
              <a:lnSpc>
                <a:spcPct val="90000"/>
              </a:lnSpc>
              <a:spcBef>
                <a:spcPts val="750"/>
              </a:spcBef>
              <a:spcAft>
                <a:spcPct val="0"/>
              </a:spcAft>
              <a:buFont typeface="Arial" panose="020B0604020202020204" pitchFamily="34" charset="0"/>
              <a:buNone/>
              <a:defRPr sz="1000" b="0" i="0" kern="1200">
                <a:solidFill>
                  <a:schemeClr val="bg2">
                    <a:lumMod val="10000"/>
                  </a:schemeClr>
                </a:solidFill>
                <a:latin typeface="AvenirNext LT Pro Regular"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GB" sz="960" b="1">
                <a:solidFill>
                  <a:schemeClr val="bg1"/>
                </a:solidFill>
                <a:latin typeface="+mj-lt"/>
              </a:rPr>
              <a:t>Pfizer Manufacturing,</a:t>
            </a:r>
          </a:p>
          <a:p>
            <a:pPr algn="l"/>
            <a:r>
              <a:rPr lang="en-GB" sz="960" b="1">
                <a:solidFill>
                  <a:schemeClr val="bg1"/>
                </a:solidFill>
                <a:latin typeface="+mj-lt"/>
              </a:rPr>
              <a:t>Belgium NV</a:t>
            </a:r>
          </a:p>
        </p:txBody>
      </p:sp>
      <p:grpSp>
        <p:nvGrpSpPr>
          <p:cNvPr id="38" name="Group 37">
            <a:extLst>
              <a:ext uri="{FF2B5EF4-FFF2-40B4-BE49-F238E27FC236}">
                <a16:creationId xmlns:a16="http://schemas.microsoft.com/office/drawing/2014/main" id="{B5DFB70C-6126-592C-1DEC-B74B8D36504D}"/>
              </a:ext>
            </a:extLst>
          </p:cNvPr>
          <p:cNvGrpSpPr/>
          <p:nvPr/>
        </p:nvGrpSpPr>
        <p:grpSpPr>
          <a:xfrm>
            <a:off x="6089834" y="3182701"/>
            <a:ext cx="2106935" cy="1941196"/>
            <a:chOff x="5884446" y="2902274"/>
            <a:chExt cx="2106935" cy="1941196"/>
          </a:xfrm>
        </p:grpSpPr>
        <p:pic>
          <p:nvPicPr>
            <p:cNvPr id="37" name="Picture 36" descr="A sign on a wall&#10;&#10;AI-generated content may be incorrect.">
              <a:extLst>
                <a:ext uri="{FF2B5EF4-FFF2-40B4-BE49-F238E27FC236}">
                  <a16:creationId xmlns:a16="http://schemas.microsoft.com/office/drawing/2014/main" id="{5226A310-860D-980A-238B-F2BEFFA62E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468"/>
            <a:stretch/>
          </p:blipFill>
          <p:spPr>
            <a:xfrm>
              <a:off x="6165478" y="3005147"/>
              <a:ext cx="1725842" cy="1725842"/>
            </a:xfrm>
            <a:prstGeom prst="ellipse">
              <a:avLst/>
            </a:prstGeom>
          </p:spPr>
        </p:pic>
        <p:sp>
          <p:nvSpPr>
            <p:cNvPr id="12" name="Freeform 11">
              <a:extLst>
                <a:ext uri="{FF2B5EF4-FFF2-40B4-BE49-F238E27FC236}">
                  <a16:creationId xmlns:a16="http://schemas.microsoft.com/office/drawing/2014/main" id="{32766F26-B2D7-9623-1AB6-25DD4CDF5D60}"/>
                </a:ext>
              </a:extLst>
            </p:cNvPr>
            <p:cNvSpPr/>
            <p:nvPr/>
          </p:nvSpPr>
          <p:spPr bwMode="auto">
            <a:xfrm rot="9600000">
              <a:off x="6050186" y="2902274"/>
              <a:ext cx="1941195" cy="1941196"/>
            </a:xfrm>
            <a:custGeom>
              <a:avLst/>
              <a:gdLst>
                <a:gd name="connsiteX0" fmla="*/ 1948995 w 3897868"/>
                <a:gd name="connsiteY0" fmla="*/ 60 h 3897867"/>
                <a:gd name="connsiteX1" fmla="*/ 3897929 w 3897868"/>
                <a:gd name="connsiteY1" fmla="*/ 1948994 h 3897867"/>
                <a:gd name="connsiteX2" fmla="*/ 1949223 w 3897868"/>
                <a:gd name="connsiteY2" fmla="*/ 3897927 h 3897867"/>
                <a:gd name="connsiteX3" fmla="*/ 1948995 w 3897868"/>
                <a:gd name="connsiteY3" fmla="*/ 3897927 h 3897867"/>
                <a:gd name="connsiteX4" fmla="*/ 61 w 3897868"/>
                <a:gd name="connsiteY4" fmla="*/ 1948994 h 3897867"/>
                <a:gd name="connsiteX5" fmla="*/ 595265 w 3897868"/>
                <a:gd name="connsiteY5" fmla="*/ 546940 h 38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7868" h="3897867">
                  <a:moveTo>
                    <a:pt x="1948995" y="60"/>
                  </a:moveTo>
                  <a:cubicBezTo>
                    <a:pt x="3025358" y="60"/>
                    <a:pt x="3897929" y="872631"/>
                    <a:pt x="3897929" y="1948994"/>
                  </a:cubicBezTo>
                  <a:cubicBezTo>
                    <a:pt x="3897992" y="3025297"/>
                    <a:pt x="3025526" y="3897865"/>
                    <a:pt x="1949223" y="3897927"/>
                  </a:cubicBezTo>
                  <a:cubicBezTo>
                    <a:pt x="1949147" y="3897927"/>
                    <a:pt x="1949071" y="3897927"/>
                    <a:pt x="1948995" y="3897927"/>
                  </a:cubicBezTo>
                  <a:cubicBezTo>
                    <a:pt x="872632" y="3897927"/>
                    <a:pt x="61" y="3025356"/>
                    <a:pt x="61" y="1948994"/>
                  </a:cubicBezTo>
                  <a:cubicBezTo>
                    <a:pt x="-518" y="1420135"/>
                    <a:pt x="214403" y="913868"/>
                    <a:pt x="595265" y="546940"/>
                  </a:cubicBezTo>
                </a:path>
              </a:pathLst>
            </a:custGeom>
            <a:noFill/>
            <a:ln w="28521" cap="flat">
              <a:solidFill>
                <a:schemeClr val="bg2"/>
              </a:solid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nvGrpSpPr>
            <p:cNvPr id="13" name="Graphic 6">
              <a:extLst>
                <a:ext uri="{FF2B5EF4-FFF2-40B4-BE49-F238E27FC236}">
                  <a16:creationId xmlns:a16="http://schemas.microsoft.com/office/drawing/2014/main" id="{65CFC905-6844-4044-501E-D6D137BFC9BA}"/>
                </a:ext>
              </a:extLst>
            </p:cNvPr>
            <p:cNvGrpSpPr>
              <a:grpSpLocks/>
            </p:cNvGrpSpPr>
            <p:nvPr/>
          </p:nvGrpSpPr>
          <p:grpSpPr bwMode="auto">
            <a:xfrm>
              <a:off x="7461791" y="4399605"/>
              <a:ext cx="501016" cy="390526"/>
              <a:chOff x="6982550" y="4487563"/>
              <a:chExt cx="1005307" cy="783604"/>
            </a:xfrm>
          </p:grpSpPr>
          <p:grpSp>
            <p:nvGrpSpPr>
              <p:cNvPr id="14" name="Graphic 6">
                <a:extLst>
                  <a:ext uri="{FF2B5EF4-FFF2-40B4-BE49-F238E27FC236}">
                    <a16:creationId xmlns:a16="http://schemas.microsoft.com/office/drawing/2014/main" id="{4181B1C0-C673-716B-A570-C35EE912BEFC}"/>
                  </a:ext>
                </a:extLst>
              </p:cNvPr>
              <p:cNvGrpSpPr>
                <a:grpSpLocks/>
              </p:cNvGrpSpPr>
              <p:nvPr/>
            </p:nvGrpSpPr>
            <p:grpSpPr bwMode="auto">
              <a:xfrm>
                <a:off x="6982550" y="4487563"/>
                <a:ext cx="439583" cy="783604"/>
                <a:chOff x="6982550" y="4487563"/>
                <a:chExt cx="439583" cy="783604"/>
              </a:xfrm>
            </p:grpSpPr>
            <p:sp>
              <p:nvSpPr>
                <p:cNvPr id="18" name="Freeform 17">
                  <a:extLst>
                    <a:ext uri="{FF2B5EF4-FFF2-40B4-BE49-F238E27FC236}">
                      <a16:creationId xmlns:a16="http://schemas.microsoft.com/office/drawing/2014/main" id="{148A3CBF-3E29-43D8-A0A2-EA7E5EC0582D}"/>
                    </a:ext>
                  </a:extLst>
                </p:cNvPr>
                <p:cNvSpPr/>
                <p:nvPr/>
              </p:nvSpPr>
              <p:spPr>
                <a:xfrm>
                  <a:off x="6982550" y="4487563"/>
                  <a:ext cx="439583" cy="783604"/>
                </a:xfrm>
                <a:custGeom>
                  <a:avLst/>
                  <a:gdLst>
                    <a:gd name="connsiteX0" fmla="*/ 358 w 439470"/>
                    <a:gd name="connsiteY0" fmla="*/ 701098 h 785277"/>
                    <a:gd name="connsiteX1" fmla="*/ 192104 w 439470"/>
                    <a:gd name="connsiteY1" fmla="*/ 429940 h 785277"/>
                    <a:gd name="connsiteX2" fmla="*/ 358 w 439470"/>
                    <a:gd name="connsiteY2" fmla="*/ 429940 h 785277"/>
                    <a:gd name="connsiteX3" fmla="*/ 358 w 439470"/>
                    <a:gd name="connsiteY3" fmla="*/ 376 h 785277"/>
                    <a:gd name="connsiteX4" fmla="*/ 439828 w 439470"/>
                    <a:gd name="connsiteY4" fmla="*/ 376 h 785277"/>
                    <a:gd name="connsiteX5" fmla="*/ 439828 w 439470"/>
                    <a:gd name="connsiteY5" fmla="*/ 429940 h 785277"/>
                    <a:gd name="connsiteX6" fmla="*/ 439419 w 439470"/>
                    <a:gd name="connsiteY6" fmla="*/ 429940 h 785277"/>
                    <a:gd name="connsiteX7" fmla="*/ 53549 w 439470"/>
                    <a:gd name="connsiteY7" fmla="*/ 785653 h 785277"/>
                    <a:gd name="connsiteX8" fmla="*/ 358 w 439470"/>
                    <a:gd name="connsiteY8" fmla="*/ 701098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70" h="785277">
                      <a:moveTo>
                        <a:pt x="358" y="701098"/>
                      </a:moveTo>
                      <a:cubicBezTo>
                        <a:pt x="181228" y="646138"/>
                        <a:pt x="191895" y="467473"/>
                        <a:pt x="192104" y="429940"/>
                      </a:cubicBezTo>
                      <a:lnTo>
                        <a:pt x="358" y="429940"/>
                      </a:lnTo>
                      <a:lnTo>
                        <a:pt x="358" y="376"/>
                      </a:lnTo>
                      <a:lnTo>
                        <a:pt x="439828" y="376"/>
                      </a:lnTo>
                      <a:lnTo>
                        <a:pt x="439828" y="429940"/>
                      </a:lnTo>
                      <a:lnTo>
                        <a:pt x="439419" y="429940"/>
                      </a:lnTo>
                      <a:cubicBezTo>
                        <a:pt x="434827" y="581063"/>
                        <a:pt x="256970" y="748072"/>
                        <a:pt x="53549" y="785653"/>
                      </a:cubicBezTo>
                      <a:cubicBezTo>
                        <a:pt x="55917" y="783058"/>
                        <a:pt x="1204" y="704397"/>
                        <a:pt x="358" y="701098"/>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19" name="Freeform 18">
                  <a:extLst>
                    <a:ext uri="{FF2B5EF4-FFF2-40B4-BE49-F238E27FC236}">
                      <a16:creationId xmlns:a16="http://schemas.microsoft.com/office/drawing/2014/main" id="{412EDDCC-B958-6452-EFA9-6B92B8277199}"/>
                    </a:ext>
                  </a:extLst>
                </p:cNvPr>
                <p:cNvSpPr/>
                <p:nvPr/>
              </p:nvSpPr>
              <p:spPr>
                <a:xfrm>
                  <a:off x="6982550" y="4487563"/>
                  <a:ext cx="439583" cy="783604"/>
                </a:xfrm>
                <a:custGeom>
                  <a:avLst/>
                  <a:gdLst>
                    <a:gd name="connsiteX0" fmla="*/ 72892 w 439465"/>
                    <a:gd name="connsiteY0" fmla="*/ 742593 h 785258"/>
                    <a:gd name="connsiteX1" fmla="*/ 181636 w 439465"/>
                    <a:gd name="connsiteY1" fmla="*/ 701637 h 785258"/>
                    <a:gd name="connsiteX2" fmla="*/ 295190 w 439465"/>
                    <a:gd name="connsiteY2" fmla="*/ 622487 h 785258"/>
                    <a:gd name="connsiteX3" fmla="*/ 401402 w 439465"/>
                    <a:gd name="connsiteY3" fmla="*/ 428789 h 785258"/>
                    <a:gd name="connsiteX4" fmla="*/ 401796 w 439465"/>
                    <a:gd name="connsiteY4" fmla="*/ 415812 h 785258"/>
                    <a:gd name="connsiteX5" fmla="*/ 401796 w 439465"/>
                    <a:gd name="connsiteY5" fmla="*/ 38404 h 785258"/>
                    <a:gd name="connsiteX6" fmla="*/ 38386 w 439465"/>
                    <a:gd name="connsiteY6" fmla="*/ 38404 h 785258"/>
                    <a:gd name="connsiteX7" fmla="*/ 38386 w 439465"/>
                    <a:gd name="connsiteY7" fmla="*/ 391914 h 785258"/>
                    <a:gd name="connsiteX8" fmla="*/ 192107 w 439465"/>
                    <a:gd name="connsiteY8" fmla="*/ 391914 h 785258"/>
                    <a:gd name="connsiteX9" fmla="*/ 230353 w 439465"/>
                    <a:gd name="connsiteY9" fmla="*/ 391914 h 785258"/>
                    <a:gd name="connsiteX10" fmla="*/ 230134 w 439465"/>
                    <a:gd name="connsiteY10" fmla="*/ 430160 h 785258"/>
                    <a:gd name="connsiteX11" fmla="*/ 198655 w 439465"/>
                    <a:gd name="connsiteY11" fmla="*/ 574594 h 785258"/>
                    <a:gd name="connsiteX12" fmla="*/ 132755 w 439465"/>
                    <a:gd name="connsiteY12" fmla="*/ 668422 h 785258"/>
                    <a:gd name="connsiteX13" fmla="*/ 57830 w 439465"/>
                    <a:gd name="connsiteY13" fmla="*/ 719566 h 785258"/>
                    <a:gd name="connsiteX14" fmla="*/ 72892 w 439465"/>
                    <a:gd name="connsiteY14" fmla="*/ 742593 h 785258"/>
                    <a:gd name="connsiteX15" fmla="*/ 53545 w 439465"/>
                    <a:gd name="connsiteY15" fmla="*/ 785634 h 785258"/>
                    <a:gd name="connsiteX16" fmla="*/ 358 w 439465"/>
                    <a:gd name="connsiteY16" fmla="*/ 701102 h 785258"/>
                    <a:gd name="connsiteX17" fmla="*/ 192107 w 439465"/>
                    <a:gd name="connsiteY17" fmla="*/ 429942 h 785258"/>
                    <a:gd name="connsiteX18" fmla="*/ 358 w 439465"/>
                    <a:gd name="connsiteY18" fmla="*/ 429942 h 785258"/>
                    <a:gd name="connsiteX19" fmla="*/ 358 w 439465"/>
                    <a:gd name="connsiteY19" fmla="*/ 376 h 785258"/>
                    <a:gd name="connsiteX20" fmla="*/ 439824 w 439465"/>
                    <a:gd name="connsiteY20" fmla="*/ 376 h 785258"/>
                    <a:gd name="connsiteX21" fmla="*/ 439824 w 439465"/>
                    <a:gd name="connsiteY21" fmla="*/ 429942 h 785258"/>
                    <a:gd name="connsiteX22" fmla="*/ 439413 w 439465"/>
                    <a:gd name="connsiteY22" fmla="*/ 429942 h 785258"/>
                    <a:gd name="connsiteX23" fmla="*/ 53545 w 439465"/>
                    <a:gd name="connsiteY23" fmla="*/ 785634 h 7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465" h="785258">
                      <a:moveTo>
                        <a:pt x="72892" y="742593"/>
                      </a:moveTo>
                      <a:cubicBezTo>
                        <a:pt x="109820" y="733525"/>
                        <a:pt x="146290" y="719797"/>
                        <a:pt x="181636" y="701637"/>
                      </a:cubicBezTo>
                      <a:cubicBezTo>
                        <a:pt x="223588" y="680084"/>
                        <a:pt x="261793" y="653454"/>
                        <a:pt x="295190" y="622487"/>
                      </a:cubicBezTo>
                      <a:cubicBezTo>
                        <a:pt x="360802" y="561650"/>
                        <a:pt x="399514" y="491050"/>
                        <a:pt x="401402" y="428789"/>
                      </a:cubicBezTo>
                      <a:lnTo>
                        <a:pt x="401796" y="415812"/>
                      </a:lnTo>
                      <a:lnTo>
                        <a:pt x="401796" y="38404"/>
                      </a:lnTo>
                      <a:lnTo>
                        <a:pt x="38386" y="38404"/>
                      </a:lnTo>
                      <a:lnTo>
                        <a:pt x="38386" y="391914"/>
                      </a:lnTo>
                      <a:lnTo>
                        <a:pt x="192107" y="391914"/>
                      </a:lnTo>
                      <a:lnTo>
                        <a:pt x="230353" y="391914"/>
                      </a:lnTo>
                      <a:lnTo>
                        <a:pt x="230134" y="430160"/>
                      </a:lnTo>
                      <a:cubicBezTo>
                        <a:pt x="230004" y="452843"/>
                        <a:pt x="226676" y="512324"/>
                        <a:pt x="198655" y="574594"/>
                      </a:cubicBezTo>
                      <a:cubicBezTo>
                        <a:pt x="182329" y="610875"/>
                        <a:pt x="160157" y="642444"/>
                        <a:pt x="132755" y="668422"/>
                      </a:cubicBezTo>
                      <a:cubicBezTo>
                        <a:pt x="110978" y="689069"/>
                        <a:pt x="85898" y="706177"/>
                        <a:pt x="57830" y="719566"/>
                      </a:cubicBezTo>
                      <a:cubicBezTo>
                        <a:pt x="63057" y="727452"/>
                        <a:pt x="68302" y="735429"/>
                        <a:pt x="72892" y="742593"/>
                      </a:cubicBezTo>
                      <a:moveTo>
                        <a:pt x="53545" y="785634"/>
                      </a:moveTo>
                      <a:cubicBezTo>
                        <a:pt x="55918" y="783053"/>
                        <a:pt x="1201" y="704394"/>
                        <a:pt x="358" y="701102"/>
                      </a:cubicBezTo>
                      <a:cubicBezTo>
                        <a:pt x="181225" y="646141"/>
                        <a:pt x="191891" y="467481"/>
                        <a:pt x="192107" y="429942"/>
                      </a:cubicBezTo>
                      <a:lnTo>
                        <a:pt x="358" y="429942"/>
                      </a:lnTo>
                      <a:lnTo>
                        <a:pt x="358" y="376"/>
                      </a:lnTo>
                      <a:lnTo>
                        <a:pt x="439824" y="376"/>
                      </a:lnTo>
                      <a:lnTo>
                        <a:pt x="439824" y="429942"/>
                      </a:lnTo>
                      <a:lnTo>
                        <a:pt x="439413" y="429942"/>
                      </a:lnTo>
                      <a:cubicBezTo>
                        <a:pt x="434831" y="581060"/>
                        <a:pt x="256974" y="748073"/>
                        <a:pt x="53545" y="785634"/>
                      </a:cubicBezTo>
                      <a:close/>
                    </a:path>
                  </a:pathLst>
                </a:custGeom>
                <a:solidFill>
                  <a:schemeClr val="bg1"/>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nvGrpSpPr>
              <p:cNvPr id="15" name="Graphic 6">
                <a:extLst>
                  <a:ext uri="{FF2B5EF4-FFF2-40B4-BE49-F238E27FC236}">
                    <a16:creationId xmlns:a16="http://schemas.microsoft.com/office/drawing/2014/main" id="{DFB8DCCB-2015-E288-B199-AA275661C3FF}"/>
                  </a:ext>
                </a:extLst>
              </p:cNvPr>
              <p:cNvGrpSpPr>
                <a:grpSpLocks/>
              </p:cNvGrpSpPr>
              <p:nvPr/>
            </p:nvGrpSpPr>
            <p:grpSpPr bwMode="auto">
              <a:xfrm>
                <a:off x="7548274" y="4487563"/>
                <a:ext cx="439583" cy="783604"/>
                <a:chOff x="7548274" y="4487563"/>
                <a:chExt cx="439583" cy="783604"/>
              </a:xfrm>
            </p:grpSpPr>
            <p:sp>
              <p:nvSpPr>
                <p:cNvPr id="16" name="Freeform 15">
                  <a:extLst>
                    <a:ext uri="{FF2B5EF4-FFF2-40B4-BE49-F238E27FC236}">
                      <a16:creationId xmlns:a16="http://schemas.microsoft.com/office/drawing/2014/main" id="{60F9ACEF-FE4B-9363-82F2-E0940A012D63}"/>
                    </a:ext>
                  </a:extLst>
                </p:cNvPr>
                <p:cNvSpPr/>
                <p:nvPr/>
              </p:nvSpPr>
              <p:spPr>
                <a:xfrm>
                  <a:off x="7548274" y="4487563"/>
                  <a:ext cx="439583" cy="783604"/>
                </a:xfrm>
                <a:custGeom>
                  <a:avLst/>
                  <a:gdLst>
                    <a:gd name="connsiteX0" fmla="*/ 417 w 439470"/>
                    <a:gd name="connsiteY0" fmla="*/ 701098 h 785277"/>
                    <a:gd name="connsiteX1" fmla="*/ 192164 w 439470"/>
                    <a:gd name="connsiteY1" fmla="*/ 429940 h 785277"/>
                    <a:gd name="connsiteX2" fmla="*/ 417 w 439470"/>
                    <a:gd name="connsiteY2" fmla="*/ 429940 h 785277"/>
                    <a:gd name="connsiteX3" fmla="*/ 417 w 439470"/>
                    <a:gd name="connsiteY3" fmla="*/ 376 h 785277"/>
                    <a:gd name="connsiteX4" fmla="*/ 439888 w 439470"/>
                    <a:gd name="connsiteY4" fmla="*/ 376 h 785277"/>
                    <a:gd name="connsiteX5" fmla="*/ 439888 w 439470"/>
                    <a:gd name="connsiteY5" fmla="*/ 429940 h 785277"/>
                    <a:gd name="connsiteX6" fmla="*/ 439479 w 439470"/>
                    <a:gd name="connsiteY6" fmla="*/ 429940 h 785277"/>
                    <a:gd name="connsiteX7" fmla="*/ 53609 w 439470"/>
                    <a:gd name="connsiteY7" fmla="*/ 785653 h 785277"/>
                    <a:gd name="connsiteX8" fmla="*/ 417 w 439470"/>
                    <a:gd name="connsiteY8" fmla="*/ 701098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70" h="785277">
                      <a:moveTo>
                        <a:pt x="417" y="701098"/>
                      </a:moveTo>
                      <a:cubicBezTo>
                        <a:pt x="181288" y="646138"/>
                        <a:pt x="191955" y="467473"/>
                        <a:pt x="192164" y="429940"/>
                      </a:cubicBezTo>
                      <a:lnTo>
                        <a:pt x="417" y="429940"/>
                      </a:lnTo>
                      <a:lnTo>
                        <a:pt x="417" y="376"/>
                      </a:lnTo>
                      <a:lnTo>
                        <a:pt x="439888" y="376"/>
                      </a:lnTo>
                      <a:lnTo>
                        <a:pt x="439888" y="429940"/>
                      </a:lnTo>
                      <a:lnTo>
                        <a:pt x="439479" y="429940"/>
                      </a:lnTo>
                      <a:cubicBezTo>
                        <a:pt x="434887" y="581063"/>
                        <a:pt x="257030" y="748072"/>
                        <a:pt x="53609" y="785653"/>
                      </a:cubicBezTo>
                      <a:cubicBezTo>
                        <a:pt x="55976" y="783058"/>
                        <a:pt x="1264" y="704397"/>
                        <a:pt x="417" y="701098"/>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17" name="Freeform 16">
                  <a:extLst>
                    <a:ext uri="{FF2B5EF4-FFF2-40B4-BE49-F238E27FC236}">
                      <a16:creationId xmlns:a16="http://schemas.microsoft.com/office/drawing/2014/main" id="{E8B08916-5433-71C0-BEDB-9867111C3B9A}"/>
                    </a:ext>
                  </a:extLst>
                </p:cNvPr>
                <p:cNvSpPr/>
                <p:nvPr/>
              </p:nvSpPr>
              <p:spPr>
                <a:xfrm>
                  <a:off x="7548274" y="4487563"/>
                  <a:ext cx="439583" cy="783604"/>
                </a:xfrm>
                <a:custGeom>
                  <a:avLst/>
                  <a:gdLst>
                    <a:gd name="connsiteX0" fmla="*/ 72952 w 439465"/>
                    <a:gd name="connsiteY0" fmla="*/ 742593 h 785258"/>
                    <a:gd name="connsiteX1" fmla="*/ 181696 w 439465"/>
                    <a:gd name="connsiteY1" fmla="*/ 701637 h 785258"/>
                    <a:gd name="connsiteX2" fmla="*/ 295250 w 439465"/>
                    <a:gd name="connsiteY2" fmla="*/ 622487 h 785258"/>
                    <a:gd name="connsiteX3" fmla="*/ 401462 w 439465"/>
                    <a:gd name="connsiteY3" fmla="*/ 428789 h 785258"/>
                    <a:gd name="connsiteX4" fmla="*/ 401855 w 439465"/>
                    <a:gd name="connsiteY4" fmla="*/ 415812 h 785258"/>
                    <a:gd name="connsiteX5" fmla="*/ 401855 w 439465"/>
                    <a:gd name="connsiteY5" fmla="*/ 38404 h 785258"/>
                    <a:gd name="connsiteX6" fmla="*/ 38445 w 439465"/>
                    <a:gd name="connsiteY6" fmla="*/ 38404 h 785258"/>
                    <a:gd name="connsiteX7" fmla="*/ 38445 w 439465"/>
                    <a:gd name="connsiteY7" fmla="*/ 391914 h 785258"/>
                    <a:gd name="connsiteX8" fmla="*/ 192166 w 439465"/>
                    <a:gd name="connsiteY8" fmla="*/ 391914 h 785258"/>
                    <a:gd name="connsiteX9" fmla="*/ 230413 w 439465"/>
                    <a:gd name="connsiteY9" fmla="*/ 391914 h 785258"/>
                    <a:gd name="connsiteX10" fmla="*/ 230194 w 439465"/>
                    <a:gd name="connsiteY10" fmla="*/ 430160 h 785258"/>
                    <a:gd name="connsiteX11" fmla="*/ 198715 w 439465"/>
                    <a:gd name="connsiteY11" fmla="*/ 574594 h 785258"/>
                    <a:gd name="connsiteX12" fmla="*/ 132815 w 439465"/>
                    <a:gd name="connsiteY12" fmla="*/ 668422 h 785258"/>
                    <a:gd name="connsiteX13" fmla="*/ 57890 w 439465"/>
                    <a:gd name="connsiteY13" fmla="*/ 719566 h 785258"/>
                    <a:gd name="connsiteX14" fmla="*/ 72952 w 439465"/>
                    <a:gd name="connsiteY14" fmla="*/ 742593 h 785258"/>
                    <a:gd name="connsiteX15" fmla="*/ 53605 w 439465"/>
                    <a:gd name="connsiteY15" fmla="*/ 785634 h 785258"/>
                    <a:gd name="connsiteX16" fmla="*/ 417 w 439465"/>
                    <a:gd name="connsiteY16" fmla="*/ 701102 h 785258"/>
                    <a:gd name="connsiteX17" fmla="*/ 192166 w 439465"/>
                    <a:gd name="connsiteY17" fmla="*/ 429942 h 785258"/>
                    <a:gd name="connsiteX18" fmla="*/ 417 w 439465"/>
                    <a:gd name="connsiteY18" fmla="*/ 429942 h 785258"/>
                    <a:gd name="connsiteX19" fmla="*/ 417 w 439465"/>
                    <a:gd name="connsiteY19" fmla="*/ 376 h 785258"/>
                    <a:gd name="connsiteX20" fmla="*/ 439883 w 439465"/>
                    <a:gd name="connsiteY20" fmla="*/ 376 h 785258"/>
                    <a:gd name="connsiteX21" fmla="*/ 439883 w 439465"/>
                    <a:gd name="connsiteY21" fmla="*/ 429942 h 785258"/>
                    <a:gd name="connsiteX22" fmla="*/ 439472 w 439465"/>
                    <a:gd name="connsiteY22" fmla="*/ 429942 h 785258"/>
                    <a:gd name="connsiteX23" fmla="*/ 53605 w 439465"/>
                    <a:gd name="connsiteY23" fmla="*/ 785634 h 7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465" h="785258">
                      <a:moveTo>
                        <a:pt x="72952" y="742593"/>
                      </a:moveTo>
                      <a:cubicBezTo>
                        <a:pt x="109880" y="733525"/>
                        <a:pt x="146349" y="719797"/>
                        <a:pt x="181696" y="701637"/>
                      </a:cubicBezTo>
                      <a:cubicBezTo>
                        <a:pt x="223648" y="680084"/>
                        <a:pt x="261853" y="653454"/>
                        <a:pt x="295250" y="622487"/>
                      </a:cubicBezTo>
                      <a:cubicBezTo>
                        <a:pt x="360861" y="561650"/>
                        <a:pt x="399574" y="491050"/>
                        <a:pt x="401462" y="428789"/>
                      </a:cubicBezTo>
                      <a:lnTo>
                        <a:pt x="401855" y="415812"/>
                      </a:lnTo>
                      <a:lnTo>
                        <a:pt x="401855" y="38404"/>
                      </a:lnTo>
                      <a:lnTo>
                        <a:pt x="38445" y="38404"/>
                      </a:lnTo>
                      <a:lnTo>
                        <a:pt x="38445" y="391914"/>
                      </a:lnTo>
                      <a:lnTo>
                        <a:pt x="192166" y="391914"/>
                      </a:lnTo>
                      <a:lnTo>
                        <a:pt x="230413" y="391914"/>
                      </a:lnTo>
                      <a:lnTo>
                        <a:pt x="230194" y="430160"/>
                      </a:lnTo>
                      <a:cubicBezTo>
                        <a:pt x="230064" y="452843"/>
                        <a:pt x="226736" y="512324"/>
                        <a:pt x="198715" y="574594"/>
                      </a:cubicBezTo>
                      <a:cubicBezTo>
                        <a:pt x="182389" y="610875"/>
                        <a:pt x="160217" y="642444"/>
                        <a:pt x="132815" y="668422"/>
                      </a:cubicBezTo>
                      <a:cubicBezTo>
                        <a:pt x="111038" y="689069"/>
                        <a:pt x="85958" y="706177"/>
                        <a:pt x="57890" y="719566"/>
                      </a:cubicBezTo>
                      <a:cubicBezTo>
                        <a:pt x="63116" y="727452"/>
                        <a:pt x="68362" y="735429"/>
                        <a:pt x="72952" y="742593"/>
                      </a:cubicBezTo>
                      <a:moveTo>
                        <a:pt x="53605" y="785634"/>
                      </a:moveTo>
                      <a:cubicBezTo>
                        <a:pt x="55978" y="783053"/>
                        <a:pt x="1260" y="704394"/>
                        <a:pt x="417" y="701102"/>
                      </a:cubicBezTo>
                      <a:cubicBezTo>
                        <a:pt x="181285" y="646141"/>
                        <a:pt x="191951" y="467481"/>
                        <a:pt x="192166" y="429942"/>
                      </a:cubicBezTo>
                      <a:lnTo>
                        <a:pt x="417" y="429942"/>
                      </a:lnTo>
                      <a:lnTo>
                        <a:pt x="417" y="376"/>
                      </a:lnTo>
                      <a:lnTo>
                        <a:pt x="439883" y="376"/>
                      </a:lnTo>
                      <a:lnTo>
                        <a:pt x="439883" y="429942"/>
                      </a:lnTo>
                      <a:lnTo>
                        <a:pt x="439472" y="429942"/>
                      </a:lnTo>
                      <a:cubicBezTo>
                        <a:pt x="434890" y="581060"/>
                        <a:pt x="257034" y="748073"/>
                        <a:pt x="53605" y="785634"/>
                      </a:cubicBezTo>
                      <a:close/>
                    </a:path>
                  </a:pathLst>
                </a:custGeom>
                <a:solidFill>
                  <a:schemeClr val="bg1"/>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grpSp>
          <p:nvGrpSpPr>
            <p:cNvPr id="20" name="Graphic 4">
              <a:extLst>
                <a:ext uri="{FF2B5EF4-FFF2-40B4-BE49-F238E27FC236}">
                  <a16:creationId xmlns:a16="http://schemas.microsoft.com/office/drawing/2014/main" id="{68062992-45C6-931C-B480-4D3DAAF6C568}"/>
                </a:ext>
              </a:extLst>
            </p:cNvPr>
            <p:cNvGrpSpPr>
              <a:grpSpLocks/>
            </p:cNvGrpSpPr>
            <p:nvPr/>
          </p:nvGrpSpPr>
          <p:grpSpPr bwMode="auto">
            <a:xfrm rot="10800000">
              <a:off x="5884446" y="3062294"/>
              <a:ext cx="371477" cy="321946"/>
              <a:chOff x="3623023" y="3571901"/>
              <a:chExt cx="1007494" cy="785277"/>
            </a:xfrm>
          </p:grpSpPr>
          <p:grpSp>
            <p:nvGrpSpPr>
              <p:cNvPr id="21" name="Graphic 4">
                <a:extLst>
                  <a:ext uri="{FF2B5EF4-FFF2-40B4-BE49-F238E27FC236}">
                    <a16:creationId xmlns:a16="http://schemas.microsoft.com/office/drawing/2014/main" id="{27E6A825-0DA5-C5C3-E6C6-B97DA0BB0E0C}"/>
                  </a:ext>
                </a:extLst>
              </p:cNvPr>
              <p:cNvGrpSpPr>
                <a:grpSpLocks/>
              </p:cNvGrpSpPr>
              <p:nvPr/>
            </p:nvGrpSpPr>
            <p:grpSpPr bwMode="auto">
              <a:xfrm>
                <a:off x="3623023" y="3571901"/>
                <a:ext cx="439164" cy="785277"/>
                <a:chOff x="3623023" y="3571901"/>
                <a:chExt cx="439164" cy="785277"/>
              </a:xfrm>
            </p:grpSpPr>
            <p:sp>
              <p:nvSpPr>
                <p:cNvPr id="25" name="Freeform 24">
                  <a:extLst>
                    <a:ext uri="{FF2B5EF4-FFF2-40B4-BE49-F238E27FC236}">
                      <a16:creationId xmlns:a16="http://schemas.microsoft.com/office/drawing/2014/main" id="{369884D6-D27C-A9AE-B82D-B80D3E09480F}"/>
                    </a:ext>
                  </a:extLst>
                </p:cNvPr>
                <p:cNvSpPr/>
                <p:nvPr/>
              </p:nvSpPr>
              <p:spPr>
                <a:xfrm>
                  <a:off x="3623023" y="3571901"/>
                  <a:ext cx="439164" cy="785277"/>
                </a:xfrm>
                <a:custGeom>
                  <a:avLst/>
                  <a:gdLst>
                    <a:gd name="connsiteX0" fmla="*/ 358 w 439223"/>
                    <a:gd name="connsiteY0" fmla="*/ 701041 h 785277"/>
                    <a:gd name="connsiteX1" fmla="*/ 192399 w 439223"/>
                    <a:gd name="connsiteY1" fmla="*/ 430092 h 785277"/>
                    <a:gd name="connsiteX2" fmla="*/ 358 w 439223"/>
                    <a:gd name="connsiteY2" fmla="*/ 430092 h 785277"/>
                    <a:gd name="connsiteX3" fmla="*/ 358 w 439223"/>
                    <a:gd name="connsiteY3" fmla="*/ 376 h 785277"/>
                    <a:gd name="connsiteX4" fmla="*/ 439581 w 439223"/>
                    <a:gd name="connsiteY4" fmla="*/ 376 h 785277"/>
                    <a:gd name="connsiteX5" fmla="*/ 439581 w 439223"/>
                    <a:gd name="connsiteY5" fmla="*/ 430092 h 785277"/>
                    <a:gd name="connsiteX6" fmla="*/ 439581 w 439223"/>
                    <a:gd name="connsiteY6" fmla="*/ 430092 h 785277"/>
                    <a:gd name="connsiteX7" fmla="*/ 53597 w 439223"/>
                    <a:gd name="connsiteY7" fmla="*/ 785653 h 785277"/>
                    <a:gd name="connsiteX8" fmla="*/ 358 w 439223"/>
                    <a:gd name="connsiteY8" fmla="*/ 701041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358" y="701041"/>
                      </a:moveTo>
                      <a:cubicBezTo>
                        <a:pt x="180991" y="645901"/>
                        <a:pt x="191448" y="467169"/>
                        <a:pt x="192399" y="430092"/>
                      </a:cubicBezTo>
                      <a:lnTo>
                        <a:pt x="358" y="430092"/>
                      </a:lnTo>
                      <a:lnTo>
                        <a:pt x="358" y="376"/>
                      </a:lnTo>
                      <a:lnTo>
                        <a:pt x="439581" y="376"/>
                      </a:lnTo>
                      <a:lnTo>
                        <a:pt x="439581" y="430092"/>
                      </a:lnTo>
                      <a:lnTo>
                        <a:pt x="439581" y="430092"/>
                      </a:lnTo>
                      <a:cubicBezTo>
                        <a:pt x="434827" y="581253"/>
                        <a:pt x="257047" y="747625"/>
                        <a:pt x="53597" y="785653"/>
                      </a:cubicBezTo>
                      <a:cubicBezTo>
                        <a:pt x="55498" y="782801"/>
                        <a:pt x="1308" y="704844"/>
                        <a:pt x="358" y="701041"/>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26" name="Freeform 25">
                  <a:extLst>
                    <a:ext uri="{FF2B5EF4-FFF2-40B4-BE49-F238E27FC236}">
                      <a16:creationId xmlns:a16="http://schemas.microsoft.com/office/drawing/2014/main" id="{5612F91D-5F2F-1516-82F0-16936D0F0953}"/>
                    </a:ext>
                  </a:extLst>
                </p:cNvPr>
                <p:cNvSpPr/>
                <p:nvPr/>
              </p:nvSpPr>
              <p:spPr>
                <a:xfrm>
                  <a:off x="3623023" y="3571901"/>
                  <a:ext cx="439164" cy="785277"/>
                </a:xfrm>
                <a:custGeom>
                  <a:avLst/>
                  <a:gdLst>
                    <a:gd name="connsiteX0" fmla="*/ 53597 w 439223"/>
                    <a:gd name="connsiteY0" fmla="*/ 785653 h 785277"/>
                    <a:gd name="connsiteX1" fmla="*/ 358 w 439223"/>
                    <a:gd name="connsiteY1" fmla="*/ 701041 h 785277"/>
                    <a:gd name="connsiteX2" fmla="*/ 192399 w 439223"/>
                    <a:gd name="connsiteY2" fmla="*/ 430092 h 785277"/>
                    <a:gd name="connsiteX3" fmla="*/ 358 w 439223"/>
                    <a:gd name="connsiteY3" fmla="*/ 430092 h 785277"/>
                    <a:gd name="connsiteX4" fmla="*/ 358 w 439223"/>
                    <a:gd name="connsiteY4" fmla="*/ 376 h 785277"/>
                    <a:gd name="connsiteX5" fmla="*/ 439581 w 439223"/>
                    <a:gd name="connsiteY5" fmla="*/ 376 h 785277"/>
                    <a:gd name="connsiteX6" fmla="*/ 439581 w 439223"/>
                    <a:gd name="connsiteY6" fmla="*/ 430092 h 785277"/>
                    <a:gd name="connsiteX7" fmla="*/ 439581 w 439223"/>
                    <a:gd name="connsiteY7" fmla="*/ 430092 h 785277"/>
                    <a:gd name="connsiteX8" fmla="*/ 53597 w 439223"/>
                    <a:gd name="connsiteY8" fmla="*/ 785653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53597" y="785653"/>
                      </a:moveTo>
                      <a:cubicBezTo>
                        <a:pt x="55498" y="782801"/>
                        <a:pt x="1308" y="704844"/>
                        <a:pt x="358" y="701041"/>
                      </a:cubicBezTo>
                      <a:cubicBezTo>
                        <a:pt x="180991" y="645901"/>
                        <a:pt x="191448" y="467169"/>
                        <a:pt x="192399" y="430092"/>
                      </a:cubicBezTo>
                      <a:lnTo>
                        <a:pt x="358" y="430092"/>
                      </a:lnTo>
                      <a:lnTo>
                        <a:pt x="358" y="376"/>
                      </a:lnTo>
                      <a:lnTo>
                        <a:pt x="439581" y="376"/>
                      </a:lnTo>
                      <a:lnTo>
                        <a:pt x="439581" y="430092"/>
                      </a:lnTo>
                      <a:lnTo>
                        <a:pt x="439581" y="430092"/>
                      </a:lnTo>
                      <a:cubicBezTo>
                        <a:pt x="434827" y="581253"/>
                        <a:pt x="257047" y="747625"/>
                        <a:pt x="53597" y="785653"/>
                      </a:cubicBezTo>
                      <a:close/>
                    </a:path>
                  </a:pathLst>
                </a:custGeom>
                <a:solidFill>
                  <a:schemeClr val="tx2"/>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nvGrpSpPr>
              <p:cNvPr id="22" name="Graphic 4">
                <a:extLst>
                  <a:ext uri="{FF2B5EF4-FFF2-40B4-BE49-F238E27FC236}">
                    <a16:creationId xmlns:a16="http://schemas.microsoft.com/office/drawing/2014/main" id="{59D6D2F1-A985-F6B9-AC62-382182D3445F}"/>
                  </a:ext>
                </a:extLst>
              </p:cNvPr>
              <p:cNvGrpSpPr>
                <a:grpSpLocks/>
              </p:cNvGrpSpPr>
              <p:nvPr/>
            </p:nvGrpSpPr>
            <p:grpSpPr bwMode="auto">
              <a:xfrm>
                <a:off x="4191353" y="3571901"/>
                <a:ext cx="439164" cy="785277"/>
                <a:chOff x="4191353" y="3571901"/>
                <a:chExt cx="439164" cy="785277"/>
              </a:xfrm>
            </p:grpSpPr>
            <p:sp>
              <p:nvSpPr>
                <p:cNvPr id="23" name="Freeform 22">
                  <a:extLst>
                    <a:ext uri="{FF2B5EF4-FFF2-40B4-BE49-F238E27FC236}">
                      <a16:creationId xmlns:a16="http://schemas.microsoft.com/office/drawing/2014/main" id="{0211616B-2D20-00B1-E904-9D0774296D94}"/>
                    </a:ext>
                  </a:extLst>
                </p:cNvPr>
                <p:cNvSpPr/>
                <p:nvPr/>
              </p:nvSpPr>
              <p:spPr>
                <a:xfrm>
                  <a:off x="4191353" y="3571901"/>
                  <a:ext cx="439164" cy="785277"/>
                </a:xfrm>
                <a:custGeom>
                  <a:avLst/>
                  <a:gdLst>
                    <a:gd name="connsiteX0" fmla="*/ 417 w 439223"/>
                    <a:gd name="connsiteY0" fmla="*/ 701041 h 785277"/>
                    <a:gd name="connsiteX1" fmla="*/ 192459 w 439223"/>
                    <a:gd name="connsiteY1" fmla="*/ 430092 h 785277"/>
                    <a:gd name="connsiteX2" fmla="*/ 417 w 439223"/>
                    <a:gd name="connsiteY2" fmla="*/ 430092 h 785277"/>
                    <a:gd name="connsiteX3" fmla="*/ 417 w 439223"/>
                    <a:gd name="connsiteY3" fmla="*/ 376 h 785277"/>
                    <a:gd name="connsiteX4" fmla="*/ 439641 w 439223"/>
                    <a:gd name="connsiteY4" fmla="*/ 376 h 785277"/>
                    <a:gd name="connsiteX5" fmla="*/ 439641 w 439223"/>
                    <a:gd name="connsiteY5" fmla="*/ 430092 h 785277"/>
                    <a:gd name="connsiteX6" fmla="*/ 439641 w 439223"/>
                    <a:gd name="connsiteY6" fmla="*/ 430092 h 785277"/>
                    <a:gd name="connsiteX7" fmla="*/ 53657 w 439223"/>
                    <a:gd name="connsiteY7" fmla="*/ 785653 h 785277"/>
                    <a:gd name="connsiteX8" fmla="*/ 417 w 439223"/>
                    <a:gd name="connsiteY8" fmla="*/ 701041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417" y="701041"/>
                      </a:moveTo>
                      <a:cubicBezTo>
                        <a:pt x="181050" y="645901"/>
                        <a:pt x="191508" y="467169"/>
                        <a:pt x="192459" y="430092"/>
                      </a:cubicBezTo>
                      <a:lnTo>
                        <a:pt x="417" y="430092"/>
                      </a:lnTo>
                      <a:lnTo>
                        <a:pt x="417" y="376"/>
                      </a:lnTo>
                      <a:lnTo>
                        <a:pt x="439641" y="376"/>
                      </a:lnTo>
                      <a:lnTo>
                        <a:pt x="439641" y="430092"/>
                      </a:lnTo>
                      <a:lnTo>
                        <a:pt x="439641" y="430092"/>
                      </a:lnTo>
                      <a:cubicBezTo>
                        <a:pt x="434887" y="581253"/>
                        <a:pt x="257106" y="747625"/>
                        <a:pt x="53657" y="785653"/>
                      </a:cubicBezTo>
                      <a:cubicBezTo>
                        <a:pt x="55558" y="782801"/>
                        <a:pt x="1368" y="704844"/>
                        <a:pt x="417" y="701041"/>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24" name="Freeform 23">
                  <a:extLst>
                    <a:ext uri="{FF2B5EF4-FFF2-40B4-BE49-F238E27FC236}">
                      <a16:creationId xmlns:a16="http://schemas.microsoft.com/office/drawing/2014/main" id="{568D00E5-A2F7-B8D0-EB02-A6002602B01D}"/>
                    </a:ext>
                  </a:extLst>
                </p:cNvPr>
                <p:cNvSpPr/>
                <p:nvPr/>
              </p:nvSpPr>
              <p:spPr>
                <a:xfrm>
                  <a:off x="4191353" y="3571901"/>
                  <a:ext cx="439164" cy="785277"/>
                </a:xfrm>
                <a:custGeom>
                  <a:avLst/>
                  <a:gdLst>
                    <a:gd name="connsiteX0" fmla="*/ 53657 w 439223"/>
                    <a:gd name="connsiteY0" fmla="*/ 785653 h 785277"/>
                    <a:gd name="connsiteX1" fmla="*/ 417 w 439223"/>
                    <a:gd name="connsiteY1" fmla="*/ 701041 h 785277"/>
                    <a:gd name="connsiteX2" fmla="*/ 192459 w 439223"/>
                    <a:gd name="connsiteY2" fmla="*/ 430092 h 785277"/>
                    <a:gd name="connsiteX3" fmla="*/ 417 w 439223"/>
                    <a:gd name="connsiteY3" fmla="*/ 430092 h 785277"/>
                    <a:gd name="connsiteX4" fmla="*/ 417 w 439223"/>
                    <a:gd name="connsiteY4" fmla="*/ 376 h 785277"/>
                    <a:gd name="connsiteX5" fmla="*/ 439641 w 439223"/>
                    <a:gd name="connsiteY5" fmla="*/ 376 h 785277"/>
                    <a:gd name="connsiteX6" fmla="*/ 439641 w 439223"/>
                    <a:gd name="connsiteY6" fmla="*/ 430092 h 785277"/>
                    <a:gd name="connsiteX7" fmla="*/ 439641 w 439223"/>
                    <a:gd name="connsiteY7" fmla="*/ 430092 h 785277"/>
                    <a:gd name="connsiteX8" fmla="*/ 53657 w 439223"/>
                    <a:gd name="connsiteY8" fmla="*/ 785653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53657" y="785653"/>
                      </a:moveTo>
                      <a:cubicBezTo>
                        <a:pt x="55558" y="782801"/>
                        <a:pt x="1368" y="704844"/>
                        <a:pt x="417" y="701041"/>
                      </a:cubicBezTo>
                      <a:cubicBezTo>
                        <a:pt x="181050" y="645901"/>
                        <a:pt x="191508" y="467169"/>
                        <a:pt x="192459" y="430092"/>
                      </a:cubicBezTo>
                      <a:lnTo>
                        <a:pt x="417" y="430092"/>
                      </a:lnTo>
                      <a:lnTo>
                        <a:pt x="417" y="376"/>
                      </a:lnTo>
                      <a:lnTo>
                        <a:pt x="439641" y="376"/>
                      </a:lnTo>
                      <a:lnTo>
                        <a:pt x="439641" y="430092"/>
                      </a:lnTo>
                      <a:lnTo>
                        <a:pt x="439641" y="430092"/>
                      </a:lnTo>
                      <a:cubicBezTo>
                        <a:pt x="434887" y="581253"/>
                        <a:pt x="257106" y="747625"/>
                        <a:pt x="53657" y="785653"/>
                      </a:cubicBezTo>
                      <a:close/>
                    </a:path>
                  </a:pathLst>
                </a:custGeom>
                <a:solidFill>
                  <a:schemeClr val="tx2"/>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grpSp>
      <p:pic>
        <p:nvPicPr>
          <p:cNvPr id="1046" name="Picture 22" descr="undefined">
            <a:extLst>
              <a:ext uri="{FF2B5EF4-FFF2-40B4-BE49-F238E27FC236}">
                <a16:creationId xmlns:a16="http://schemas.microsoft.com/office/drawing/2014/main" id="{CE8BEE10-D68C-384D-1AFE-1996B0021C4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75694" y="3273925"/>
            <a:ext cx="960820" cy="245835"/>
          </a:xfrm>
          <a:prstGeom prst="rect">
            <a:avLst/>
          </a:prstGeom>
          <a:noFill/>
          <a:effectLst>
            <a:glow rad="1905000">
              <a:schemeClr val="bg1">
                <a:alpha val="35000"/>
              </a:schemeClr>
            </a:glow>
          </a:effectLst>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0D3DD156-C487-F44B-1299-3BE61176B8F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4408" y="2211865"/>
            <a:ext cx="982723" cy="330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31AB8CF9-F1A0-8401-A8B6-6309B88FC18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553434" y="2211866"/>
            <a:ext cx="1115659"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39F8507A-E95B-C816-8CE2-076D9302536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136545" y="2211865"/>
            <a:ext cx="648774"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5A3A7EA1-3387-E1C6-EE57-DE254D7B821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566213" y="2198929"/>
            <a:ext cx="928515"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defined">
            <a:extLst>
              <a:ext uri="{FF2B5EF4-FFF2-40B4-BE49-F238E27FC236}">
                <a16:creationId xmlns:a16="http://schemas.microsoft.com/office/drawing/2014/main" id="{222D7AFA-F142-7CD0-0945-E45F3604269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848732" y="2112399"/>
            <a:ext cx="523903" cy="523903"/>
          </a:xfrm>
          <a:prstGeom prst="rect">
            <a:avLst/>
          </a:prstGeom>
          <a:noFill/>
          <a:effectLst>
            <a:outerShdw blurRad="330200" dist="38100" sx="101000" sy="101000" algn="l" rotWithShape="0">
              <a:schemeClr val="tx1">
                <a:alpha val="31000"/>
              </a:schemeClr>
            </a:outerShdw>
          </a:effectLst>
          <a:extLst>
            <a:ext uri="{909E8E84-426E-40DD-AFC4-6F175D3DCCD1}">
              <a14:hiddenFill xmlns:a14="http://schemas.microsoft.com/office/drawing/2010/main">
                <a:solidFill>
                  <a:srgbClr val="FFFFFF"/>
                </a:solidFill>
              </a14:hiddenFill>
            </a:ext>
          </a:extLst>
        </p:spPr>
      </p:pic>
      <p:pic>
        <p:nvPicPr>
          <p:cNvPr id="1036" name="Picture 12" descr="undefined">
            <a:extLst>
              <a:ext uri="{FF2B5EF4-FFF2-40B4-BE49-F238E27FC236}">
                <a16:creationId xmlns:a16="http://schemas.microsoft.com/office/drawing/2014/main" id="{6C179031-1B33-4F41-B69D-E2300EF38D1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726639" y="2168380"/>
            <a:ext cx="1320618" cy="3740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defined">
            <a:extLst>
              <a:ext uri="{FF2B5EF4-FFF2-40B4-BE49-F238E27FC236}">
                <a16:creationId xmlns:a16="http://schemas.microsoft.com/office/drawing/2014/main" id="{305F8DCF-2E75-0FD6-9AD3-34CA9F72018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564215" y="2684604"/>
            <a:ext cx="1320362" cy="337311"/>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a:extLst>
              <a:ext uri="{FF2B5EF4-FFF2-40B4-BE49-F238E27FC236}">
                <a16:creationId xmlns:a16="http://schemas.microsoft.com/office/drawing/2014/main" id="{0B7DB409-EFFF-5FDA-CCAB-6BBD3CE3C2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7963" y="2724658"/>
            <a:ext cx="1115659" cy="322302"/>
          </a:xfrm>
          <a:prstGeom prst="rect">
            <a:avLst/>
          </a:prstGeom>
        </p:spPr>
      </p:pic>
      <p:pic>
        <p:nvPicPr>
          <p:cNvPr id="1040" name="Picture 16" descr="undefined">
            <a:extLst>
              <a:ext uri="{FF2B5EF4-FFF2-40B4-BE49-F238E27FC236}">
                <a16:creationId xmlns:a16="http://schemas.microsoft.com/office/drawing/2014/main" id="{785EA88C-FA35-38BE-F443-484D7702775E}"/>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107324" y="2724658"/>
            <a:ext cx="1166645" cy="2984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defined">
            <a:extLst>
              <a:ext uri="{FF2B5EF4-FFF2-40B4-BE49-F238E27FC236}">
                <a16:creationId xmlns:a16="http://schemas.microsoft.com/office/drawing/2014/main" id="{972970D8-D5D5-6F94-B341-FBE8996D6311}"/>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69595" y="2728426"/>
            <a:ext cx="912359" cy="3168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ndefined">
            <a:extLst>
              <a:ext uri="{FF2B5EF4-FFF2-40B4-BE49-F238E27FC236}">
                <a16:creationId xmlns:a16="http://schemas.microsoft.com/office/drawing/2014/main" id="{B7704281-B329-7202-FA13-EABFE379278C}"/>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88044" y="3312274"/>
            <a:ext cx="875449" cy="1644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undefined">
            <a:extLst>
              <a:ext uri="{FF2B5EF4-FFF2-40B4-BE49-F238E27FC236}">
                <a16:creationId xmlns:a16="http://schemas.microsoft.com/office/drawing/2014/main" id="{BA91BED1-BD50-591C-04A7-7E09198BA78F}"/>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076477" y="3273925"/>
            <a:ext cx="1281238" cy="20970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defined">
            <a:extLst>
              <a:ext uri="{FF2B5EF4-FFF2-40B4-BE49-F238E27FC236}">
                <a16:creationId xmlns:a16="http://schemas.microsoft.com/office/drawing/2014/main" id="{3F6872DF-206E-5652-6F33-D228195B97F4}"/>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668541" y="5945194"/>
            <a:ext cx="1438783" cy="1343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undefined">
            <a:extLst>
              <a:ext uri="{FF2B5EF4-FFF2-40B4-BE49-F238E27FC236}">
                <a16:creationId xmlns:a16="http://schemas.microsoft.com/office/drawing/2014/main" id="{C32215E7-7193-69BB-1D12-225B08134A83}"/>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527701" y="3273925"/>
            <a:ext cx="1066679" cy="24583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undefined">
            <a:extLst>
              <a:ext uri="{FF2B5EF4-FFF2-40B4-BE49-F238E27FC236}">
                <a16:creationId xmlns:a16="http://schemas.microsoft.com/office/drawing/2014/main" id="{28CD02FA-55B8-19F2-A56E-7D1097BA948B}"/>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590492" y="3773851"/>
            <a:ext cx="956255" cy="28575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undefined">
            <a:extLst>
              <a:ext uri="{FF2B5EF4-FFF2-40B4-BE49-F238E27FC236}">
                <a16:creationId xmlns:a16="http://schemas.microsoft.com/office/drawing/2014/main" id="{10850515-EE84-952E-F625-2E28554D61D2}"/>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4509454" y="3689356"/>
            <a:ext cx="930844" cy="38142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undefined">
            <a:extLst>
              <a:ext uri="{FF2B5EF4-FFF2-40B4-BE49-F238E27FC236}">
                <a16:creationId xmlns:a16="http://schemas.microsoft.com/office/drawing/2014/main" id="{C88D8589-658A-E3DF-FE07-9D4C585BA9C7}"/>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75749" y="4197979"/>
            <a:ext cx="663620" cy="58518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undefined">
            <a:extLst>
              <a:ext uri="{FF2B5EF4-FFF2-40B4-BE49-F238E27FC236}">
                <a16:creationId xmlns:a16="http://schemas.microsoft.com/office/drawing/2014/main" id="{73C35F4D-03EC-F4C1-DC8D-A34E2290AF99}"/>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502958" y="3802012"/>
            <a:ext cx="845620" cy="22527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undefined">
            <a:extLst>
              <a:ext uri="{FF2B5EF4-FFF2-40B4-BE49-F238E27FC236}">
                <a16:creationId xmlns:a16="http://schemas.microsoft.com/office/drawing/2014/main" id="{511B3BAF-DC0E-A005-E209-5E0283E0F850}"/>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552829" y="4330503"/>
            <a:ext cx="1001326" cy="32230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undefined">
            <a:extLst>
              <a:ext uri="{FF2B5EF4-FFF2-40B4-BE49-F238E27FC236}">
                <a16:creationId xmlns:a16="http://schemas.microsoft.com/office/drawing/2014/main" id="{FECFAEF7-54F1-370A-E477-90F14526C6ED}"/>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359999" y="4950594"/>
            <a:ext cx="912358" cy="66859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undefined">
            <a:extLst>
              <a:ext uri="{FF2B5EF4-FFF2-40B4-BE49-F238E27FC236}">
                <a16:creationId xmlns:a16="http://schemas.microsoft.com/office/drawing/2014/main" id="{21372171-5212-D060-E3BA-41012BE7CEDB}"/>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049015" y="4376746"/>
            <a:ext cx="936893" cy="20970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undefined">
            <a:extLst>
              <a:ext uri="{FF2B5EF4-FFF2-40B4-BE49-F238E27FC236}">
                <a16:creationId xmlns:a16="http://schemas.microsoft.com/office/drawing/2014/main" id="{16D4A542-25C6-7501-4D18-94BCD9012100}"/>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3070536" y="3707488"/>
            <a:ext cx="980441" cy="414326"/>
          </a:xfrm>
          <a:prstGeom prst="rect">
            <a:avLst/>
          </a:prstGeom>
          <a:noFill/>
          <a:extLst>
            <a:ext uri="{909E8E84-426E-40DD-AFC4-6F175D3DCCD1}">
              <a14:hiddenFill xmlns:a14="http://schemas.microsoft.com/office/drawing/2010/main">
                <a:solidFill>
                  <a:srgbClr val="FFFFFF"/>
                </a:solidFill>
              </a14:hiddenFill>
            </a:ext>
          </a:extLst>
        </p:spPr>
      </p:pic>
      <p:pic>
        <p:nvPicPr>
          <p:cNvPr id="40" name="Graphic 39">
            <a:extLst>
              <a:ext uri="{FF2B5EF4-FFF2-40B4-BE49-F238E27FC236}">
                <a16:creationId xmlns:a16="http://schemas.microsoft.com/office/drawing/2014/main" id="{48E679A7-9C3D-D003-6991-2FC45DF7B07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509454" y="4304581"/>
            <a:ext cx="1084926" cy="290865"/>
          </a:xfrm>
          <a:prstGeom prst="rect">
            <a:avLst/>
          </a:prstGeom>
        </p:spPr>
      </p:pic>
      <p:pic>
        <p:nvPicPr>
          <p:cNvPr id="1070" name="Picture 46" descr="Logo of Vetter Pharma">
            <a:extLst>
              <a:ext uri="{FF2B5EF4-FFF2-40B4-BE49-F238E27FC236}">
                <a16:creationId xmlns:a16="http://schemas.microsoft.com/office/drawing/2014/main" id="{489051A0-20EB-41F6-E0D8-E9F26A1328B7}"/>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552829" y="4942683"/>
            <a:ext cx="739907"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undefined">
            <a:extLst>
              <a:ext uri="{FF2B5EF4-FFF2-40B4-BE49-F238E27FC236}">
                <a16:creationId xmlns:a16="http://schemas.microsoft.com/office/drawing/2014/main" id="{66CEEC6B-A5A7-D81E-7336-6AD32243A704}"/>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3049014" y="5122229"/>
            <a:ext cx="936893" cy="20311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undefined">
            <a:extLst>
              <a:ext uri="{FF2B5EF4-FFF2-40B4-BE49-F238E27FC236}">
                <a16:creationId xmlns:a16="http://schemas.microsoft.com/office/drawing/2014/main" id="{CED35237-7B32-2438-84EF-6DF883D701A8}"/>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396996" y="5939708"/>
            <a:ext cx="1057543" cy="16234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undefined">
            <a:extLst>
              <a:ext uri="{FF2B5EF4-FFF2-40B4-BE49-F238E27FC236}">
                <a16:creationId xmlns:a16="http://schemas.microsoft.com/office/drawing/2014/main" id="{698C0C5E-9900-DB18-D9A4-10B3AF5BEFCF}"/>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394227" y="6358440"/>
            <a:ext cx="1235343" cy="20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285503"/>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1000"/>
                                        <p:tgtEl>
                                          <p:spTgt spid="1032"/>
                                        </p:tgtEl>
                                      </p:cBhvr>
                                    </p:animEffect>
                                    <p:anim calcmode="lin" valueType="num">
                                      <p:cBhvr>
                                        <p:cTn id="23" dur="1000" fill="hold"/>
                                        <p:tgtEl>
                                          <p:spTgt spid="1032"/>
                                        </p:tgtEl>
                                        <p:attrNameLst>
                                          <p:attrName>ppt_x</p:attrName>
                                        </p:attrNameLst>
                                      </p:cBhvr>
                                      <p:tavLst>
                                        <p:tav tm="0">
                                          <p:val>
                                            <p:strVal val="#ppt_x"/>
                                          </p:val>
                                        </p:tav>
                                        <p:tav tm="100000">
                                          <p:val>
                                            <p:strVal val="#ppt_x"/>
                                          </p:val>
                                        </p:tav>
                                      </p:tavLst>
                                    </p:anim>
                                    <p:anim calcmode="lin" valueType="num">
                                      <p:cBhvr>
                                        <p:cTn id="24" dur="1000" fill="hold"/>
                                        <p:tgtEl>
                                          <p:spTgt spid="10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40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1000"/>
                                        <p:tgtEl>
                                          <p:spTgt spid="1034"/>
                                        </p:tgtEl>
                                      </p:cBhvr>
                                    </p:animEffect>
                                    <p:anim calcmode="lin" valueType="num">
                                      <p:cBhvr>
                                        <p:cTn id="28" dur="1000" fill="hold"/>
                                        <p:tgtEl>
                                          <p:spTgt spid="1034"/>
                                        </p:tgtEl>
                                        <p:attrNameLst>
                                          <p:attrName>ppt_x</p:attrName>
                                        </p:attrNameLst>
                                      </p:cBhvr>
                                      <p:tavLst>
                                        <p:tav tm="0">
                                          <p:val>
                                            <p:strVal val="#ppt_x"/>
                                          </p:val>
                                        </p:tav>
                                        <p:tav tm="100000">
                                          <p:val>
                                            <p:strVal val="#ppt_x"/>
                                          </p:val>
                                        </p:tav>
                                      </p:tavLst>
                                    </p:anim>
                                    <p:anim calcmode="lin" valueType="num">
                                      <p:cBhvr>
                                        <p:cTn id="29" dur="1000" fill="hold"/>
                                        <p:tgtEl>
                                          <p:spTgt spid="10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036"/>
                                        </p:tgtEl>
                                        <p:attrNameLst>
                                          <p:attrName>style.visibility</p:attrName>
                                        </p:attrNameLst>
                                      </p:cBhvr>
                                      <p:to>
                                        <p:strVal val="visible"/>
                                      </p:to>
                                    </p:set>
                                    <p:animEffect transition="in" filter="fade">
                                      <p:cBhvr>
                                        <p:cTn id="32" dur="1000"/>
                                        <p:tgtEl>
                                          <p:spTgt spid="1036"/>
                                        </p:tgtEl>
                                      </p:cBhvr>
                                    </p:animEffect>
                                    <p:anim calcmode="lin" valueType="num">
                                      <p:cBhvr>
                                        <p:cTn id="33" dur="1000" fill="hold"/>
                                        <p:tgtEl>
                                          <p:spTgt spid="1036"/>
                                        </p:tgtEl>
                                        <p:attrNameLst>
                                          <p:attrName>ppt_x</p:attrName>
                                        </p:attrNameLst>
                                      </p:cBhvr>
                                      <p:tavLst>
                                        <p:tav tm="0">
                                          <p:val>
                                            <p:strVal val="#ppt_x"/>
                                          </p:val>
                                        </p:tav>
                                        <p:tav tm="100000">
                                          <p:val>
                                            <p:strVal val="#ppt_x"/>
                                          </p:val>
                                        </p:tav>
                                      </p:tavLst>
                                    </p:anim>
                                    <p:anim calcmode="lin" valueType="num">
                                      <p:cBhvr>
                                        <p:cTn id="34" dur="1000" fill="hold"/>
                                        <p:tgtEl>
                                          <p:spTgt spid="10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1038"/>
                                        </p:tgtEl>
                                        <p:attrNameLst>
                                          <p:attrName>style.visibility</p:attrName>
                                        </p:attrNameLst>
                                      </p:cBhvr>
                                      <p:to>
                                        <p:strVal val="visible"/>
                                      </p:to>
                                    </p:set>
                                    <p:animEffect transition="in" filter="fade">
                                      <p:cBhvr>
                                        <p:cTn id="37" dur="1000"/>
                                        <p:tgtEl>
                                          <p:spTgt spid="1038"/>
                                        </p:tgtEl>
                                      </p:cBhvr>
                                    </p:animEffect>
                                    <p:anim calcmode="lin" valueType="num">
                                      <p:cBhvr>
                                        <p:cTn id="38" dur="1000" fill="hold"/>
                                        <p:tgtEl>
                                          <p:spTgt spid="1038"/>
                                        </p:tgtEl>
                                        <p:attrNameLst>
                                          <p:attrName>ppt_x</p:attrName>
                                        </p:attrNameLst>
                                      </p:cBhvr>
                                      <p:tavLst>
                                        <p:tav tm="0">
                                          <p:val>
                                            <p:strVal val="#ppt_x"/>
                                          </p:val>
                                        </p:tav>
                                        <p:tav tm="100000">
                                          <p:val>
                                            <p:strVal val="#ppt_x"/>
                                          </p:val>
                                        </p:tav>
                                      </p:tavLst>
                                    </p:anim>
                                    <p:anim calcmode="lin" valueType="num">
                                      <p:cBhvr>
                                        <p:cTn id="39" dur="1000" fill="hold"/>
                                        <p:tgtEl>
                                          <p:spTgt spid="10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700"/>
                                  </p:stCondLst>
                                  <p:childTnLst>
                                    <p:set>
                                      <p:cBhvr>
                                        <p:cTn id="41" dur="1" fill="hold">
                                          <p:stCondLst>
                                            <p:cond delay="0"/>
                                          </p:stCondLst>
                                        </p:cTn>
                                        <p:tgtEl>
                                          <p:spTgt spid="1040"/>
                                        </p:tgtEl>
                                        <p:attrNameLst>
                                          <p:attrName>style.visibility</p:attrName>
                                        </p:attrNameLst>
                                      </p:cBhvr>
                                      <p:to>
                                        <p:strVal val="visible"/>
                                      </p:to>
                                    </p:set>
                                    <p:animEffect transition="in" filter="fade">
                                      <p:cBhvr>
                                        <p:cTn id="42" dur="1000"/>
                                        <p:tgtEl>
                                          <p:spTgt spid="1040"/>
                                        </p:tgtEl>
                                      </p:cBhvr>
                                    </p:animEffect>
                                    <p:anim calcmode="lin" valueType="num">
                                      <p:cBhvr>
                                        <p:cTn id="43" dur="1000" fill="hold"/>
                                        <p:tgtEl>
                                          <p:spTgt spid="1040"/>
                                        </p:tgtEl>
                                        <p:attrNameLst>
                                          <p:attrName>ppt_x</p:attrName>
                                        </p:attrNameLst>
                                      </p:cBhvr>
                                      <p:tavLst>
                                        <p:tav tm="0">
                                          <p:val>
                                            <p:strVal val="#ppt_x"/>
                                          </p:val>
                                        </p:tav>
                                        <p:tav tm="100000">
                                          <p:val>
                                            <p:strVal val="#ppt_x"/>
                                          </p:val>
                                        </p:tav>
                                      </p:tavLst>
                                    </p:anim>
                                    <p:anim calcmode="lin" valueType="num">
                                      <p:cBhvr>
                                        <p:cTn id="44" dur="1000" fill="hold"/>
                                        <p:tgtEl>
                                          <p:spTgt spid="104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80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900"/>
                                  </p:stCondLst>
                                  <p:childTnLst>
                                    <p:set>
                                      <p:cBhvr>
                                        <p:cTn id="51" dur="1" fill="hold">
                                          <p:stCondLst>
                                            <p:cond delay="0"/>
                                          </p:stCondLst>
                                        </p:cTn>
                                        <p:tgtEl>
                                          <p:spTgt spid="1042"/>
                                        </p:tgtEl>
                                        <p:attrNameLst>
                                          <p:attrName>style.visibility</p:attrName>
                                        </p:attrNameLst>
                                      </p:cBhvr>
                                      <p:to>
                                        <p:strVal val="visible"/>
                                      </p:to>
                                    </p:set>
                                    <p:animEffect transition="in" filter="fade">
                                      <p:cBhvr>
                                        <p:cTn id="52" dur="1000"/>
                                        <p:tgtEl>
                                          <p:spTgt spid="1042"/>
                                        </p:tgtEl>
                                      </p:cBhvr>
                                    </p:animEffect>
                                    <p:anim calcmode="lin" valueType="num">
                                      <p:cBhvr>
                                        <p:cTn id="53" dur="1000" fill="hold"/>
                                        <p:tgtEl>
                                          <p:spTgt spid="1042"/>
                                        </p:tgtEl>
                                        <p:attrNameLst>
                                          <p:attrName>ppt_x</p:attrName>
                                        </p:attrNameLst>
                                      </p:cBhvr>
                                      <p:tavLst>
                                        <p:tav tm="0">
                                          <p:val>
                                            <p:strVal val="#ppt_x"/>
                                          </p:val>
                                        </p:tav>
                                        <p:tav tm="100000">
                                          <p:val>
                                            <p:strVal val="#ppt_x"/>
                                          </p:val>
                                        </p:tav>
                                      </p:tavLst>
                                    </p:anim>
                                    <p:anim calcmode="lin" valueType="num">
                                      <p:cBhvr>
                                        <p:cTn id="54" dur="1000" fill="hold"/>
                                        <p:tgtEl>
                                          <p:spTgt spid="104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000"/>
                                  </p:stCondLst>
                                  <p:childTnLst>
                                    <p:set>
                                      <p:cBhvr>
                                        <p:cTn id="56" dur="1" fill="hold">
                                          <p:stCondLst>
                                            <p:cond delay="0"/>
                                          </p:stCondLst>
                                        </p:cTn>
                                        <p:tgtEl>
                                          <p:spTgt spid="1044"/>
                                        </p:tgtEl>
                                        <p:attrNameLst>
                                          <p:attrName>style.visibility</p:attrName>
                                        </p:attrNameLst>
                                      </p:cBhvr>
                                      <p:to>
                                        <p:strVal val="visible"/>
                                      </p:to>
                                    </p:set>
                                    <p:animEffect transition="in" filter="fade">
                                      <p:cBhvr>
                                        <p:cTn id="57" dur="1000"/>
                                        <p:tgtEl>
                                          <p:spTgt spid="1044"/>
                                        </p:tgtEl>
                                      </p:cBhvr>
                                    </p:animEffect>
                                    <p:anim calcmode="lin" valueType="num">
                                      <p:cBhvr>
                                        <p:cTn id="58" dur="1000" fill="hold"/>
                                        <p:tgtEl>
                                          <p:spTgt spid="1044"/>
                                        </p:tgtEl>
                                        <p:attrNameLst>
                                          <p:attrName>ppt_x</p:attrName>
                                        </p:attrNameLst>
                                      </p:cBhvr>
                                      <p:tavLst>
                                        <p:tav tm="0">
                                          <p:val>
                                            <p:strVal val="#ppt_x"/>
                                          </p:val>
                                        </p:tav>
                                        <p:tav tm="100000">
                                          <p:val>
                                            <p:strVal val="#ppt_x"/>
                                          </p:val>
                                        </p:tav>
                                      </p:tavLst>
                                    </p:anim>
                                    <p:anim calcmode="lin" valueType="num">
                                      <p:cBhvr>
                                        <p:cTn id="59" dur="1000" fill="hold"/>
                                        <p:tgtEl>
                                          <p:spTgt spid="10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1100"/>
                                  </p:stCondLst>
                                  <p:childTnLst>
                                    <p:set>
                                      <p:cBhvr>
                                        <p:cTn id="61" dur="1" fill="hold">
                                          <p:stCondLst>
                                            <p:cond delay="0"/>
                                          </p:stCondLst>
                                        </p:cTn>
                                        <p:tgtEl>
                                          <p:spTgt spid="1046"/>
                                        </p:tgtEl>
                                        <p:attrNameLst>
                                          <p:attrName>style.visibility</p:attrName>
                                        </p:attrNameLst>
                                      </p:cBhvr>
                                      <p:to>
                                        <p:strVal val="visible"/>
                                      </p:to>
                                    </p:set>
                                    <p:animEffect transition="in" filter="fade">
                                      <p:cBhvr>
                                        <p:cTn id="62" dur="1000"/>
                                        <p:tgtEl>
                                          <p:spTgt spid="1046"/>
                                        </p:tgtEl>
                                      </p:cBhvr>
                                    </p:animEffect>
                                    <p:anim calcmode="lin" valueType="num">
                                      <p:cBhvr>
                                        <p:cTn id="63" dur="1000" fill="hold"/>
                                        <p:tgtEl>
                                          <p:spTgt spid="1046"/>
                                        </p:tgtEl>
                                        <p:attrNameLst>
                                          <p:attrName>ppt_x</p:attrName>
                                        </p:attrNameLst>
                                      </p:cBhvr>
                                      <p:tavLst>
                                        <p:tav tm="0">
                                          <p:val>
                                            <p:strVal val="#ppt_x"/>
                                          </p:val>
                                        </p:tav>
                                        <p:tav tm="100000">
                                          <p:val>
                                            <p:strVal val="#ppt_x"/>
                                          </p:val>
                                        </p:tav>
                                      </p:tavLst>
                                    </p:anim>
                                    <p:anim calcmode="lin" valueType="num">
                                      <p:cBhvr>
                                        <p:cTn id="64" dur="1000" fill="hold"/>
                                        <p:tgtEl>
                                          <p:spTgt spid="104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1200"/>
                                  </p:stCondLst>
                                  <p:childTnLst>
                                    <p:set>
                                      <p:cBhvr>
                                        <p:cTn id="66" dur="1" fill="hold">
                                          <p:stCondLst>
                                            <p:cond delay="0"/>
                                          </p:stCondLst>
                                        </p:cTn>
                                        <p:tgtEl>
                                          <p:spTgt spid="1048"/>
                                        </p:tgtEl>
                                        <p:attrNameLst>
                                          <p:attrName>style.visibility</p:attrName>
                                        </p:attrNameLst>
                                      </p:cBhvr>
                                      <p:to>
                                        <p:strVal val="visible"/>
                                      </p:to>
                                    </p:set>
                                    <p:animEffect transition="in" filter="fade">
                                      <p:cBhvr>
                                        <p:cTn id="67" dur="1000"/>
                                        <p:tgtEl>
                                          <p:spTgt spid="1048"/>
                                        </p:tgtEl>
                                      </p:cBhvr>
                                    </p:animEffect>
                                    <p:anim calcmode="lin" valueType="num">
                                      <p:cBhvr>
                                        <p:cTn id="68" dur="1000" fill="hold"/>
                                        <p:tgtEl>
                                          <p:spTgt spid="1048"/>
                                        </p:tgtEl>
                                        <p:attrNameLst>
                                          <p:attrName>ppt_x</p:attrName>
                                        </p:attrNameLst>
                                      </p:cBhvr>
                                      <p:tavLst>
                                        <p:tav tm="0">
                                          <p:val>
                                            <p:strVal val="#ppt_x"/>
                                          </p:val>
                                        </p:tav>
                                        <p:tav tm="100000">
                                          <p:val>
                                            <p:strVal val="#ppt_x"/>
                                          </p:val>
                                        </p:tav>
                                      </p:tavLst>
                                    </p:anim>
                                    <p:anim calcmode="lin" valueType="num">
                                      <p:cBhvr>
                                        <p:cTn id="69" dur="1000" fill="hold"/>
                                        <p:tgtEl>
                                          <p:spTgt spid="104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1300"/>
                                  </p:stCondLst>
                                  <p:childTnLst>
                                    <p:set>
                                      <p:cBhvr>
                                        <p:cTn id="71" dur="1" fill="hold">
                                          <p:stCondLst>
                                            <p:cond delay="0"/>
                                          </p:stCondLst>
                                        </p:cTn>
                                        <p:tgtEl>
                                          <p:spTgt spid="1052"/>
                                        </p:tgtEl>
                                        <p:attrNameLst>
                                          <p:attrName>style.visibility</p:attrName>
                                        </p:attrNameLst>
                                      </p:cBhvr>
                                      <p:to>
                                        <p:strVal val="visible"/>
                                      </p:to>
                                    </p:set>
                                    <p:animEffect transition="in" filter="fade">
                                      <p:cBhvr>
                                        <p:cTn id="72" dur="1000"/>
                                        <p:tgtEl>
                                          <p:spTgt spid="1052"/>
                                        </p:tgtEl>
                                      </p:cBhvr>
                                    </p:animEffect>
                                    <p:anim calcmode="lin" valueType="num">
                                      <p:cBhvr>
                                        <p:cTn id="73" dur="1000" fill="hold"/>
                                        <p:tgtEl>
                                          <p:spTgt spid="1052"/>
                                        </p:tgtEl>
                                        <p:attrNameLst>
                                          <p:attrName>ppt_x</p:attrName>
                                        </p:attrNameLst>
                                      </p:cBhvr>
                                      <p:tavLst>
                                        <p:tav tm="0">
                                          <p:val>
                                            <p:strVal val="#ppt_x"/>
                                          </p:val>
                                        </p:tav>
                                        <p:tav tm="100000">
                                          <p:val>
                                            <p:strVal val="#ppt_x"/>
                                          </p:val>
                                        </p:tav>
                                      </p:tavLst>
                                    </p:anim>
                                    <p:anim calcmode="lin" valueType="num">
                                      <p:cBhvr>
                                        <p:cTn id="74" dur="1000" fill="hold"/>
                                        <p:tgtEl>
                                          <p:spTgt spid="105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1400"/>
                                  </p:stCondLst>
                                  <p:childTnLst>
                                    <p:set>
                                      <p:cBhvr>
                                        <p:cTn id="76" dur="1" fill="hold">
                                          <p:stCondLst>
                                            <p:cond delay="0"/>
                                          </p:stCondLst>
                                        </p:cTn>
                                        <p:tgtEl>
                                          <p:spTgt spid="1056"/>
                                        </p:tgtEl>
                                        <p:attrNameLst>
                                          <p:attrName>style.visibility</p:attrName>
                                        </p:attrNameLst>
                                      </p:cBhvr>
                                      <p:to>
                                        <p:strVal val="visible"/>
                                      </p:to>
                                    </p:set>
                                    <p:animEffect transition="in" filter="fade">
                                      <p:cBhvr>
                                        <p:cTn id="77" dur="1000"/>
                                        <p:tgtEl>
                                          <p:spTgt spid="1056"/>
                                        </p:tgtEl>
                                      </p:cBhvr>
                                    </p:animEffect>
                                    <p:anim calcmode="lin" valueType="num">
                                      <p:cBhvr>
                                        <p:cTn id="78" dur="1000" fill="hold"/>
                                        <p:tgtEl>
                                          <p:spTgt spid="1056"/>
                                        </p:tgtEl>
                                        <p:attrNameLst>
                                          <p:attrName>ppt_x</p:attrName>
                                        </p:attrNameLst>
                                      </p:cBhvr>
                                      <p:tavLst>
                                        <p:tav tm="0">
                                          <p:val>
                                            <p:strVal val="#ppt_x"/>
                                          </p:val>
                                        </p:tav>
                                        <p:tav tm="100000">
                                          <p:val>
                                            <p:strVal val="#ppt_x"/>
                                          </p:val>
                                        </p:tav>
                                      </p:tavLst>
                                    </p:anim>
                                    <p:anim calcmode="lin" valueType="num">
                                      <p:cBhvr>
                                        <p:cTn id="79" dur="1000" fill="hold"/>
                                        <p:tgtEl>
                                          <p:spTgt spid="105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1400"/>
                                  </p:stCondLst>
                                  <p:childTnLst>
                                    <p:set>
                                      <p:cBhvr>
                                        <p:cTn id="81" dur="1" fill="hold">
                                          <p:stCondLst>
                                            <p:cond delay="0"/>
                                          </p:stCondLst>
                                        </p:cTn>
                                        <p:tgtEl>
                                          <p:spTgt spid="1068"/>
                                        </p:tgtEl>
                                        <p:attrNameLst>
                                          <p:attrName>style.visibility</p:attrName>
                                        </p:attrNameLst>
                                      </p:cBhvr>
                                      <p:to>
                                        <p:strVal val="visible"/>
                                      </p:to>
                                    </p:set>
                                    <p:animEffect transition="in" filter="fade">
                                      <p:cBhvr>
                                        <p:cTn id="82" dur="1000"/>
                                        <p:tgtEl>
                                          <p:spTgt spid="1068"/>
                                        </p:tgtEl>
                                      </p:cBhvr>
                                    </p:animEffect>
                                    <p:anim calcmode="lin" valueType="num">
                                      <p:cBhvr>
                                        <p:cTn id="83" dur="1000" fill="hold"/>
                                        <p:tgtEl>
                                          <p:spTgt spid="1068"/>
                                        </p:tgtEl>
                                        <p:attrNameLst>
                                          <p:attrName>ppt_x</p:attrName>
                                        </p:attrNameLst>
                                      </p:cBhvr>
                                      <p:tavLst>
                                        <p:tav tm="0">
                                          <p:val>
                                            <p:strVal val="#ppt_x"/>
                                          </p:val>
                                        </p:tav>
                                        <p:tav tm="100000">
                                          <p:val>
                                            <p:strVal val="#ppt_x"/>
                                          </p:val>
                                        </p:tav>
                                      </p:tavLst>
                                    </p:anim>
                                    <p:anim calcmode="lin" valueType="num">
                                      <p:cBhvr>
                                        <p:cTn id="84" dur="1000" fill="hold"/>
                                        <p:tgtEl>
                                          <p:spTgt spid="106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1400"/>
                                  </p:stCondLst>
                                  <p:childTnLst>
                                    <p:set>
                                      <p:cBhvr>
                                        <p:cTn id="86" dur="1" fill="hold">
                                          <p:stCondLst>
                                            <p:cond delay="0"/>
                                          </p:stCondLst>
                                        </p:cTn>
                                        <p:tgtEl>
                                          <p:spTgt spid="1054"/>
                                        </p:tgtEl>
                                        <p:attrNameLst>
                                          <p:attrName>style.visibility</p:attrName>
                                        </p:attrNameLst>
                                      </p:cBhvr>
                                      <p:to>
                                        <p:strVal val="visible"/>
                                      </p:to>
                                    </p:set>
                                    <p:animEffect transition="in" filter="fade">
                                      <p:cBhvr>
                                        <p:cTn id="87" dur="1000"/>
                                        <p:tgtEl>
                                          <p:spTgt spid="1054"/>
                                        </p:tgtEl>
                                      </p:cBhvr>
                                    </p:animEffect>
                                    <p:anim calcmode="lin" valueType="num">
                                      <p:cBhvr>
                                        <p:cTn id="88" dur="1000" fill="hold"/>
                                        <p:tgtEl>
                                          <p:spTgt spid="1054"/>
                                        </p:tgtEl>
                                        <p:attrNameLst>
                                          <p:attrName>ppt_x</p:attrName>
                                        </p:attrNameLst>
                                      </p:cBhvr>
                                      <p:tavLst>
                                        <p:tav tm="0">
                                          <p:val>
                                            <p:strVal val="#ppt_x"/>
                                          </p:val>
                                        </p:tav>
                                        <p:tav tm="100000">
                                          <p:val>
                                            <p:strVal val="#ppt_x"/>
                                          </p:val>
                                        </p:tav>
                                      </p:tavLst>
                                    </p:anim>
                                    <p:anim calcmode="lin" valueType="num">
                                      <p:cBhvr>
                                        <p:cTn id="89" dur="1000" fill="hold"/>
                                        <p:tgtEl>
                                          <p:spTgt spid="105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1500"/>
                                  </p:stCondLst>
                                  <p:childTnLst>
                                    <p:set>
                                      <p:cBhvr>
                                        <p:cTn id="91" dur="1" fill="hold">
                                          <p:stCondLst>
                                            <p:cond delay="0"/>
                                          </p:stCondLst>
                                        </p:cTn>
                                        <p:tgtEl>
                                          <p:spTgt spid="1060"/>
                                        </p:tgtEl>
                                        <p:attrNameLst>
                                          <p:attrName>style.visibility</p:attrName>
                                        </p:attrNameLst>
                                      </p:cBhvr>
                                      <p:to>
                                        <p:strVal val="visible"/>
                                      </p:to>
                                    </p:set>
                                    <p:animEffect transition="in" filter="fade">
                                      <p:cBhvr>
                                        <p:cTn id="92" dur="1000"/>
                                        <p:tgtEl>
                                          <p:spTgt spid="1060"/>
                                        </p:tgtEl>
                                      </p:cBhvr>
                                    </p:animEffect>
                                    <p:anim calcmode="lin" valueType="num">
                                      <p:cBhvr>
                                        <p:cTn id="93" dur="1000" fill="hold"/>
                                        <p:tgtEl>
                                          <p:spTgt spid="1060"/>
                                        </p:tgtEl>
                                        <p:attrNameLst>
                                          <p:attrName>ppt_x</p:attrName>
                                        </p:attrNameLst>
                                      </p:cBhvr>
                                      <p:tavLst>
                                        <p:tav tm="0">
                                          <p:val>
                                            <p:strVal val="#ppt_x"/>
                                          </p:val>
                                        </p:tav>
                                        <p:tav tm="100000">
                                          <p:val>
                                            <p:strVal val="#ppt_x"/>
                                          </p:val>
                                        </p:tav>
                                      </p:tavLst>
                                    </p:anim>
                                    <p:anim calcmode="lin" valueType="num">
                                      <p:cBhvr>
                                        <p:cTn id="94" dur="1000" fill="hold"/>
                                        <p:tgtEl>
                                          <p:spTgt spid="106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1500"/>
                                  </p:stCondLst>
                                  <p:childTnLst>
                                    <p:set>
                                      <p:cBhvr>
                                        <p:cTn id="96" dur="1" fill="hold">
                                          <p:stCondLst>
                                            <p:cond delay="0"/>
                                          </p:stCondLst>
                                        </p:cTn>
                                        <p:tgtEl>
                                          <p:spTgt spid="1058"/>
                                        </p:tgtEl>
                                        <p:attrNameLst>
                                          <p:attrName>style.visibility</p:attrName>
                                        </p:attrNameLst>
                                      </p:cBhvr>
                                      <p:to>
                                        <p:strVal val="visible"/>
                                      </p:to>
                                    </p:set>
                                    <p:animEffect transition="in" filter="fade">
                                      <p:cBhvr>
                                        <p:cTn id="97" dur="1000"/>
                                        <p:tgtEl>
                                          <p:spTgt spid="1058"/>
                                        </p:tgtEl>
                                      </p:cBhvr>
                                    </p:animEffect>
                                    <p:anim calcmode="lin" valueType="num">
                                      <p:cBhvr>
                                        <p:cTn id="98" dur="1000" fill="hold"/>
                                        <p:tgtEl>
                                          <p:spTgt spid="1058"/>
                                        </p:tgtEl>
                                        <p:attrNameLst>
                                          <p:attrName>ppt_x</p:attrName>
                                        </p:attrNameLst>
                                      </p:cBhvr>
                                      <p:tavLst>
                                        <p:tav tm="0">
                                          <p:val>
                                            <p:strVal val="#ppt_x"/>
                                          </p:val>
                                        </p:tav>
                                        <p:tav tm="100000">
                                          <p:val>
                                            <p:strVal val="#ppt_x"/>
                                          </p:val>
                                        </p:tav>
                                      </p:tavLst>
                                    </p:anim>
                                    <p:anim calcmode="lin" valueType="num">
                                      <p:cBhvr>
                                        <p:cTn id="99" dur="1000" fill="hold"/>
                                        <p:tgtEl>
                                          <p:spTgt spid="1058"/>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1600"/>
                                  </p:stCondLst>
                                  <p:childTnLst>
                                    <p:set>
                                      <p:cBhvr>
                                        <p:cTn id="101" dur="1" fill="hold">
                                          <p:stCondLst>
                                            <p:cond delay="0"/>
                                          </p:stCondLst>
                                        </p:cTn>
                                        <p:tgtEl>
                                          <p:spTgt spid="1062"/>
                                        </p:tgtEl>
                                        <p:attrNameLst>
                                          <p:attrName>style.visibility</p:attrName>
                                        </p:attrNameLst>
                                      </p:cBhvr>
                                      <p:to>
                                        <p:strVal val="visible"/>
                                      </p:to>
                                    </p:set>
                                    <p:animEffect transition="in" filter="fade">
                                      <p:cBhvr>
                                        <p:cTn id="102" dur="1000"/>
                                        <p:tgtEl>
                                          <p:spTgt spid="1062"/>
                                        </p:tgtEl>
                                      </p:cBhvr>
                                    </p:animEffect>
                                    <p:anim calcmode="lin" valueType="num">
                                      <p:cBhvr>
                                        <p:cTn id="103" dur="1000" fill="hold"/>
                                        <p:tgtEl>
                                          <p:spTgt spid="1062"/>
                                        </p:tgtEl>
                                        <p:attrNameLst>
                                          <p:attrName>ppt_x</p:attrName>
                                        </p:attrNameLst>
                                      </p:cBhvr>
                                      <p:tavLst>
                                        <p:tav tm="0">
                                          <p:val>
                                            <p:strVal val="#ppt_x"/>
                                          </p:val>
                                        </p:tav>
                                        <p:tav tm="100000">
                                          <p:val>
                                            <p:strVal val="#ppt_x"/>
                                          </p:val>
                                        </p:tav>
                                      </p:tavLst>
                                    </p:anim>
                                    <p:anim calcmode="lin" valueType="num">
                                      <p:cBhvr>
                                        <p:cTn id="104" dur="1000" fill="hold"/>
                                        <p:tgtEl>
                                          <p:spTgt spid="1062"/>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1600"/>
                                  </p:stCondLst>
                                  <p:childTnLst>
                                    <p:set>
                                      <p:cBhvr>
                                        <p:cTn id="106" dur="1" fill="hold">
                                          <p:stCondLst>
                                            <p:cond delay="0"/>
                                          </p:stCondLst>
                                        </p:cTn>
                                        <p:tgtEl>
                                          <p:spTgt spid="1066"/>
                                        </p:tgtEl>
                                        <p:attrNameLst>
                                          <p:attrName>style.visibility</p:attrName>
                                        </p:attrNameLst>
                                      </p:cBhvr>
                                      <p:to>
                                        <p:strVal val="visible"/>
                                      </p:to>
                                    </p:set>
                                    <p:animEffect transition="in" filter="fade">
                                      <p:cBhvr>
                                        <p:cTn id="107" dur="1000"/>
                                        <p:tgtEl>
                                          <p:spTgt spid="1066"/>
                                        </p:tgtEl>
                                      </p:cBhvr>
                                    </p:animEffect>
                                    <p:anim calcmode="lin" valueType="num">
                                      <p:cBhvr>
                                        <p:cTn id="108" dur="1000" fill="hold"/>
                                        <p:tgtEl>
                                          <p:spTgt spid="1066"/>
                                        </p:tgtEl>
                                        <p:attrNameLst>
                                          <p:attrName>ppt_x</p:attrName>
                                        </p:attrNameLst>
                                      </p:cBhvr>
                                      <p:tavLst>
                                        <p:tav tm="0">
                                          <p:val>
                                            <p:strVal val="#ppt_x"/>
                                          </p:val>
                                        </p:tav>
                                        <p:tav tm="100000">
                                          <p:val>
                                            <p:strVal val="#ppt_x"/>
                                          </p:val>
                                        </p:tav>
                                      </p:tavLst>
                                    </p:anim>
                                    <p:anim calcmode="lin" valueType="num">
                                      <p:cBhvr>
                                        <p:cTn id="109" dur="1000" fill="hold"/>
                                        <p:tgtEl>
                                          <p:spTgt spid="1066"/>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70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1800"/>
                                  </p:stCondLst>
                                  <p:childTnLst>
                                    <p:set>
                                      <p:cBhvr>
                                        <p:cTn id="116" dur="1" fill="hold">
                                          <p:stCondLst>
                                            <p:cond delay="0"/>
                                          </p:stCondLst>
                                        </p:cTn>
                                        <p:tgtEl>
                                          <p:spTgt spid="1072"/>
                                        </p:tgtEl>
                                        <p:attrNameLst>
                                          <p:attrName>style.visibility</p:attrName>
                                        </p:attrNameLst>
                                      </p:cBhvr>
                                      <p:to>
                                        <p:strVal val="visible"/>
                                      </p:to>
                                    </p:set>
                                    <p:animEffect transition="in" filter="fade">
                                      <p:cBhvr>
                                        <p:cTn id="117" dur="1000"/>
                                        <p:tgtEl>
                                          <p:spTgt spid="1072"/>
                                        </p:tgtEl>
                                      </p:cBhvr>
                                    </p:animEffect>
                                    <p:anim calcmode="lin" valueType="num">
                                      <p:cBhvr>
                                        <p:cTn id="118" dur="1000" fill="hold"/>
                                        <p:tgtEl>
                                          <p:spTgt spid="1072"/>
                                        </p:tgtEl>
                                        <p:attrNameLst>
                                          <p:attrName>ppt_x</p:attrName>
                                        </p:attrNameLst>
                                      </p:cBhvr>
                                      <p:tavLst>
                                        <p:tav tm="0">
                                          <p:val>
                                            <p:strVal val="#ppt_x"/>
                                          </p:val>
                                        </p:tav>
                                        <p:tav tm="100000">
                                          <p:val>
                                            <p:strVal val="#ppt_x"/>
                                          </p:val>
                                        </p:tav>
                                      </p:tavLst>
                                    </p:anim>
                                    <p:anim calcmode="lin" valueType="num">
                                      <p:cBhvr>
                                        <p:cTn id="119" dur="1000" fill="hold"/>
                                        <p:tgtEl>
                                          <p:spTgt spid="1072"/>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1900"/>
                                  </p:stCondLst>
                                  <p:childTnLst>
                                    <p:set>
                                      <p:cBhvr>
                                        <p:cTn id="121" dur="1" fill="hold">
                                          <p:stCondLst>
                                            <p:cond delay="0"/>
                                          </p:stCondLst>
                                        </p:cTn>
                                        <p:tgtEl>
                                          <p:spTgt spid="1070"/>
                                        </p:tgtEl>
                                        <p:attrNameLst>
                                          <p:attrName>style.visibility</p:attrName>
                                        </p:attrNameLst>
                                      </p:cBhvr>
                                      <p:to>
                                        <p:strVal val="visible"/>
                                      </p:to>
                                    </p:set>
                                    <p:animEffect transition="in" filter="fade">
                                      <p:cBhvr>
                                        <p:cTn id="122" dur="1000"/>
                                        <p:tgtEl>
                                          <p:spTgt spid="1070"/>
                                        </p:tgtEl>
                                      </p:cBhvr>
                                    </p:animEffect>
                                    <p:anim calcmode="lin" valueType="num">
                                      <p:cBhvr>
                                        <p:cTn id="123" dur="1000" fill="hold"/>
                                        <p:tgtEl>
                                          <p:spTgt spid="1070"/>
                                        </p:tgtEl>
                                        <p:attrNameLst>
                                          <p:attrName>ppt_x</p:attrName>
                                        </p:attrNameLst>
                                      </p:cBhvr>
                                      <p:tavLst>
                                        <p:tav tm="0">
                                          <p:val>
                                            <p:strVal val="#ppt_x"/>
                                          </p:val>
                                        </p:tav>
                                        <p:tav tm="100000">
                                          <p:val>
                                            <p:strVal val="#ppt_x"/>
                                          </p:val>
                                        </p:tav>
                                      </p:tavLst>
                                    </p:anim>
                                    <p:anim calcmode="lin" valueType="num">
                                      <p:cBhvr>
                                        <p:cTn id="124" dur="1000" fill="hold"/>
                                        <p:tgtEl>
                                          <p:spTgt spid="1070"/>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2000"/>
                                  </p:stCondLst>
                                  <p:childTnLst>
                                    <p:set>
                                      <p:cBhvr>
                                        <p:cTn id="126" dur="1" fill="hold">
                                          <p:stCondLst>
                                            <p:cond delay="0"/>
                                          </p:stCondLst>
                                        </p:cTn>
                                        <p:tgtEl>
                                          <p:spTgt spid="1064"/>
                                        </p:tgtEl>
                                        <p:attrNameLst>
                                          <p:attrName>style.visibility</p:attrName>
                                        </p:attrNameLst>
                                      </p:cBhvr>
                                      <p:to>
                                        <p:strVal val="visible"/>
                                      </p:to>
                                    </p:set>
                                    <p:animEffect transition="in" filter="fade">
                                      <p:cBhvr>
                                        <p:cTn id="127" dur="1000"/>
                                        <p:tgtEl>
                                          <p:spTgt spid="1064"/>
                                        </p:tgtEl>
                                      </p:cBhvr>
                                    </p:animEffect>
                                    <p:anim calcmode="lin" valueType="num">
                                      <p:cBhvr>
                                        <p:cTn id="128" dur="1000" fill="hold"/>
                                        <p:tgtEl>
                                          <p:spTgt spid="1064"/>
                                        </p:tgtEl>
                                        <p:attrNameLst>
                                          <p:attrName>ppt_x</p:attrName>
                                        </p:attrNameLst>
                                      </p:cBhvr>
                                      <p:tavLst>
                                        <p:tav tm="0">
                                          <p:val>
                                            <p:strVal val="#ppt_x"/>
                                          </p:val>
                                        </p:tav>
                                        <p:tav tm="100000">
                                          <p:val>
                                            <p:strVal val="#ppt_x"/>
                                          </p:val>
                                        </p:tav>
                                      </p:tavLst>
                                    </p:anim>
                                    <p:anim calcmode="lin" valueType="num">
                                      <p:cBhvr>
                                        <p:cTn id="129" dur="1000" fill="hold"/>
                                        <p:tgtEl>
                                          <p:spTgt spid="1064"/>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2100"/>
                                  </p:stCondLst>
                                  <p:childTnLst>
                                    <p:set>
                                      <p:cBhvr>
                                        <p:cTn id="131" dur="1" fill="hold">
                                          <p:stCondLst>
                                            <p:cond delay="0"/>
                                          </p:stCondLst>
                                        </p:cTn>
                                        <p:tgtEl>
                                          <p:spTgt spid="1074"/>
                                        </p:tgtEl>
                                        <p:attrNameLst>
                                          <p:attrName>style.visibility</p:attrName>
                                        </p:attrNameLst>
                                      </p:cBhvr>
                                      <p:to>
                                        <p:strVal val="visible"/>
                                      </p:to>
                                    </p:set>
                                    <p:animEffect transition="in" filter="fade">
                                      <p:cBhvr>
                                        <p:cTn id="132" dur="1000"/>
                                        <p:tgtEl>
                                          <p:spTgt spid="1074"/>
                                        </p:tgtEl>
                                      </p:cBhvr>
                                    </p:animEffect>
                                    <p:anim calcmode="lin" valueType="num">
                                      <p:cBhvr>
                                        <p:cTn id="133" dur="1000" fill="hold"/>
                                        <p:tgtEl>
                                          <p:spTgt spid="1074"/>
                                        </p:tgtEl>
                                        <p:attrNameLst>
                                          <p:attrName>ppt_x</p:attrName>
                                        </p:attrNameLst>
                                      </p:cBhvr>
                                      <p:tavLst>
                                        <p:tav tm="0">
                                          <p:val>
                                            <p:strVal val="#ppt_x"/>
                                          </p:val>
                                        </p:tav>
                                        <p:tav tm="100000">
                                          <p:val>
                                            <p:strVal val="#ppt_x"/>
                                          </p:val>
                                        </p:tav>
                                      </p:tavLst>
                                    </p:anim>
                                    <p:anim calcmode="lin" valueType="num">
                                      <p:cBhvr>
                                        <p:cTn id="134" dur="1000" fill="hold"/>
                                        <p:tgtEl>
                                          <p:spTgt spid="1074"/>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2100"/>
                                  </p:stCondLst>
                                  <p:childTnLst>
                                    <p:set>
                                      <p:cBhvr>
                                        <p:cTn id="136" dur="1" fill="hold">
                                          <p:stCondLst>
                                            <p:cond delay="0"/>
                                          </p:stCondLst>
                                        </p:cTn>
                                        <p:tgtEl>
                                          <p:spTgt spid="1050"/>
                                        </p:tgtEl>
                                        <p:attrNameLst>
                                          <p:attrName>style.visibility</p:attrName>
                                        </p:attrNameLst>
                                      </p:cBhvr>
                                      <p:to>
                                        <p:strVal val="visible"/>
                                      </p:to>
                                    </p:set>
                                    <p:animEffect transition="in" filter="fade">
                                      <p:cBhvr>
                                        <p:cTn id="137" dur="1000"/>
                                        <p:tgtEl>
                                          <p:spTgt spid="1050"/>
                                        </p:tgtEl>
                                      </p:cBhvr>
                                    </p:animEffect>
                                    <p:anim calcmode="lin" valueType="num">
                                      <p:cBhvr>
                                        <p:cTn id="138" dur="1000" fill="hold"/>
                                        <p:tgtEl>
                                          <p:spTgt spid="1050"/>
                                        </p:tgtEl>
                                        <p:attrNameLst>
                                          <p:attrName>ppt_x</p:attrName>
                                        </p:attrNameLst>
                                      </p:cBhvr>
                                      <p:tavLst>
                                        <p:tav tm="0">
                                          <p:val>
                                            <p:strVal val="#ppt_x"/>
                                          </p:val>
                                        </p:tav>
                                        <p:tav tm="100000">
                                          <p:val>
                                            <p:strVal val="#ppt_x"/>
                                          </p:val>
                                        </p:tav>
                                      </p:tavLst>
                                    </p:anim>
                                    <p:anim calcmode="lin" valueType="num">
                                      <p:cBhvr>
                                        <p:cTn id="139" dur="1000" fill="hold"/>
                                        <p:tgtEl>
                                          <p:spTgt spid="1050"/>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2200"/>
                                  </p:stCondLst>
                                  <p:childTnLst>
                                    <p:set>
                                      <p:cBhvr>
                                        <p:cTn id="141" dur="1" fill="hold">
                                          <p:stCondLst>
                                            <p:cond delay="0"/>
                                          </p:stCondLst>
                                        </p:cTn>
                                        <p:tgtEl>
                                          <p:spTgt spid="1076"/>
                                        </p:tgtEl>
                                        <p:attrNameLst>
                                          <p:attrName>style.visibility</p:attrName>
                                        </p:attrNameLst>
                                      </p:cBhvr>
                                      <p:to>
                                        <p:strVal val="visible"/>
                                      </p:to>
                                    </p:set>
                                    <p:animEffect transition="in" filter="fade">
                                      <p:cBhvr>
                                        <p:cTn id="142" dur="1000"/>
                                        <p:tgtEl>
                                          <p:spTgt spid="1076"/>
                                        </p:tgtEl>
                                      </p:cBhvr>
                                    </p:animEffect>
                                    <p:anim calcmode="lin" valueType="num">
                                      <p:cBhvr>
                                        <p:cTn id="143" dur="1000" fill="hold"/>
                                        <p:tgtEl>
                                          <p:spTgt spid="1076"/>
                                        </p:tgtEl>
                                        <p:attrNameLst>
                                          <p:attrName>ppt_x</p:attrName>
                                        </p:attrNameLst>
                                      </p:cBhvr>
                                      <p:tavLst>
                                        <p:tav tm="0">
                                          <p:val>
                                            <p:strVal val="#ppt_x"/>
                                          </p:val>
                                        </p:tav>
                                        <p:tav tm="100000">
                                          <p:val>
                                            <p:strVal val="#ppt_x"/>
                                          </p:val>
                                        </p:tav>
                                      </p:tavLst>
                                    </p:anim>
                                    <p:anim calcmode="lin" valueType="num">
                                      <p:cBhvr>
                                        <p:cTn id="144" dur="1000" fill="hold"/>
                                        <p:tgtEl>
                                          <p:spTgt spid="1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uilding with glass walls and a black background&#10;&#10;AI-generated content may be incorrect.">
            <a:extLst>
              <a:ext uri="{FF2B5EF4-FFF2-40B4-BE49-F238E27FC236}">
                <a16:creationId xmlns:a16="http://schemas.microsoft.com/office/drawing/2014/main" id="{613292CE-69CC-F885-420C-8BA0A8ACABC0}"/>
              </a:ext>
            </a:extLst>
          </p:cNvPr>
          <p:cNvPicPr>
            <a:picLocks noChangeAspect="1"/>
          </p:cNvPicPr>
          <p:nvPr/>
        </p:nvPicPr>
        <p:blipFill>
          <a:blip r:embed="rId4"/>
          <a:stretch>
            <a:fillRect/>
          </a:stretch>
        </p:blipFill>
        <p:spPr>
          <a:xfrm>
            <a:off x="719818" y="-555171"/>
            <a:ext cx="13178971" cy="7413171"/>
          </a:xfrm>
          <a:prstGeom prst="rect">
            <a:avLst/>
          </a:prstGeom>
        </p:spPr>
      </p:pic>
      <p:graphicFrame>
        <p:nvGraphicFramePr>
          <p:cNvPr id="56" name="Object 55" hidden="1">
            <a:extLst>
              <a:ext uri="{FF2B5EF4-FFF2-40B4-BE49-F238E27FC236}">
                <a16:creationId xmlns:a16="http://schemas.microsoft.com/office/drawing/2014/main" id="{8C7576DB-0BBA-4EAA-8075-999A42B0C278}"/>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56" name="Object 55" hidden="1">
                        <a:extLst>
                          <a:ext uri="{FF2B5EF4-FFF2-40B4-BE49-F238E27FC236}">
                            <a16:creationId xmlns:a16="http://schemas.microsoft.com/office/drawing/2014/main" id="{8C7576DB-0BBA-4EAA-8075-999A42B0C278}"/>
                          </a:ext>
                        </a:extLst>
                      </p:cNvPr>
                      <p:cNvPicPr/>
                      <p:nvPr/>
                    </p:nvPicPr>
                    <p:blipFill>
                      <a:blip r:embed="rId6"/>
                      <a:stretch>
                        <a:fillRect/>
                      </a:stretch>
                    </p:blipFill>
                    <p:spPr>
                      <a:xfrm>
                        <a:off x="611505" y="1905"/>
                        <a:ext cx="1906" cy="1906"/>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0299956D-34B3-DFCF-6895-C38897445CFD}"/>
              </a:ext>
            </a:extLst>
          </p:cNvPr>
          <p:cNvSpPr>
            <a:spLocks noGrp="1"/>
          </p:cNvSpPr>
          <p:nvPr>
            <p:ph type="body" sz="half" idx="2"/>
          </p:nvPr>
        </p:nvSpPr>
        <p:spPr/>
        <p:txBody>
          <a:bodyPr/>
          <a:lstStyle/>
          <a:p>
            <a:r>
              <a:rPr lang="en-US"/>
              <a:t>We are supported by the world’s leading life science investor, Novo Holdings</a:t>
            </a:r>
          </a:p>
          <a:p>
            <a:endParaRPr lang="en-US"/>
          </a:p>
        </p:txBody>
      </p:sp>
      <p:sp>
        <p:nvSpPr>
          <p:cNvPr id="3" name="Title 2">
            <a:extLst>
              <a:ext uri="{FF2B5EF4-FFF2-40B4-BE49-F238E27FC236}">
                <a16:creationId xmlns:a16="http://schemas.microsoft.com/office/drawing/2014/main" id="{4FA1D20D-E277-4860-97D1-C4B25B6FB73F}"/>
              </a:ext>
            </a:extLst>
          </p:cNvPr>
          <p:cNvSpPr>
            <a:spLocks noGrp="1"/>
          </p:cNvSpPr>
          <p:nvPr>
            <p:ph type="title"/>
          </p:nvPr>
        </p:nvSpPr>
        <p:spPr/>
        <p:txBody>
          <a:bodyPr vert="horz"/>
          <a:lstStyle/>
          <a:p>
            <a:r>
              <a:rPr lang="en-US"/>
              <a:t>Who Supports Our Journey?</a:t>
            </a:r>
          </a:p>
        </p:txBody>
      </p:sp>
      <p:sp>
        <p:nvSpPr>
          <p:cNvPr id="6" name="Rectangle 5">
            <a:extLst>
              <a:ext uri="{FF2B5EF4-FFF2-40B4-BE49-F238E27FC236}">
                <a16:creationId xmlns:a16="http://schemas.microsoft.com/office/drawing/2014/main" id="{C21E6A85-DA6B-44FB-ACEF-4E8DE227B25F}"/>
              </a:ext>
            </a:extLst>
          </p:cNvPr>
          <p:cNvSpPr/>
          <p:nvPr/>
        </p:nvSpPr>
        <p:spPr>
          <a:xfrm>
            <a:off x="1342003" y="1696671"/>
            <a:ext cx="6708083" cy="4177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t"/>
          <a:lstStyle/>
          <a:p>
            <a:pPr defTabSz="548640">
              <a:defRPr/>
            </a:pPr>
            <a:endParaRPr lang="en-US" sz="1440">
              <a:solidFill>
                <a:srgbClr val="F5F5F5">
                  <a:lumMod val="50000"/>
                </a:srgbClr>
              </a:solidFill>
              <a:latin typeface="Ellab Sans" panose="02000503000000020004" pitchFamily="2" charset="0"/>
            </a:endParaRPr>
          </a:p>
        </p:txBody>
      </p:sp>
      <p:pic>
        <p:nvPicPr>
          <p:cNvPr id="1028" name="Picture 4" descr="Novo Holdings - Wikipedia, den frie encyklopædi">
            <a:extLst>
              <a:ext uri="{FF2B5EF4-FFF2-40B4-BE49-F238E27FC236}">
                <a16:creationId xmlns:a16="http://schemas.microsoft.com/office/drawing/2014/main" id="{D0F9077F-3169-FD8C-A4F5-C86153FCE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2658" y="2416671"/>
            <a:ext cx="4589870" cy="22104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1744FB-9546-B179-C98B-2BDCE84DF023}"/>
              </a:ext>
            </a:extLst>
          </p:cNvPr>
          <p:cNvSpPr txBox="1"/>
          <p:nvPr/>
        </p:nvSpPr>
        <p:spPr>
          <a:xfrm>
            <a:off x="360000" y="2416671"/>
            <a:ext cx="4084409" cy="3584058"/>
          </a:xfrm>
          <a:prstGeom prst="rect">
            <a:avLst/>
          </a:prstGeom>
          <a:noFill/>
        </p:spPr>
        <p:txBody>
          <a:bodyPr wrap="square" rtlCol="0">
            <a:spAutoFit/>
          </a:bodyPr>
          <a:lstStyle/>
          <a:p>
            <a:pPr marL="205740" indent="-205740" defTabSz="822960" eaLnBrk="1" hangingPunct="1">
              <a:lnSpc>
                <a:spcPct val="90000"/>
              </a:lnSpc>
              <a:spcBef>
                <a:spcPts val="0"/>
              </a:spcBef>
              <a:spcAft>
                <a:spcPts val="720"/>
              </a:spcAft>
              <a:buFont typeface="Arial" panose="020B0604020202020204" pitchFamily="34" charset="0"/>
              <a:buChar char="•"/>
              <a:defRPr/>
            </a:pPr>
            <a:r>
              <a:rPr lang="en-US" sz="1600" b="1">
                <a:solidFill>
                  <a:schemeClr val="tx2"/>
                </a:solidFill>
                <a:latin typeface="+mj-lt"/>
              </a:rPr>
              <a:t>Long-term holding strategy </a:t>
            </a:r>
            <a:r>
              <a:rPr lang="en-US" sz="1600">
                <a:solidFill>
                  <a:srgbClr val="F5F5F5">
                    <a:lumMod val="10000"/>
                  </a:srgbClr>
                </a:solidFill>
                <a:latin typeface="+mj-lt"/>
              </a:rPr>
              <a:t>will enable different kinds of investments </a:t>
            </a:r>
          </a:p>
          <a:p>
            <a:pPr marL="205740" indent="-205740" defTabSz="822960" eaLnBrk="1" hangingPunct="1">
              <a:lnSpc>
                <a:spcPct val="90000"/>
              </a:lnSpc>
              <a:spcBef>
                <a:spcPts val="720"/>
              </a:spcBef>
              <a:spcAft>
                <a:spcPts val="720"/>
              </a:spcAft>
              <a:buFont typeface="Arial" panose="020B0604020202020204" pitchFamily="34" charset="0"/>
              <a:buChar char="•"/>
              <a:defRPr/>
            </a:pPr>
            <a:r>
              <a:rPr lang="en-US" sz="1600" b="1">
                <a:solidFill>
                  <a:schemeClr val="tx2"/>
                </a:solidFill>
                <a:latin typeface="+mj-lt"/>
              </a:rPr>
              <a:t>Growth and innovation strategy</a:t>
            </a:r>
            <a:r>
              <a:rPr lang="en-US" sz="1600">
                <a:solidFill>
                  <a:schemeClr val="tx2"/>
                </a:solidFill>
                <a:latin typeface="+mj-lt"/>
              </a:rPr>
              <a:t> </a:t>
            </a:r>
            <a:r>
              <a:rPr lang="en-US" sz="1600">
                <a:solidFill>
                  <a:srgbClr val="F5F5F5">
                    <a:lumMod val="10000"/>
                  </a:srgbClr>
                </a:solidFill>
                <a:latin typeface="+mj-lt"/>
              </a:rPr>
              <a:t>is a perfect fit for Ellab</a:t>
            </a:r>
          </a:p>
          <a:p>
            <a:pPr marL="205740" indent="-205740" defTabSz="822960" eaLnBrk="1" hangingPunct="1">
              <a:lnSpc>
                <a:spcPct val="90000"/>
              </a:lnSpc>
              <a:spcBef>
                <a:spcPts val="720"/>
              </a:spcBef>
              <a:spcAft>
                <a:spcPts val="720"/>
              </a:spcAft>
              <a:buFont typeface="Arial" panose="020B0604020202020204" pitchFamily="34" charset="0"/>
              <a:buChar char="•"/>
              <a:defRPr/>
            </a:pPr>
            <a:r>
              <a:rPr lang="en-US" sz="1600" b="1">
                <a:solidFill>
                  <a:schemeClr val="tx2"/>
                </a:solidFill>
                <a:latin typeface="+mj-lt"/>
              </a:rPr>
              <a:t>Industry expertise </a:t>
            </a:r>
            <a:r>
              <a:rPr lang="en-US" sz="1600">
                <a:solidFill>
                  <a:srgbClr val="F5F5F5">
                    <a:lumMod val="10000"/>
                  </a:srgbClr>
                </a:solidFill>
                <a:latin typeface="+mj-lt"/>
              </a:rPr>
              <a:t>and global presence can be leveraged worldwide </a:t>
            </a:r>
            <a:endParaRPr lang="en-US" sz="1600" b="1">
              <a:solidFill>
                <a:srgbClr val="1F6898"/>
              </a:solidFill>
              <a:latin typeface="+mj-lt"/>
            </a:endParaRPr>
          </a:p>
          <a:p>
            <a:pPr marL="205740" indent="-205740" defTabSz="822960" eaLnBrk="1" hangingPunct="1">
              <a:lnSpc>
                <a:spcPct val="90000"/>
              </a:lnSpc>
              <a:spcBef>
                <a:spcPts val="720"/>
              </a:spcBef>
              <a:spcAft>
                <a:spcPts val="720"/>
              </a:spcAft>
              <a:buFont typeface="Arial" panose="020B0604020202020204" pitchFamily="34" charset="0"/>
              <a:buChar char="•"/>
              <a:defRPr/>
            </a:pPr>
            <a:r>
              <a:rPr lang="en-US" sz="1600" b="1">
                <a:solidFill>
                  <a:schemeClr val="tx2"/>
                </a:solidFill>
                <a:latin typeface="+mj-lt"/>
              </a:rPr>
              <a:t>Revered in the pharma industry </a:t>
            </a:r>
            <a:r>
              <a:rPr lang="en-US" sz="1600">
                <a:solidFill>
                  <a:srgbClr val="F5F5F5">
                    <a:lumMod val="10000"/>
                  </a:srgbClr>
                </a:solidFill>
                <a:latin typeface="+mj-lt"/>
              </a:rPr>
              <a:t>boosting brand recognition and acknowledgement</a:t>
            </a:r>
            <a:endParaRPr lang="en-US" sz="1600" b="1">
              <a:solidFill>
                <a:srgbClr val="1F6898"/>
              </a:solidFill>
              <a:latin typeface="+mj-lt"/>
            </a:endParaRPr>
          </a:p>
          <a:p>
            <a:pPr marL="205740" indent="-205740" defTabSz="822960" eaLnBrk="1" hangingPunct="1">
              <a:lnSpc>
                <a:spcPct val="90000"/>
              </a:lnSpc>
              <a:spcBef>
                <a:spcPts val="720"/>
              </a:spcBef>
              <a:spcAft>
                <a:spcPts val="720"/>
              </a:spcAft>
              <a:buFont typeface="Arial" panose="020B0604020202020204" pitchFamily="34" charset="0"/>
              <a:buChar char="•"/>
              <a:defRPr/>
            </a:pPr>
            <a:r>
              <a:rPr lang="en-US" sz="1600" b="1">
                <a:solidFill>
                  <a:schemeClr val="tx2"/>
                </a:solidFill>
                <a:latin typeface="+mj-lt"/>
              </a:rPr>
              <a:t>Pride in ownership </a:t>
            </a:r>
            <a:r>
              <a:rPr lang="en-US" sz="1600">
                <a:solidFill>
                  <a:srgbClr val="F5F5F5">
                    <a:lumMod val="10000"/>
                  </a:srgbClr>
                </a:solidFill>
                <a:latin typeface="+mj-lt"/>
              </a:rPr>
              <a:t>due to philanthropic use of profits</a:t>
            </a:r>
            <a:endParaRPr lang="en-DK" sz="1600">
              <a:solidFill>
                <a:srgbClr val="F5F5F5">
                  <a:lumMod val="10000"/>
                </a:srgbClr>
              </a:solidFill>
              <a:latin typeface="+mj-lt"/>
            </a:endParaRPr>
          </a:p>
          <a:p>
            <a:endParaRPr lang="en-US" sz="1600">
              <a:latin typeface="Ellab Sans" panose="02000503000000020004" pitchFamily="2" charset="0"/>
            </a:endParaRPr>
          </a:p>
        </p:txBody>
      </p:sp>
      <p:sp>
        <p:nvSpPr>
          <p:cNvPr id="4" name="Tekstfelt 1">
            <a:extLst>
              <a:ext uri="{FF2B5EF4-FFF2-40B4-BE49-F238E27FC236}">
                <a16:creationId xmlns:a16="http://schemas.microsoft.com/office/drawing/2014/main" id="{0A51195F-9A06-059A-66DA-86872478BD55}"/>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1"/>
                </a:solidFill>
                <a:latin typeface="+mn-lt"/>
              </a:rPr>
              <a:pPr algn="r">
                <a:lnSpc>
                  <a:spcPts val="1600"/>
                </a:lnSpc>
              </a:pPr>
              <a:t>16</a:t>
            </a:fld>
            <a:endParaRPr lang="da-DK" sz="1400" dirty="0">
              <a:solidFill>
                <a:schemeClr val="bg1"/>
              </a:solidFill>
              <a:latin typeface="+mn-lt"/>
            </a:endParaRPr>
          </a:p>
        </p:txBody>
      </p:sp>
    </p:spTree>
    <p:extLst>
      <p:ext uri="{BB962C8B-B14F-4D97-AF65-F5344CB8AC3E}">
        <p14:creationId xmlns:p14="http://schemas.microsoft.com/office/powerpoint/2010/main" val="233586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9584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4FD7B5-2138-4F96-B324-348373C99781}"/>
            </a:ext>
          </a:extLst>
        </p:cNvPr>
        <p:cNvGrpSpPr/>
        <p:nvPr/>
      </p:nvGrpSpPr>
      <p:grpSpPr>
        <a:xfrm>
          <a:off x="0" y="0"/>
          <a:ext cx="0" cy="0"/>
          <a:chOff x="0" y="0"/>
          <a:chExt cx="0" cy="0"/>
        </a:xfrm>
      </p:grpSpPr>
      <p:pic>
        <p:nvPicPr>
          <p:cNvPr id="6" name="Picture 5" descr="A close-up of a person wearing a white coat&#10;&#10;AI-generated content may be incorrect.">
            <a:extLst>
              <a:ext uri="{FF2B5EF4-FFF2-40B4-BE49-F238E27FC236}">
                <a16:creationId xmlns:a16="http://schemas.microsoft.com/office/drawing/2014/main" id="{156BF71F-6F36-9971-C735-1266134604D5}"/>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D31FCA6C-A4E7-786A-7893-0BCA0E318BCF}"/>
              </a:ext>
            </a:extLst>
          </p:cNvPr>
          <p:cNvSpPr>
            <a:spLocks noGrp="1"/>
          </p:cNvSpPr>
          <p:nvPr>
            <p:ph type="body" sz="half" idx="2"/>
          </p:nvPr>
        </p:nvSpPr>
        <p:spPr>
          <a:xfrm>
            <a:off x="1439502" y="3822925"/>
            <a:ext cx="6180498" cy="1539477"/>
          </a:xfrm>
        </p:spPr>
        <p:txBody>
          <a:bodyPr/>
          <a:lstStyle/>
          <a:p>
            <a:pPr>
              <a:lnSpc>
                <a:spcPct val="100000"/>
              </a:lnSpc>
            </a:pPr>
            <a:r>
              <a:rPr lang="en-US" sz="1800"/>
              <a:t>With global expertise and local reach, we deliver tailored solutions that ensure consistent support across sites and markets – protecting your products and accelerating your path to success.</a:t>
            </a:r>
          </a:p>
        </p:txBody>
      </p:sp>
      <p:sp>
        <p:nvSpPr>
          <p:cNvPr id="7" name="TextBox 6">
            <a:extLst>
              <a:ext uri="{FF2B5EF4-FFF2-40B4-BE49-F238E27FC236}">
                <a16:creationId xmlns:a16="http://schemas.microsoft.com/office/drawing/2014/main" id="{3910A0BF-60DF-51D2-E132-F4CBCBC33E5D}"/>
              </a:ext>
            </a:extLst>
          </p:cNvPr>
          <p:cNvSpPr txBox="1"/>
          <p:nvPr/>
        </p:nvSpPr>
        <p:spPr>
          <a:xfrm>
            <a:off x="1439502" y="1597536"/>
            <a:ext cx="6609030" cy="2062103"/>
          </a:xfrm>
          <a:prstGeom prst="rect">
            <a:avLst/>
          </a:prstGeom>
          <a:noFill/>
        </p:spPr>
        <p:txBody>
          <a:bodyPr wrap="square" rtlCol="0">
            <a:spAutoFit/>
          </a:bodyPr>
          <a:lstStyle/>
          <a:p>
            <a:r>
              <a:rPr lang="en-US" sz="3100" b="1" dirty="0">
                <a:solidFill>
                  <a:schemeClr val="tx2"/>
                </a:solidFill>
                <a:latin typeface="+mj-lt"/>
              </a:rPr>
              <a:t>At Ellab, we’re more than a service provider, we’re your dedicated partner in </a:t>
            </a:r>
            <a:r>
              <a:rPr lang="en-US" sz="3100" b="1" dirty="0">
                <a:solidFill>
                  <a:schemeClr val="accent1"/>
                </a:solidFill>
                <a:latin typeface="+mj-lt"/>
              </a:rPr>
              <a:t>mastering life science compliance</a:t>
            </a:r>
            <a:r>
              <a:rPr lang="en-US" sz="3100" b="1" dirty="0">
                <a:solidFill>
                  <a:schemeClr val="tx2"/>
                </a:solidFill>
                <a:latin typeface="+mj-lt"/>
              </a:rPr>
              <a:t>. </a:t>
            </a:r>
          </a:p>
        </p:txBody>
      </p:sp>
      <p:pic>
        <p:nvPicPr>
          <p:cNvPr id="9" name="Picture 8" descr="A blue and black stripe&#10;&#10;AI-generated content may be incorrect.">
            <a:extLst>
              <a:ext uri="{FF2B5EF4-FFF2-40B4-BE49-F238E27FC236}">
                <a16:creationId xmlns:a16="http://schemas.microsoft.com/office/drawing/2014/main" id="{3FB59671-1E36-88D3-311B-BF0988626554}"/>
              </a:ext>
            </a:extLst>
          </p:cNvPr>
          <p:cNvPicPr>
            <a:picLocks noChangeAspect="1"/>
          </p:cNvPicPr>
          <p:nvPr/>
        </p:nvPicPr>
        <p:blipFill>
          <a:blip r:embed="rId4"/>
          <a:stretch>
            <a:fillRect/>
          </a:stretch>
        </p:blipFill>
        <p:spPr>
          <a:xfrm>
            <a:off x="8139811" y="3955723"/>
            <a:ext cx="2338578" cy="6858000"/>
          </a:xfrm>
          <a:prstGeom prst="rect">
            <a:avLst/>
          </a:prstGeom>
        </p:spPr>
      </p:pic>
      <p:sp>
        <p:nvSpPr>
          <p:cNvPr id="2" name="Tekstfelt 1">
            <a:extLst>
              <a:ext uri="{FF2B5EF4-FFF2-40B4-BE49-F238E27FC236}">
                <a16:creationId xmlns:a16="http://schemas.microsoft.com/office/drawing/2014/main" id="{CAAC4A03-955C-D2C3-4E4B-249A29B6DC7B}"/>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2</a:t>
            </a:fld>
            <a:endParaRPr lang="da-DK" sz="1400" dirty="0">
              <a:solidFill>
                <a:schemeClr val="bg2"/>
              </a:solidFill>
              <a:latin typeface="+mn-lt"/>
            </a:endParaRPr>
          </a:p>
        </p:txBody>
      </p:sp>
    </p:spTree>
    <p:extLst>
      <p:ext uri="{BB962C8B-B14F-4D97-AF65-F5344CB8AC3E}">
        <p14:creationId xmlns:p14="http://schemas.microsoft.com/office/powerpoint/2010/main" val="2698771799"/>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94A696-6898-FB78-E25C-3289776F8DC5}"/>
            </a:ext>
          </a:extLst>
        </p:cNvPr>
        <p:cNvGrpSpPr/>
        <p:nvPr/>
      </p:nvGrpSpPr>
      <p:grpSpPr>
        <a:xfrm>
          <a:off x="0" y="0"/>
          <a:ext cx="0" cy="0"/>
          <a:chOff x="0" y="0"/>
          <a:chExt cx="0" cy="0"/>
        </a:xfrm>
      </p:grpSpPr>
      <p:pic>
        <p:nvPicPr>
          <p:cNvPr id="9" name="Picture 8" descr="A close-up of a white background&#10;&#10;AI-generated content may be incorrect.">
            <a:extLst>
              <a:ext uri="{FF2B5EF4-FFF2-40B4-BE49-F238E27FC236}">
                <a16:creationId xmlns:a16="http://schemas.microsoft.com/office/drawing/2014/main" id="{0E98DB36-21F2-516A-3D02-6E60C2D0BFE0}"/>
              </a:ext>
            </a:extLst>
          </p:cNvPr>
          <p:cNvPicPr>
            <a:picLocks noChangeAspect="1"/>
          </p:cNvPicPr>
          <p:nvPr/>
        </p:nvPicPr>
        <p:blipFill>
          <a:blip r:embed="rId3"/>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F700CDD6-11C2-FCA9-3725-EB9D33C65F1B}"/>
              </a:ext>
            </a:extLst>
          </p:cNvPr>
          <p:cNvSpPr/>
          <p:nvPr/>
        </p:nvSpPr>
        <p:spPr>
          <a:xfrm>
            <a:off x="4023521" y="1965399"/>
            <a:ext cx="3715530" cy="3654137"/>
          </a:xfrm>
          <a:prstGeom prst="ellipse">
            <a:avLst/>
          </a:prstGeom>
          <a:solidFill>
            <a:srgbClr val="009EE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3" name="Graphic 2">
            <a:extLst>
              <a:ext uri="{FF2B5EF4-FFF2-40B4-BE49-F238E27FC236}">
                <a16:creationId xmlns:a16="http://schemas.microsoft.com/office/drawing/2014/main" id="{77DBDF2E-4212-FE61-A6D3-E0BB8892E4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0986" y="1349093"/>
            <a:ext cx="4532626" cy="4660106"/>
          </a:xfrm>
          <a:prstGeom prst="rect">
            <a:avLst/>
          </a:prstGeom>
        </p:spPr>
      </p:pic>
      <p:sp>
        <p:nvSpPr>
          <p:cNvPr id="4" name="Title 3">
            <a:extLst>
              <a:ext uri="{FF2B5EF4-FFF2-40B4-BE49-F238E27FC236}">
                <a16:creationId xmlns:a16="http://schemas.microsoft.com/office/drawing/2014/main" id="{2BD166DB-713D-D888-ECDB-DC0213158261}"/>
              </a:ext>
            </a:extLst>
          </p:cNvPr>
          <p:cNvSpPr>
            <a:spLocks noGrp="1"/>
          </p:cNvSpPr>
          <p:nvPr>
            <p:ph type="title"/>
          </p:nvPr>
        </p:nvSpPr>
        <p:spPr>
          <a:xfrm>
            <a:off x="371475" y="946734"/>
            <a:ext cx="6464040" cy="365125"/>
          </a:xfrm>
        </p:spPr>
        <p:txBody>
          <a:bodyPr/>
          <a:lstStyle/>
          <a:p>
            <a:r>
              <a:rPr lang="en-US" dirty="0"/>
              <a:t>Our</a:t>
            </a:r>
            <a:r>
              <a:rPr lang="en-US" dirty="0">
                <a:solidFill>
                  <a:schemeClr val="accent1"/>
                </a:solidFill>
              </a:rPr>
              <a:t> Foundation</a:t>
            </a:r>
            <a:endParaRPr lang="en-US" dirty="0"/>
          </a:p>
        </p:txBody>
      </p:sp>
      <p:pic>
        <p:nvPicPr>
          <p:cNvPr id="6" name="Picture 5" descr="A blue and black stripe&#10;&#10;AI-generated content may be incorrect.">
            <a:extLst>
              <a:ext uri="{FF2B5EF4-FFF2-40B4-BE49-F238E27FC236}">
                <a16:creationId xmlns:a16="http://schemas.microsoft.com/office/drawing/2014/main" id="{BC52BB9B-E84B-7F6B-DD14-24C81B01D822}"/>
              </a:ext>
            </a:extLst>
          </p:cNvPr>
          <p:cNvPicPr>
            <a:picLocks noChangeAspect="1"/>
          </p:cNvPicPr>
          <p:nvPr/>
        </p:nvPicPr>
        <p:blipFill>
          <a:blip r:embed="rId6"/>
          <a:stretch>
            <a:fillRect/>
          </a:stretch>
        </p:blipFill>
        <p:spPr>
          <a:xfrm>
            <a:off x="8139811" y="-3669469"/>
            <a:ext cx="2338578" cy="6858000"/>
          </a:xfrm>
          <a:prstGeom prst="rect">
            <a:avLst/>
          </a:prstGeom>
        </p:spPr>
      </p:pic>
      <p:sp>
        <p:nvSpPr>
          <p:cNvPr id="5" name="Tekstfelt 1">
            <a:extLst>
              <a:ext uri="{FF2B5EF4-FFF2-40B4-BE49-F238E27FC236}">
                <a16:creationId xmlns:a16="http://schemas.microsoft.com/office/drawing/2014/main" id="{C7394FD0-8289-CD33-FEB5-3279AE9CFDC7}"/>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3</a:t>
            </a:fld>
            <a:endParaRPr lang="da-DK" sz="1400" dirty="0">
              <a:solidFill>
                <a:schemeClr val="accent1"/>
              </a:solidFill>
              <a:latin typeface="+mn-lt"/>
            </a:endParaRPr>
          </a:p>
        </p:txBody>
      </p:sp>
    </p:spTree>
    <p:extLst>
      <p:ext uri="{BB962C8B-B14F-4D97-AF65-F5344CB8AC3E}">
        <p14:creationId xmlns:p14="http://schemas.microsoft.com/office/powerpoint/2010/main" val="264626089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
          <a:extLst>
            <a:ext uri="{FF2B5EF4-FFF2-40B4-BE49-F238E27FC236}">
              <a16:creationId xmlns:a16="http://schemas.microsoft.com/office/drawing/2014/main" id="{D93A2BE8-7D52-D3AD-ADC3-0BA1C272540F}"/>
            </a:ext>
          </a:extLst>
        </p:cNvPr>
        <p:cNvGrpSpPr/>
        <p:nvPr/>
      </p:nvGrpSpPr>
      <p:grpSpPr>
        <a:xfrm>
          <a:off x="0" y="0"/>
          <a:ext cx="0" cy="0"/>
          <a:chOff x="0" y="0"/>
          <a:chExt cx="0" cy="0"/>
        </a:xfrm>
      </p:grpSpPr>
      <p:pic>
        <p:nvPicPr>
          <p:cNvPr id="5" name="Picture 4" descr="A close-up of a white background&#10;&#10;AI-generated content may be incorrect.">
            <a:extLst>
              <a:ext uri="{FF2B5EF4-FFF2-40B4-BE49-F238E27FC236}">
                <a16:creationId xmlns:a16="http://schemas.microsoft.com/office/drawing/2014/main" id="{377BF677-0407-0AC9-6ACB-6D4AD3132B07}"/>
              </a:ext>
            </a:extLst>
          </p:cNvPr>
          <p:cNvPicPr>
            <a:picLocks noChangeAspect="1"/>
          </p:cNvPicPr>
          <p:nvPr/>
        </p:nvPicPr>
        <p:blipFill>
          <a:blip r:embed="rId4"/>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FA8F336C-2478-E22E-64E3-A090BF9A802F}"/>
              </a:ext>
            </a:extLst>
          </p:cNvPr>
          <p:cNvSpPr/>
          <p:nvPr/>
        </p:nvSpPr>
        <p:spPr>
          <a:xfrm>
            <a:off x="-131391" y="2182191"/>
            <a:ext cx="3715530" cy="3654137"/>
          </a:xfrm>
          <a:prstGeom prst="ellipse">
            <a:avLst/>
          </a:prstGeom>
          <a:solidFill>
            <a:srgbClr val="009EE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3" name="Graphic 2">
            <a:extLst>
              <a:ext uri="{FF2B5EF4-FFF2-40B4-BE49-F238E27FC236}">
                <a16:creationId xmlns:a16="http://schemas.microsoft.com/office/drawing/2014/main" id="{9276114A-F26C-3318-610F-52BFA2DE4A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926" y="1565885"/>
            <a:ext cx="4532626" cy="4660106"/>
          </a:xfrm>
          <a:prstGeom prst="rect">
            <a:avLst/>
          </a:prstGeom>
        </p:spPr>
      </p:pic>
      <p:sp>
        <p:nvSpPr>
          <p:cNvPr id="4" name="Title 3">
            <a:extLst>
              <a:ext uri="{FF2B5EF4-FFF2-40B4-BE49-F238E27FC236}">
                <a16:creationId xmlns:a16="http://schemas.microsoft.com/office/drawing/2014/main" id="{81C2632B-78D7-1E07-5A51-0441980AF215}"/>
              </a:ext>
            </a:extLst>
          </p:cNvPr>
          <p:cNvSpPr>
            <a:spLocks noGrp="1"/>
          </p:cNvSpPr>
          <p:nvPr>
            <p:ph type="title"/>
          </p:nvPr>
        </p:nvSpPr>
        <p:spPr>
          <a:xfrm>
            <a:off x="366712" y="908328"/>
            <a:ext cx="6464040" cy="365125"/>
          </a:xfrm>
        </p:spPr>
        <p:txBody>
          <a:bodyPr/>
          <a:lstStyle/>
          <a:p>
            <a:r>
              <a:rPr lang="en-US" dirty="0"/>
              <a:t>Our</a:t>
            </a:r>
            <a:r>
              <a:rPr lang="en-US" dirty="0">
                <a:solidFill>
                  <a:schemeClr val="accent1"/>
                </a:solidFill>
              </a:rPr>
              <a:t> Foundation</a:t>
            </a:r>
            <a:endParaRPr lang="en-US" dirty="0"/>
          </a:p>
        </p:txBody>
      </p:sp>
      <p:pic>
        <p:nvPicPr>
          <p:cNvPr id="6" name="Picture 5" descr="A blue and black stripe&#10;&#10;AI-generated content may be incorrect.">
            <a:extLst>
              <a:ext uri="{FF2B5EF4-FFF2-40B4-BE49-F238E27FC236}">
                <a16:creationId xmlns:a16="http://schemas.microsoft.com/office/drawing/2014/main" id="{57CD6B40-4F4C-C53F-DA86-FEA5C203C863}"/>
              </a:ext>
            </a:extLst>
          </p:cNvPr>
          <p:cNvPicPr>
            <a:picLocks noChangeAspect="1"/>
          </p:cNvPicPr>
          <p:nvPr/>
        </p:nvPicPr>
        <p:blipFill>
          <a:blip r:embed="rId7"/>
          <a:stretch>
            <a:fillRect/>
          </a:stretch>
        </p:blipFill>
        <p:spPr>
          <a:xfrm>
            <a:off x="8139811" y="-7119723"/>
            <a:ext cx="2338578" cy="6858000"/>
          </a:xfrm>
          <a:prstGeom prst="rect">
            <a:avLst/>
          </a:prstGeom>
        </p:spPr>
      </p:pic>
      <p:sp>
        <p:nvSpPr>
          <p:cNvPr id="12" name="Rectangle: Rounded Corners 11">
            <a:extLst>
              <a:ext uri="{FF2B5EF4-FFF2-40B4-BE49-F238E27FC236}">
                <a16:creationId xmlns:a16="http://schemas.microsoft.com/office/drawing/2014/main" id="{FE9B3611-1B63-A2E4-1BA4-BA91C9E4A868}"/>
              </a:ext>
            </a:extLst>
          </p:cNvPr>
          <p:cNvSpPr/>
          <p:nvPr/>
        </p:nvSpPr>
        <p:spPr>
          <a:xfrm>
            <a:off x="5724294" y="1707204"/>
            <a:ext cx="5118016" cy="147567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1"/>
            <a:r>
              <a:rPr lang="en-GB" sz="1680" b="1" dirty="0">
                <a:solidFill>
                  <a:schemeClr val="tx2"/>
                </a:solidFill>
              </a:rPr>
              <a:t>“Together for a healthier tomorrow”</a:t>
            </a:r>
          </a:p>
          <a:p>
            <a:pPr lvl="1"/>
            <a:r>
              <a:rPr lang="en-GB" sz="1320" dirty="0">
                <a:solidFill>
                  <a:schemeClr val="bg2">
                    <a:lumMod val="10000"/>
                  </a:schemeClr>
                </a:solidFill>
              </a:rPr>
              <a:t>Our purpose is to contribute to a tomorrow that is better and healthier than today - from making compliance manageable to our focus on sustainable initiatives, and beyond.</a:t>
            </a:r>
            <a:endParaRPr lang="da-DK" sz="1440" dirty="0">
              <a:solidFill>
                <a:schemeClr val="bg2">
                  <a:lumMod val="10000"/>
                </a:schemeClr>
              </a:solidFill>
            </a:endParaRPr>
          </a:p>
        </p:txBody>
      </p:sp>
      <p:sp>
        <p:nvSpPr>
          <p:cNvPr id="13" name="Rectangle: Rounded Corners 12">
            <a:extLst>
              <a:ext uri="{FF2B5EF4-FFF2-40B4-BE49-F238E27FC236}">
                <a16:creationId xmlns:a16="http://schemas.microsoft.com/office/drawing/2014/main" id="{AFE69480-7632-6269-F078-2E07314EA229}"/>
              </a:ext>
            </a:extLst>
          </p:cNvPr>
          <p:cNvSpPr/>
          <p:nvPr/>
        </p:nvSpPr>
        <p:spPr>
          <a:xfrm>
            <a:off x="5580803" y="3345056"/>
            <a:ext cx="5118016" cy="147567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754380" lvl="1" indent="-205740">
              <a:buClr>
                <a:schemeClr val="accent1"/>
              </a:buClr>
              <a:buFont typeface="Arial" panose="020B0604020202020204" pitchFamily="34" charset="0"/>
              <a:buChar char="•"/>
            </a:pPr>
            <a:r>
              <a:rPr lang="en-GB" sz="1320" b="1" dirty="0">
                <a:solidFill>
                  <a:schemeClr val="tx2"/>
                </a:solidFill>
              </a:rPr>
              <a:t>Value Through Customer Centricity: </a:t>
            </a:r>
            <a:r>
              <a:rPr lang="en-GB" sz="1320" dirty="0">
                <a:solidFill>
                  <a:schemeClr val="bg2">
                    <a:lumMod val="10000"/>
                  </a:schemeClr>
                </a:solidFill>
              </a:rPr>
              <a:t>Ensuring that everything we do adds value to our partners.</a:t>
            </a:r>
          </a:p>
          <a:p>
            <a:pPr marL="754380" lvl="1" indent="-205740">
              <a:buClr>
                <a:schemeClr val="accent1"/>
              </a:buClr>
              <a:buFont typeface="Arial" panose="020B0604020202020204" pitchFamily="34" charset="0"/>
              <a:buChar char="•"/>
            </a:pPr>
            <a:r>
              <a:rPr lang="en-GB" sz="1320" b="1" dirty="0">
                <a:solidFill>
                  <a:schemeClr val="tx2"/>
                </a:solidFill>
              </a:rPr>
              <a:t>Innovate the Industry:</a:t>
            </a:r>
            <a:r>
              <a:rPr lang="en-GB" sz="1320" dirty="0">
                <a:solidFill>
                  <a:schemeClr val="tx2"/>
                </a:solidFill>
              </a:rPr>
              <a:t> </a:t>
            </a:r>
            <a:r>
              <a:rPr lang="en-GB" sz="1320" dirty="0">
                <a:solidFill>
                  <a:schemeClr val="bg2">
                    <a:lumMod val="10000"/>
                  </a:schemeClr>
                </a:solidFill>
              </a:rPr>
              <a:t>Pushing the boundaries and shaping industry standards.</a:t>
            </a:r>
          </a:p>
          <a:p>
            <a:pPr marL="754380" lvl="1" indent="-205740">
              <a:buClr>
                <a:schemeClr val="accent1"/>
              </a:buClr>
              <a:buFont typeface="Arial" panose="020B0604020202020204" pitchFamily="34" charset="0"/>
              <a:buChar char="•"/>
            </a:pPr>
            <a:r>
              <a:rPr lang="en-GB" sz="1320" b="1" dirty="0">
                <a:solidFill>
                  <a:schemeClr val="tx2"/>
                </a:solidFill>
              </a:rPr>
              <a:t>One Global Ellab:</a:t>
            </a:r>
            <a:r>
              <a:rPr lang="en-GB" sz="1320" dirty="0">
                <a:solidFill>
                  <a:schemeClr val="tx2"/>
                </a:solidFill>
              </a:rPr>
              <a:t> </a:t>
            </a:r>
            <a:r>
              <a:rPr lang="en-GB" sz="1320" dirty="0">
                <a:solidFill>
                  <a:schemeClr val="bg2">
                    <a:lumMod val="10000"/>
                  </a:schemeClr>
                </a:solidFill>
              </a:rPr>
              <a:t>Being one global team that leverages strengths and expertise across the globe.</a:t>
            </a:r>
            <a:endParaRPr lang="da-DK" sz="1440" dirty="0">
              <a:solidFill>
                <a:schemeClr val="bg2">
                  <a:lumMod val="10000"/>
                </a:schemeClr>
              </a:solidFill>
            </a:endParaRPr>
          </a:p>
        </p:txBody>
      </p:sp>
      <p:sp>
        <p:nvSpPr>
          <p:cNvPr id="14" name="Rectangle: Rounded Corners 13">
            <a:extLst>
              <a:ext uri="{FF2B5EF4-FFF2-40B4-BE49-F238E27FC236}">
                <a16:creationId xmlns:a16="http://schemas.microsoft.com/office/drawing/2014/main" id="{3B0E4295-1D2F-47C5-73AF-8D363249A68D}"/>
              </a:ext>
            </a:extLst>
          </p:cNvPr>
          <p:cNvSpPr/>
          <p:nvPr/>
        </p:nvSpPr>
        <p:spPr>
          <a:xfrm>
            <a:off x="5724294" y="5020875"/>
            <a:ext cx="5118016" cy="123109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1"/>
            <a:r>
              <a:rPr lang="en-GB" sz="1680" b="1" dirty="0">
                <a:solidFill>
                  <a:schemeClr val="tx2"/>
                </a:solidFill>
              </a:rPr>
              <a:t>Compliance Solutions</a:t>
            </a:r>
          </a:p>
          <a:p>
            <a:pPr lvl="1"/>
            <a:r>
              <a:rPr lang="en-GB" sz="1320" dirty="0">
                <a:solidFill>
                  <a:schemeClr val="bg2">
                    <a:lumMod val="10000"/>
                  </a:schemeClr>
                </a:solidFill>
              </a:rPr>
              <a:t>We are a dedicated compliance partner to the life science industry, combining our products, services, and expertise within validation, monitoring, calibration, and consulting to safeguard your products and accelerating your path to success.</a:t>
            </a:r>
            <a:endParaRPr lang="da-DK" sz="1440" dirty="0">
              <a:solidFill>
                <a:schemeClr val="bg2">
                  <a:lumMod val="10000"/>
                </a:schemeClr>
              </a:solidFill>
            </a:endParaRPr>
          </a:p>
        </p:txBody>
      </p:sp>
      <p:sp>
        <p:nvSpPr>
          <p:cNvPr id="15" name="Rectangle: Rounded Corners 14">
            <a:extLst>
              <a:ext uri="{FF2B5EF4-FFF2-40B4-BE49-F238E27FC236}">
                <a16:creationId xmlns:a16="http://schemas.microsoft.com/office/drawing/2014/main" id="{FD6E4A79-5133-0602-78B1-1FA063DFC067}"/>
              </a:ext>
            </a:extLst>
          </p:cNvPr>
          <p:cNvSpPr/>
          <p:nvPr/>
        </p:nvSpPr>
        <p:spPr>
          <a:xfrm>
            <a:off x="4086063" y="5001200"/>
            <a:ext cx="1929161" cy="1231096"/>
          </a:xfrm>
          <a:prstGeom prst="roundRect">
            <a:avLst>
              <a:gd name="adj" fmla="val 9058"/>
            </a:avLst>
          </a:prstGeom>
          <a:no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accent1"/>
                </a:solidFill>
              </a:rPr>
              <a:t>What</a:t>
            </a:r>
          </a:p>
          <a:p>
            <a:pPr algn="r"/>
            <a:r>
              <a:rPr lang="en-GB" sz="2000" dirty="0">
                <a:solidFill>
                  <a:schemeClr val="tx2"/>
                </a:solidFill>
              </a:rPr>
              <a:t>do we do?</a:t>
            </a:r>
            <a:endParaRPr lang="da-DK" sz="2000" dirty="0">
              <a:solidFill>
                <a:schemeClr val="tx2"/>
              </a:solidFill>
            </a:endParaRPr>
          </a:p>
        </p:txBody>
      </p:sp>
      <p:sp>
        <p:nvSpPr>
          <p:cNvPr id="16" name="Rectangle: Rounded Corners 15">
            <a:extLst>
              <a:ext uri="{FF2B5EF4-FFF2-40B4-BE49-F238E27FC236}">
                <a16:creationId xmlns:a16="http://schemas.microsoft.com/office/drawing/2014/main" id="{19CE7CDE-1620-91F6-6ADC-F5E518512D27}"/>
              </a:ext>
            </a:extLst>
          </p:cNvPr>
          <p:cNvSpPr/>
          <p:nvPr/>
        </p:nvSpPr>
        <p:spPr>
          <a:xfrm>
            <a:off x="3931424" y="3170498"/>
            <a:ext cx="1929161" cy="1231096"/>
          </a:xfrm>
          <a:prstGeom prst="roundRect">
            <a:avLst>
              <a:gd name="adj" fmla="val 960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a:solidFill>
                  <a:schemeClr val="accent1"/>
                </a:solidFill>
              </a:rPr>
              <a:t>How</a:t>
            </a:r>
            <a:r>
              <a:rPr lang="en-GB" sz="2800">
                <a:solidFill>
                  <a:schemeClr val="accent1"/>
                </a:solidFill>
              </a:rPr>
              <a:t> </a:t>
            </a:r>
          </a:p>
          <a:p>
            <a:pPr algn="r"/>
            <a:r>
              <a:rPr lang="en-GB" sz="2000">
                <a:solidFill>
                  <a:schemeClr val="tx2"/>
                </a:solidFill>
              </a:rPr>
              <a:t>do we execute it?</a:t>
            </a:r>
            <a:endParaRPr lang="da-DK" sz="2000">
              <a:solidFill>
                <a:schemeClr val="tx2"/>
              </a:solidFill>
            </a:endParaRPr>
          </a:p>
        </p:txBody>
      </p:sp>
      <p:sp>
        <p:nvSpPr>
          <p:cNvPr id="17" name="Rectangle: Rounded Corners 16">
            <a:extLst>
              <a:ext uri="{FF2B5EF4-FFF2-40B4-BE49-F238E27FC236}">
                <a16:creationId xmlns:a16="http://schemas.microsoft.com/office/drawing/2014/main" id="{FA188D17-5009-5CC2-3B01-5FD84D1E78D1}"/>
              </a:ext>
            </a:extLst>
          </p:cNvPr>
          <p:cNvSpPr/>
          <p:nvPr/>
        </p:nvSpPr>
        <p:spPr>
          <a:xfrm>
            <a:off x="3931424" y="1707204"/>
            <a:ext cx="1929161" cy="1231096"/>
          </a:xfrm>
          <a:prstGeom prst="roundRect">
            <a:avLst>
              <a:gd name="adj" fmla="val 10145"/>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solidFill>
                  <a:schemeClr val="accent1"/>
                </a:solidFill>
              </a:rPr>
              <a:t>Why</a:t>
            </a:r>
            <a:r>
              <a:rPr lang="en-GB" sz="2400" dirty="0">
                <a:solidFill>
                  <a:schemeClr val="accent1"/>
                </a:solidFill>
              </a:rPr>
              <a:t> </a:t>
            </a:r>
          </a:p>
          <a:p>
            <a:pPr algn="r"/>
            <a:r>
              <a:rPr lang="en-GB" sz="2000" dirty="0">
                <a:solidFill>
                  <a:schemeClr val="tx2"/>
                </a:solidFill>
              </a:rPr>
              <a:t>do we do it?</a:t>
            </a:r>
            <a:endParaRPr lang="da-DK" sz="2000" dirty="0">
              <a:solidFill>
                <a:schemeClr val="tx2"/>
              </a:solidFill>
            </a:endParaRPr>
          </a:p>
        </p:txBody>
      </p:sp>
      <p:sp>
        <p:nvSpPr>
          <p:cNvPr id="7" name="Tekstfelt 1">
            <a:extLst>
              <a:ext uri="{FF2B5EF4-FFF2-40B4-BE49-F238E27FC236}">
                <a16:creationId xmlns:a16="http://schemas.microsoft.com/office/drawing/2014/main" id="{BA9961A3-7B61-88E5-35DE-A5791136571D}"/>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4</a:t>
            </a:fld>
            <a:endParaRPr lang="da-DK" sz="1400" dirty="0">
              <a:solidFill>
                <a:schemeClr val="accent1"/>
              </a:solidFill>
              <a:latin typeface="+mn-lt"/>
            </a:endParaRPr>
          </a:p>
        </p:txBody>
      </p:sp>
    </p:spTree>
    <p:extLst>
      <p:ext uri="{BB962C8B-B14F-4D97-AF65-F5344CB8AC3E}">
        <p14:creationId xmlns:p14="http://schemas.microsoft.com/office/powerpoint/2010/main" val="10056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9FE3"/>
        </a:solidFill>
        <a:effectLst/>
      </p:bgPr>
    </p:bg>
    <p:spTree>
      <p:nvGrpSpPr>
        <p:cNvPr id="1" name=""/>
        <p:cNvGrpSpPr/>
        <p:nvPr/>
      </p:nvGrpSpPr>
      <p:grpSpPr>
        <a:xfrm>
          <a:off x="0" y="0"/>
          <a:ext cx="0" cy="0"/>
          <a:chOff x="0" y="0"/>
          <a:chExt cx="0" cy="0"/>
        </a:xfrm>
      </p:grpSpPr>
      <p:pic>
        <p:nvPicPr>
          <p:cNvPr id="12" name="Picture 11" descr="A group of people in lab coats&#10;&#10;AI-generated content may be incorrect.">
            <a:extLst>
              <a:ext uri="{FF2B5EF4-FFF2-40B4-BE49-F238E27FC236}">
                <a16:creationId xmlns:a16="http://schemas.microsoft.com/office/drawing/2014/main" id="{61C55DFC-7E97-4069-0EE9-B004E2C07A7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503ECFB1-5F53-C016-797C-5F4410BF4A1F}"/>
              </a:ext>
            </a:extLst>
          </p:cNvPr>
          <p:cNvSpPr>
            <a:spLocks noGrp="1"/>
          </p:cNvSpPr>
          <p:nvPr>
            <p:ph type="body" sz="half" idx="10"/>
          </p:nvPr>
        </p:nvSpPr>
        <p:spPr>
          <a:xfrm>
            <a:off x="365737" y="1583117"/>
            <a:ext cx="5724525" cy="205184"/>
          </a:xfrm>
        </p:spPr>
        <p:txBody>
          <a:bodyPr/>
          <a:lstStyle/>
          <a:p>
            <a:pPr marL="0" indent="0">
              <a:buNone/>
            </a:pPr>
            <a:r>
              <a:rPr lang="en-US" sz="1600" b="1"/>
              <a:t>Ellab Summarized</a:t>
            </a:r>
          </a:p>
        </p:txBody>
      </p:sp>
      <p:sp>
        <p:nvSpPr>
          <p:cNvPr id="8" name="Content Placeholder 7">
            <a:extLst>
              <a:ext uri="{FF2B5EF4-FFF2-40B4-BE49-F238E27FC236}">
                <a16:creationId xmlns:a16="http://schemas.microsoft.com/office/drawing/2014/main" id="{640352CF-C1FA-3026-FF91-59DC50904965}"/>
              </a:ext>
            </a:extLst>
          </p:cNvPr>
          <p:cNvSpPr>
            <a:spLocks noGrp="1"/>
          </p:cNvSpPr>
          <p:nvPr>
            <p:ph sz="quarter" idx="4294967295"/>
          </p:nvPr>
        </p:nvSpPr>
        <p:spPr>
          <a:xfrm>
            <a:off x="360000" y="2839887"/>
            <a:ext cx="5400675" cy="3646487"/>
          </a:xfrm>
        </p:spPr>
        <p:txBody>
          <a:bodyPr/>
          <a:lstStyle/>
          <a:p>
            <a:pPr marL="285750" indent="-285750">
              <a:buClr>
                <a:schemeClr val="bg1"/>
              </a:buClr>
              <a:buFont typeface="Arial" panose="020B0604020202020204" pitchFamily="34" charset="0"/>
              <a:buChar char="•"/>
            </a:pPr>
            <a:r>
              <a:rPr lang="en-US" b="0" dirty="0"/>
              <a:t>Established in 1949 in Denmark.</a:t>
            </a:r>
            <a:br>
              <a:rPr lang="en-US" b="0" dirty="0"/>
            </a:br>
            <a:endParaRPr lang="en-US" b="0" dirty="0"/>
          </a:p>
          <a:p>
            <a:pPr marL="285750" indent="-285750">
              <a:buClr>
                <a:schemeClr val="bg1"/>
              </a:buClr>
              <a:buFont typeface="Arial" panose="020B0604020202020204" pitchFamily="34" charset="0"/>
              <a:buChar char="•"/>
            </a:pPr>
            <a:r>
              <a:rPr lang="en-US" b="0" dirty="0"/>
              <a:t>Long history of innovating measuring equipment for the life science sector.</a:t>
            </a:r>
            <a:br>
              <a:rPr lang="en-US" b="0" dirty="0"/>
            </a:br>
            <a:endParaRPr lang="en-US" b="0" dirty="0"/>
          </a:p>
          <a:p>
            <a:pPr marL="285750" indent="-285750">
              <a:buClr>
                <a:schemeClr val="bg1"/>
              </a:buClr>
              <a:buFont typeface="Arial" panose="020B0604020202020204" pitchFamily="34" charset="0"/>
              <a:buChar char="•"/>
            </a:pPr>
            <a:r>
              <a:rPr lang="en-US" b="0" dirty="0"/>
              <a:t>Recent decade with the expansion of monitoring, consulting, and services has seen us develop into an end-to-end compliance partner.</a:t>
            </a:r>
          </a:p>
          <a:p>
            <a:endParaRPr lang="en-US" dirty="0"/>
          </a:p>
        </p:txBody>
      </p:sp>
      <p:sp>
        <p:nvSpPr>
          <p:cNvPr id="9" name="Content Placeholder 8">
            <a:extLst>
              <a:ext uri="{FF2B5EF4-FFF2-40B4-BE49-F238E27FC236}">
                <a16:creationId xmlns:a16="http://schemas.microsoft.com/office/drawing/2014/main" id="{41FCC703-5680-1EC6-8808-05B58001C974}"/>
              </a:ext>
            </a:extLst>
          </p:cNvPr>
          <p:cNvSpPr>
            <a:spLocks noGrp="1"/>
          </p:cNvSpPr>
          <p:nvPr>
            <p:ph sz="quarter" idx="4294967295"/>
          </p:nvPr>
        </p:nvSpPr>
        <p:spPr>
          <a:xfrm>
            <a:off x="8186284" y="7905297"/>
            <a:ext cx="5399087" cy="3646488"/>
          </a:xfrm>
        </p:spPr>
        <p:txBody>
          <a:bodyPr/>
          <a:lstStyle/>
          <a:p>
            <a:pPr marL="0" indent="0" algn="just"/>
            <a:r>
              <a:rPr lang="en-GB" sz="1400" err="1"/>
              <a:t>Capabialities</a:t>
            </a:r>
            <a:endParaRPr lang="en-GB" sz="1400"/>
          </a:p>
          <a:p>
            <a:pPr marL="285750" indent="-285750" algn="just">
              <a:buFont typeface="Arial" panose="020B0604020202020204" pitchFamily="34" charset="0"/>
              <a:buChar char="•"/>
            </a:pPr>
            <a:r>
              <a:rPr lang="en-GB" sz="1400" b="0">
                <a:solidFill>
                  <a:schemeClr val="bg2">
                    <a:lumMod val="10000"/>
                  </a:schemeClr>
                </a:solidFill>
              </a:rPr>
              <a:t>CQV services &amp; validation systems</a:t>
            </a:r>
          </a:p>
          <a:p>
            <a:pPr marL="285750" indent="-285750" algn="just">
              <a:buFont typeface="Arial" panose="020B0604020202020204" pitchFamily="34" charset="0"/>
              <a:buChar char="•"/>
            </a:pPr>
            <a:r>
              <a:rPr lang="en-GB" sz="1400" b="0">
                <a:solidFill>
                  <a:schemeClr val="bg2">
                    <a:lumMod val="10000"/>
                  </a:schemeClr>
                </a:solidFill>
              </a:rPr>
              <a:t>Monitoring systems</a:t>
            </a:r>
          </a:p>
          <a:p>
            <a:pPr marL="285750" indent="-285750" algn="just">
              <a:buFont typeface="Arial" panose="020B0604020202020204" pitchFamily="34" charset="0"/>
              <a:buChar char="•"/>
            </a:pPr>
            <a:r>
              <a:rPr lang="en-GB" sz="1400" b="0">
                <a:solidFill>
                  <a:schemeClr val="bg2">
                    <a:lumMod val="10000"/>
                  </a:schemeClr>
                </a:solidFill>
              </a:rPr>
              <a:t>Calibration services &amp; systems</a:t>
            </a:r>
          </a:p>
          <a:p>
            <a:pPr marL="285750" indent="-285750" algn="just">
              <a:buFont typeface="Arial" panose="020B0604020202020204" pitchFamily="34" charset="0"/>
              <a:buChar char="•"/>
            </a:pPr>
            <a:r>
              <a:rPr lang="en-GB" sz="1400" b="0">
                <a:solidFill>
                  <a:schemeClr val="bg2">
                    <a:lumMod val="10000"/>
                  </a:schemeClr>
                </a:solidFill>
              </a:rPr>
              <a:t>Consulting &amp; engineering services</a:t>
            </a:r>
          </a:p>
          <a:p>
            <a:pPr marL="0" indent="0" algn="just"/>
            <a:endParaRPr lang="en-GB" sz="1400" b="0"/>
          </a:p>
          <a:p>
            <a:pPr marL="0" indent="0" algn="just"/>
            <a:r>
              <a:rPr lang="en-GB" sz="1400"/>
              <a:t>Accreditations</a:t>
            </a:r>
          </a:p>
          <a:p>
            <a:pPr marL="285750" indent="-285750" algn="just">
              <a:buFont typeface="Arial" panose="020B0604020202020204" pitchFamily="34" charset="0"/>
              <a:buChar char="•"/>
            </a:pPr>
            <a:r>
              <a:rPr lang="en-GB" sz="1400" b="0">
                <a:solidFill>
                  <a:schemeClr val="bg2">
                    <a:lumMod val="10000"/>
                  </a:schemeClr>
                </a:solidFill>
              </a:rPr>
              <a:t>ISO 17025 | ISO 9001 | ISO 14001</a:t>
            </a:r>
          </a:p>
          <a:p>
            <a:pPr marL="0" indent="0" algn="just"/>
            <a:r>
              <a:rPr lang="en-GB" sz="1400" b="0"/>
              <a:t> </a:t>
            </a:r>
          </a:p>
          <a:p>
            <a:pPr marL="0" indent="0" algn="just"/>
            <a:r>
              <a:rPr lang="en-GB" sz="1400"/>
              <a:t>Scale</a:t>
            </a:r>
          </a:p>
          <a:p>
            <a:pPr marL="285750" indent="-285750" algn="just">
              <a:buFont typeface="Arial" panose="020B0604020202020204" pitchFamily="34" charset="0"/>
              <a:buChar char="•"/>
            </a:pPr>
            <a:r>
              <a:rPr lang="en-GB" sz="1400" b="0">
                <a:solidFill>
                  <a:schemeClr val="bg2">
                    <a:lumMod val="10000"/>
                  </a:schemeClr>
                </a:solidFill>
              </a:rPr>
              <a:t>~800 employees worldwide </a:t>
            </a:r>
          </a:p>
          <a:p>
            <a:pPr marL="0" indent="0" algn="just"/>
            <a:endParaRPr lang="da-DK" sz="1400" b="0"/>
          </a:p>
          <a:p>
            <a:endParaRPr lang="en-US"/>
          </a:p>
        </p:txBody>
      </p:sp>
      <p:sp>
        <p:nvSpPr>
          <p:cNvPr id="3" name="Title 3">
            <a:extLst>
              <a:ext uri="{FF2B5EF4-FFF2-40B4-BE49-F238E27FC236}">
                <a16:creationId xmlns:a16="http://schemas.microsoft.com/office/drawing/2014/main" id="{88D87BAF-7381-CE59-6367-B59810782BB7}"/>
              </a:ext>
            </a:extLst>
          </p:cNvPr>
          <p:cNvSpPr txBox="1">
            <a:spLocks/>
          </p:cNvSpPr>
          <p:nvPr/>
        </p:nvSpPr>
        <p:spPr bwMode="auto">
          <a:xfrm>
            <a:off x="366712" y="839935"/>
            <a:ext cx="6464040"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ts val="4300"/>
              </a:lnSpc>
              <a:spcBef>
                <a:spcPct val="0"/>
              </a:spcBef>
              <a:spcAft>
                <a:spcPct val="0"/>
              </a:spcAft>
              <a:defRPr sz="4200" b="1" kern="1200">
                <a:solidFill>
                  <a:schemeClr val="bg1"/>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sz="3600"/>
              <a:t>Who </a:t>
            </a:r>
            <a:r>
              <a:rPr lang="en-US" sz="3600">
                <a:solidFill>
                  <a:schemeClr val="tx2"/>
                </a:solidFill>
              </a:rPr>
              <a:t>Are We?</a:t>
            </a:r>
          </a:p>
        </p:txBody>
      </p:sp>
      <p:sp>
        <p:nvSpPr>
          <p:cNvPr id="2" name="Tekstfelt 1">
            <a:extLst>
              <a:ext uri="{FF2B5EF4-FFF2-40B4-BE49-F238E27FC236}">
                <a16:creationId xmlns:a16="http://schemas.microsoft.com/office/drawing/2014/main" id="{7BC699CD-538A-B6B6-130C-93A38B3A3DB4}"/>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5</a:t>
            </a:fld>
            <a:endParaRPr lang="da-DK" sz="1400" dirty="0">
              <a:solidFill>
                <a:schemeClr val="bg2"/>
              </a:solidFill>
              <a:latin typeface="+mn-lt"/>
            </a:endParaRPr>
          </a:p>
        </p:txBody>
      </p:sp>
    </p:spTree>
    <p:extLst>
      <p:ext uri="{BB962C8B-B14F-4D97-AF65-F5344CB8AC3E}">
        <p14:creationId xmlns:p14="http://schemas.microsoft.com/office/powerpoint/2010/main" val="192446605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9FE3"/>
        </a:solidFill>
        <a:effectLst/>
      </p:bgPr>
    </p:bg>
    <p:spTree>
      <p:nvGrpSpPr>
        <p:cNvPr id="1" name=""/>
        <p:cNvGrpSpPr/>
        <p:nvPr/>
      </p:nvGrpSpPr>
      <p:grpSpPr>
        <a:xfrm>
          <a:off x="0" y="0"/>
          <a:ext cx="0" cy="0"/>
          <a:chOff x="0" y="0"/>
          <a:chExt cx="0" cy="0"/>
        </a:xfrm>
      </p:grpSpPr>
      <p:pic>
        <p:nvPicPr>
          <p:cNvPr id="6" name="Picture 5" descr="A group of people in lab coats&#10;&#10;AI-generated content may be incorrect.">
            <a:extLst>
              <a:ext uri="{FF2B5EF4-FFF2-40B4-BE49-F238E27FC236}">
                <a16:creationId xmlns:a16="http://schemas.microsoft.com/office/drawing/2014/main" id="{142CED5B-7143-6330-1C93-349FA3D95801}"/>
              </a:ext>
            </a:extLst>
          </p:cNvPr>
          <p:cNvPicPr>
            <a:picLocks noChangeAspect="1"/>
          </p:cNvPicPr>
          <p:nvPr/>
        </p:nvPicPr>
        <p:blipFill>
          <a:blip r:embed="rId2"/>
          <a:stretch>
            <a:fillRect/>
          </a:stretch>
        </p:blipFill>
        <p:spPr>
          <a:xfrm>
            <a:off x="-5384596" y="0"/>
            <a:ext cx="12192000" cy="6858000"/>
          </a:xfrm>
          <a:prstGeom prst="rect">
            <a:avLst/>
          </a:prstGeom>
        </p:spPr>
      </p:pic>
      <p:sp>
        <p:nvSpPr>
          <p:cNvPr id="5" name="Text Placeholder 7">
            <a:extLst>
              <a:ext uri="{FF2B5EF4-FFF2-40B4-BE49-F238E27FC236}">
                <a16:creationId xmlns:a16="http://schemas.microsoft.com/office/drawing/2014/main" id="{439F8F5D-BC76-6D59-2316-1E8A2AA17701}"/>
              </a:ext>
            </a:extLst>
          </p:cNvPr>
          <p:cNvSpPr txBox="1">
            <a:spLocks/>
          </p:cNvSpPr>
          <p:nvPr/>
        </p:nvSpPr>
        <p:spPr>
          <a:xfrm>
            <a:off x="7290208" y="1755393"/>
            <a:ext cx="4543007" cy="4939991"/>
          </a:xfrm>
          <a:prstGeom prst="rect">
            <a:avLst/>
          </a:prstGeom>
        </p:spPr>
        <p:txBody>
          <a:bodyPr numCol="1" spcCol="720000"/>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tx1"/>
                </a:solidFill>
                <a:latin typeface="+mj-lt"/>
                <a:ea typeface="+mn-ea"/>
                <a:cs typeface="+mn-cs"/>
              </a:defRPr>
            </a:lvl1pPr>
            <a:lvl2pPr marL="301497"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2pPr>
            <a:lvl3pPr marL="599994"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3pPr>
            <a:lvl4pPr marL="899991"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4pPr>
            <a:lvl5pPr marL="1199988"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r>
              <a:rPr lang="en-GB" sz="1800">
                <a:solidFill>
                  <a:schemeClr val="bg1"/>
                </a:solidFill>
              </a:rPr>
              <a:t>Capabilities</a:t>
            </a:r>
          </a:p>
          <a:p>
            <a:pPr algn="just">
              <a:buFont typeface="Arial" panose="020B0604020202020204" pitchFamily="34" charset="0"/>
              <a:buChar char="•"/>
            </a:pPr>
            <a:r>
              <a:rPr lang="en-GB" sz="1440" b="0">
                <a:solidFill>
                  <a:schemeClr val="tx2"/>
                </a:solidFill>
              </a:rPr>
              <a:t>CQV services &amp; validation systems</a:t>
            </a:r>
          </a:p>
          <a:p>
            <a:pPr algn="just">
              <a:buFont typeface="Arial" panose="020B0604020202020204" pitchFamily="34" charset="0"/>
              <a:buChar char="•"/>
            </a:pPr>
            <a:r>
              <a:rPr lang="en-GB" sz="1440" b="0">
                <a:solidFill>
                  <a:schemeClr val="tx2"/>
                </a:solidFill>
              </a:rPr>
              <a:t>Monitoring systems</a:t>
            </a:r>
          </a:p>
          <a:p>
            <a:pPr algn="just">
              <a:buFont typeface="Arial" panose="020B0604020202020204" pitchFamily="34" charset="0"/>
              <a:buChar char="•"/>
            </a:pPr>
            <a:r>
              <a:rPr lang="en-GB" sz="1440" b="0">
                <a:solidFill>
                  <a:schemeClr val="tx2"/>
                </a:solidFill>
              </a:rPr>
              <a:t>Calibration services &amp; systems</a:t>
            </a:r>
          </a:p>
          <a:p>
            <a:pPr algn="just">
              <a:buFont typeface="Arial" panose="020B0604020202020204" pitchFamily="34" charset="0"/>
              <a:buChar char="•"/>
            </a:pPr>
            <a:r>
              <a:rPr lang="en-GB" sz="1440" b="0">
                <a:solidFill>
                  <a:schemeClr val="tx2"/>
                </a:solidFill>
              </a:rPr>
              <a:t>Consulting &amp; engineering services</a:t>
            </a:r>
          </a:p>
          <a:p>
            <a:pPr marL="0" indent="0" algn="just"/>
            <a:endParaRPr lang="en-GB" sz="1440" b="0">
              <a:solidFill>
                <a:schemeClr val="tx2"/>
              </a:solidFill>
            </a:endParaRPr>
          </a:p>
          <a:p>
            <a:pPr marL="0" indent="0" algn="just"/>
            <a:r>
              <a:rPr lang="en-GB" sz="1800">
                <a:solidFill>
                  <a:schemeClr val="bg1"/>
                </a:solidFill>
              </a:rPr>
              <a:t>Accreditations</a:t>
            </a:r>
          </a:p>
          <a:p>
            <a:pPr algn="just">
              <a:buFont typeface="Arial" panose="020B0604020202020204" pitchFamily="34" charset="0"/>
              <a:buChar char="•"/>
            </a:pPr>
            <a:r>
              <a:rPr lang="en-GB" sz="1440" b="0">
                <a:solidFill>
                  <a:schemeClr val="tx2"/>
                </a:solidFill>
              </a:rPr>
              <a:t>ISO 17025 | ISO 9001 | ISO 14001</a:t>
            </a:r>
          </a:p>
          <a:p>
            <a:pPr marL="0" indent="0" algn="just"/>
            <a:r>
              <a:rPr lang="en-GB" sz="1440" b="0">
                <a:solidFill>
                  <a:schemeClr val="tx2"/>
                </a:solidFill>
              </a:rPr>
              <a:t> </a:t>
            </a:r>
          </a:p>
          <a:p>
            <a:pPr marL="0" indent="0" algn="just"/>
            <a:r>
              <a:rPr lang="en-GB" sz="1800">
                <a:solidFill>
                  <a:schemeClr val="bg1"/>
                </a:solidFill>
              </a:rPr>
              <a:t>Scale</a:t>
            </a:r>
          </a:p>
          <a:p>
            <a:pPr algn="just">
              <a:buFont typeface="Arial" panose="020B0604020202020204" pitchFamily="34" charset="0"/>
              <a:buChar char="•"/>
            </a:pPr>
            <a:r>
              <a:rPr lang="en-GB" sz="1440" b="0">
                <a:solidFill>
                  <a:schemeClr val="tx2"/>
                </a:solidFill>
              </a:rPr>
              <a:t>~800 employees worldwide </a:t>
            </a:r>
          </a:p>
          <a:p>
            <a:pPr marL="0" indent="0" algn="just"/>
            <a:endParaRPr lang="da-DK" sz="1440" b="0">
              <a:solidFill>
                <a:schemeClr val="tx2"/>
              </a:solidFill>
            </a:endParaRPr>
          </a:p>
        </p:txBody>
      </p:sp>
      <p:pic>
        <p:nvPicPr>
          <p:cNvPr id="14" name="Graphic 13" descr="Checklist with solid fill">
            <a:extLst>
              <a:ext uri="{FF2B5EF4-FFF2-40B4-BE49-F238E27FC236}">
                <a16:creationId xmlns:a16="http://schemas.microsoft.com/office/drawing/2014/main" id="{62C4A116-5976-5CF8-1C14-8B10275EC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99008" y="1755393"/>
            <a:ext cx="691200" cy="691200"/>
          </a:xfrm>
          <a:prstGeom prst="rect">
            <a:avLst/>
          </a:prstGeom>
        </p:spPr>
      </p:pic>
      <p:pic>
        <p:nvPicPr>
          <p:cNvPr id="16" name="Graphic 15" descr="Diploma with solid fill">
            <a:extLst>
              <a:ext uri="{FF2B5EF4-FFF2-40B4-BE49-F238E27FC236}">
                <a16:creationId xmlns:a16="http://schemas.microsoft.com/office/drawing/2014/main" id="{583F34E5-4D33-D41B-9302-4D21528ACB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9008" y="3534188"/>
            <a:ext cx="691200" cy="691200"/>
          </a:xfrm>
          <a:prstGeom prst="rect">
            <a:avLst/>
          </a:prstGeom>
        </p:spPr>
      </p:pic>
      <p:pic>
        <p:nvPicPr>
          <p:cNvPr id="18" name="Graphic 17" descr="Users with solid fill">
            <a:extLst>
              <a:ext uri="{FF2B5EF4-FFF2-40B4-BE49-F238E27FC236}">
                <a16:creationId xmlns:a16="http://schemas.microsoft.com/office/drawing/2014/main" id="{1B4B0F67-1EC8-F4AA-AC7A-E36E3DBFEA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99008" y="4423586"/>
            <a:ext cx="691200" cy="691200"/>
          </a:xfrm>
          <a:prstGeom prst="rect">
            <a:avLst/>
          </a:prstGeom>
        </p:spPr>
      </p:pic>
      <p:sp>
        <p:nvSpPr>
          <p:cNvPr id="17" name="Text Placeholder 6">
            <a:extLst>
              <a:ext uri="{FF2B5EF4-FFF2-40B4-BE49-F238E27FC236}">
                <a16:creationId xmlns:a16="http://schemas.microsoft.com/office/drawing/2014/main" id="{DC0CC3DA-B3A6-FB36-3628-27B1441B8487}"/>
              </a:ext>
            </a:extLst>
          </p:cNvPr>
          <p:cNvSpPr txBox="1">
            <a:spLocks/>
          </p:cNvSpPr>
          <p:nvPr/>
        </p:nvSpPr>
        <p:spPr bwMode="auto">
          <a:xfrm>
            <a:off x="-6162063" y="1593686"/>
            <a:ext cx="5724525"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285750" indent="-285750" algn="l" rtl="0" eaLnBrk="1" fontAlgn="base" hangingPunct="1">
              <a:lnSpc>
                <a:spcPts val="1600"/>
              </a:lnSpc>
              <a:spcBef>
                <a:spcPct val="0"/>
              </a:spcBef>
              <a:spcAft>
                <a:spcPct val="0"/>
              </a:spcAft>
              <a:buClr>
                <a:schemeClr val="tx2"/>
              </a:buClr>
              <a:buSzPct val="120000"/>
              <a:buFont typeface="Arial" panose="020B0604020202020204" pitchFamily="34" charset="0"/>
              <a:buChar char="•"/>
              <a:defRPr sz="1400" b="0" kern="1200">
                <a:solidFill>
                  <a:schemeClr val="bg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Font typeface="Arial" panose="020B0604020202020204" pitchFamily="34" charset="0"/>
              <a:buNone/>
            </a:pPr>
            <a:r>
              <a:rPr lang="en-US" sz="1600" b="1"/>
              <a:t>Ellab Summarized</a:t>
            </a:r>
          </a:p>
        </p:txBody>
      </p:sp>
      <p:sp>
        <p:nvSpPr>
          <p:cNvPr id="19" name="Title 5">
            <a:extLst>
              <a:ext uri="{FF2B5EF4-FFF2-40B4-BE49-F238E27FC236}">
                <a16:creationId xmlns:a16="http://schemas.microsoft.com/office/drawing/2014/main" id="{FA7460E0-A1FD-060D-946A-03A1D66F89D1}"/>
              </a:ext>
            </a:extLst>
          </p:cNvPr>
          <p:cNvSpPr>
            <a:spLocks noGrp="1"/>
          </p:cNvSpPr>
          <p:nvPr>
            <p:ph type="title"/>
          </p:nvPr>
        </p:nvSpPr>
        <p:spPr>
          <a:xfrm>
            <a:off x="-6167800" y="955132"/>
            <a:ext cx="5736000" cy="551433"/>
          </a:xfrm>
        </p:spPr>
        <p:txBody>
          <a:bodyPr/>
          <a:lstStyle/>
          <a:p>
            <a:r>
              <a:rPr lang="en-GB"/>
              <a:t>Who </a:t>
            </a:r>
            <a:r>
              <a:rPr lang="en-GB">
                <a:solidFill>
                  <a:schemeClr val="tx2"/>
                </a:solidFill>
              </a:rPr>
              <a:t>Are We?</a:t>
            </a:r>
            <a:endParaRPr lang="da-DK">
              <a:solidFill>
                <a:schemeClr val="tx2"/>
              </a:solidFill>
            </a:endParaRPr>
          </a:p>
        </p:txBody>
      </p:sp>
      <p:sp>
        <p:nvSpPr>
          <p:cNvPr id="20" name="Content Placeholder 7">
            <a:extLst>
              <a:ext uri="{FF2B5EF4-FFF2-40B4-BE49-F238E27FC236}">
                <a16:creationId xmlns:a16="http://schemas.microsoft.com/office/drawing/2014/main" id="{A5997002-4B35-8E4B-FFDF-2D6856BDC88C}"/>
              </a:ext>
            </a:extLst>
          </p:cNvPr>
          <p:cNvSpPr txBox="1">
            <a:spLocks/>
          </p:cNvSpPr>
          <p:nvPr/>
        </p:nvSpPr>
        <p:spPr bwMode="auto">
          <a:xfrm>
            <a:off x="-6167800" y="2839887"/>
            <a:ext cx="5400675"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1"/>
              </a:buClr>
              <a:buFont typeface="Arial" panose="020B0604020202020204" pitchFamily="34" charset="0"/>
              <a:buChar char="•"/>
            </a:pPr>
            <a:r>
              <a:rPr lang="en-US" b="0" dirty="0"/>
              <a:t>Established in 1949 in Denmark.</a:t>
            </a:r>
            <a:br>
              <a:rPr lang="en-US" b="0" dirty="0"/>
            </a:br>
            <a:endParaRPr lang="en-US" b="0" dirty="0"/>
          </a:p>
          <a:p>
            <a:pPr marL="285750" indent="-285750">
              <a:buClr>
                <a:schemeClr val="bg1"/>
              </a:buClr>
              <a:buFont typeface="Arial" panose="020B0604020202020204" pitchFamily="34" charset="0"/>
              <a:buChar char="•"/>
            </a:pPr>
            <a:r>
              <a:rPr lang="en-US" b="0" dirty="0"/>
              <a:t>Long history of innovating measuring equipment for the life science sector.</a:t>
            </a:r>
            <a:br>
              <a:rPr lang="en-US" b="0" dirty="0"/>
            </a:br>
            <a:endParaRPr lang="en-US" b="0" dirty="0"/>
          </a:p>
          <a:p>
            <a:pPr marL="285750" indent="-285750">
              <a:buClr>
                <a:schemeClr val="bg1"/>
              </a:buClr>
              <a:buFont typeface="Arial" panose="020B0604020202020204" pitchFamily="34" charset="0"/>
              <a:buChar char="•"/>
            </a:pPr>
            <a:r>
              <a:rPr lang="en-US" b="0" dirty="0"/>
              <a:t>Recent decade with the expansion of monitoring, consulting, and services has seen us develop into an end-to-end compliance partner.</a:t>
            </a:r>
          </a:p>
          <a:p>
            <a:endParaRPr lang="en-US" dirty="0"/>
          </a:p>
        </p:txBody>
      </p:sp>
    </p:spTree>
    <p:extLst>
      <p:ext uri="{BB962C8B-B14F-4D97-AF65-F5344CB8AC3E}">
        <p14:creationId xmlns:p14="http://schemas.microsoft.com/office/powerpoint/2010/main" val="2286090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E97C6C84-AEAB-33DD-26D0-3CDAD922080D}"/>
              </a:ext>
            </a:extLst>
          </p:cNvPr>
          <p:cNvSpPr>
            <a:spLocks noGrp="1"/>
          </p:cNvSpPr>
          <p:nvPr>
            <p:ph type="body" sz="half" idx="2"/>
          </p:nvPr>
        </p:nvSpPr>
        <p:spPr>
          <a:xfrm>
            <a:off x="382952" y="944563"/>
            <a:ext cx="11485562" cy="313599"/>
          </a:xfrm>
        </p:spPr>
        <p:txBody>
          <a:bodyPr/>
          <a:lstStyle/>
          <a:p>
            <a:r>
              <a:rPr lang="da-DK" dirty="0" err="1"/>
              <a:t>Our</a:t>
            </a:r>
            <a:r>
              <a:rPr lang="da-DK" dirty="0"/>
              <a:t> Narrative</a:t>
            </a:r>
          </a:p>
        </p:txBody>
      </p:sp>
      <p:sp>
        <p:nvSpPr>
          <p:cNvPr id="5" name="Pladsholder til sidefod 4">
            <a:extLst>
              <a:ext uri="{FF2B5EF4-FFF2-40B4-BE49-F238E27FC236}">
                <a16:creationId xmlns:a16="http://schemas.microsoft.com/office/drawing/2014/main" id="{D557D133-4D86-1D5A-EA50-A23DC892B841}"/>
              </a:ext>
            </a:extLst>
          </p:cNvPr>
          <p:cNvSpPr>
            <a:spLocks noGrp="1"/>
          </p:cNvSpPr>
          <p:nvPr>
            <p:ph type="ftr" sz="quarter" idx="4294967295"/>
          </p:nvPr>
        </p:nvSpPr>
        <p:spPr>
          <a:xfrm>
            <a:off x="0" y="0"/>
            <a:ext cx="0" cy="0"/>
          </a:xfrm>
        </p:spPr>
        <p:txBody>
          <a:bodyPr/>
          <a:lstStyle/>
          <a:p>
            <a:pPr>
              <a:defRPr/>
            </a:pPr>
            <a:endParaRPr lang="da-DK">
              <a:latin typeface="Ellab Sans" panose="02000503000000020004" pitchFamily="2" charset="0"/>
            </a:endParaRPr>
          </a:p>
        </p:txBody>
      </p:sp>
      <p:sp>
        <p:nvSpPr>
          <p:cNvPr id="6" name="Pladsholder til slidenummer 5">
            <a:extLst>
              <a:ext uri="{FF2B5EF4-FFF2-40B4-BE49-F238E27FC236}">
                <a16:creationId xmlns:a16="http://schemas.microsoft.com/office/drawing/2014/main" id="{3E2C3A92-6B2F-74AA-E6F7-39B090E2767F}"/>
              </a:ext>
            </a:extLst>
          </p:cNvPr>
          <p:cNvSpPr>
            <a:spLocks noGrp="1"/>
          </p:cNvSpPr>
          <p:nvPr>
            <p:ph type="sldNum" sz="quarter" idx="4294967295"/>
          </p:nvPr>
        </p:nvSpPr>
        <p:spPr>
          <a:xfrm>
            <a:off x="0" y="0"/>
            <a:ext cx="0" cy="0"/>
          </a:xfrm>
        </p:spPr>
        <p:txBody>
          <a:bodyPr/>
          <a:lstStyle/>
          <a:p>
            <a:pPr>
              <a:defRPr/>
            </a:pPr>
            <a:endParaRPr lang="da-DK">
              <a:latin typeface="Ellab Sans" panose="02000503000000020004" pitchFamily="2" charset="0"/>
            </a:endParaRPr>
          </a:p>
        </p:txBody>
      </p:sp>
      <p:sp>
        <p:nvSpPr>
          <p:cNvPr id="2" name="Pladsholder til tekst 3">
            <a:extLst>
              <a:ext uri="{FF2B5EF4-FFF2-40B4-BE49-F238E27FC236}">
                <a16:creationId xmlns:a16="http://schemas.microsoft.com/office/drawing/2014/main" id="{09228CAA-05A8-EF65-1A02-16E851D7C71E}"/>
              </a:ext>
            </a:extLst>
          </p:cNvPr>
          <p:cNvSpPr txBox="1">
            <a:spLocks/>
          </p:cNvSpPr>
          <p:nvPr/>
        </p:nvSpPr>
        <p:spPr>
          <a:xfrm>
            <a:off x="371474" y="6858000"/>
            <a:ext cx="5567599" cy="4139595"/>
          </a:xfrm>
          <a:prstGeom prst="rect">
            <a:avLst/>
          </a:prstGeom>
        </p:spPr>
        <p:txBody>
          <a:bodyPr wrap="square" numCol="1">
            <a:sp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1080"/>
              </a:spcAft>
            </a:pPr>
            <a:r>
              <a:rPr lang="en-US" sz="1600" b="1">
                <a:solidFill>
                  <a:schemeClr val="accent1"/>
                </a:solidFill>
              </a:rPr>
              <a:t>In life science, compliance isn’t just a checkbox.</a:t>
            </a:r>
          </a:p>
          <a:p>
            <a:pPr>
              <a:lnSpc>
                <a:spcPct val="100000"/>
              </a:lnSpc>
              <a:spcBef>
                <a:spcPts val="0"/>
              </a:spcBef>
              <a:spcAft>
                <a:spcPts val="1080"/>
              </a:spcAft>
            </a:pPr>
            <a:r>
              <a:rPr lang="en-US" sz="1600"/>
              <a:t>It’s the backbone of trust, safety, and success.</a:t>
            </a:r>
          </a:p>
          <a:p>
            <a:pPr>
              <a:lnSpc>
                <a:spcPct val="100000"/>
              </a:lnSpc>
              <a:spcBef>
                <a:spcPts val="0"/>
              </a:spcBef>
              <a:spcAft>
                <a:spcPts val="1080"/>
              </a:spcAft>
            </a:pPr>
            <a:r>
              <a:rPr lang="en-US" sz="1600"/>
              <a:t>For ambitious companies navigating ever-changing regulations, even the smallest misstep can lead to costly delays and reputational damage.</a:t>
            </a:r>
          </a:p>
          <a:p>
            <a:pPr>
              <a:lnSpc>
                <a:spcPct val="100000"/>
              </a:lnSpc>
              <a:spcBef>
                <a:spcPts val="0"/>
              </a:spcBef>
              <a:spcAft>
                <a:spcPts val="1080"/>
              </a:spcAft>
            </a:pPr>
            <a:r>
              <a:rPr lang="en-US" sz="1600"/>
              <a:t>At Ellab, we’re built to keep you ahead. </a:t>
            </a:r>
          </a:p>
          <a:p>
            <a:pPr>
              <a:lnSpc>
                <a:spcPct val="100000"/>
              </a:lnSpc>
              <a:spcBef>
                <a:spcPts val="0"/>
              </a:spcBef>
              <a:spcAft>
                <a:spcPts val="1080"/>
              </a:spcAft>
            </a:pPr>
            <a:r>
              <a:rPr lang="en-US" sz="1600"/>
              <a:t>As the only company to seamlessly combine state-of-the-art equipment with unmatched expertise, we support your full life cycle. From validation to calibration and monitoring, we streamline processes, eliminate bottlenecks, and lighten the compliance burden.</a:t>
            </a:r>
          </a:p>
          <a:p>
            <a:pPr>
              <a:lnSpc>
                <a:spcPct val="100000"/>
              </a:lnSpc>
              <a:spcBef>
                <a:spcPts val="0"/>
              </a:spcBef>
              <a:spcAft>
                <a:spcPts val="1080"/>
              </a:spcAft>
            </a:pPr>
            <a:endParaRPr lang="en-US" sz="1600"/>
          </a:p>
          <a:p>
            <a:pPr>
              <a:lnSpc>
                <a:spcPct val="100000"/>
              </a:lnSpc>
              <a:spcBef>
                <a:spcPts val="0"/>
              </a:spcBef>
              <a:spcAft>
                <a:spcPts val="1080"/>
              </a:spcAft>
            </a:pPr>
            <a:endParaRPr lang="en-US" sz="1600"/>
          </a:p>
        </p:txBody>
      </p:sp>
      <p:sp>
        <p:nvSpPr>
          <p:cNvPr id="7" name="Content Placeholder 6">
            <a:extLst>
              <a:ext uri="{FF2B5EF4-FFF2-40B4-BE49-F238E27FC236}">
                <a16:creationId xmlns:a16="http://schemas.microsoft.com/office/drawing/2014/main" id="{E59E2437-B2FA-2310-A7FC-54ED6225A026}"/>
              </a:ext>
            </a:extLst>
          </p:cNvPr>
          <p:cNvSpPr txBox="1">
            <a:spLocks/>
          </p:cNvSpPr>
          <p:nvPr/>
        </p:nvSpPr>
        <p:spPr>
          <a:xfrm>
            <a:off x="6457038" y="6858000"/>
            <a:ext cx="5400000" cy="3645850"/>
          </a:xfrm>
          <a:prstGeom prst="rect">
            <a:avLst/>
          </a:prstGeom>
        </p:spPr>
        <p:txBody>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080"/>
              </a:spcAft>
            </a:pPr>
            <a:r>
              <a:rPr lang="en-US" sz="1600" b="0"/>
              <a:t>More than a service provider, we’re your dedicated partner in mastering life science compliance.</a:t>
            </a:r>
          </a:p>
          <a:p>
            <a:pPr>
              <a:lnSpc>
                <a:spcPct val="100000"/>
              </a:lnSpc>
              <a:spcBef>
                <a:spcPts val="0"/>
              </a:spcBef>
              <a:spcAft>
                <a:spcPts val="1080"/>
              </a:spcAft>
            </a:pPr>
            <a:r>
              <a:rPr lang="en-US" sz="1600" b="0"/>
              <a:t>With global expertise and local reach, we deliver tailored solutions that ensure consistent support across sites and markets – protecting your products and accelerating your path to success.</a:t>
            </a:r>
          </a:p>
          <a:p>
            <a:pPr>
              <a:lnSpc>
                <a:spcPct val="100000"/>
              </a:lnSpc>
              <a:spcBef>
                <a:spcPts val="0"/>
              </a:spcBef>
              <a:spcAft>
                <a:spcPts val="1080"/>
              </a:spcAft>
            </a:pPr>
            <a:r>
              <a:rPr lang="en-US" sz="1600">
                <a:latin typeface="+mj-lt"/>
                <a:ea typeface="Ellab Sans ExtraBold" panose="02000503000000020004" pitchFamily="2" charset="0"/>
              </a:rPr>
              <a:t>Ellab – Your life science compliance partner.</a:t>
            </a:r>
          </a:p>
          <a:p>
            <a:endParaRPr lang="en-US" sz="1600"/>
          </a:p>
        </p:txBody>
      </p:sp>
      <p:sp>
        <p:nvSpPr>
          <p:cNvPr id="11" name="Rectangle 10">
            <a:extLst>
              <a:ext uri="{FF2B5EF4-FFF2-40B4-BE49-F238E27FC236}">
                <a16:creationId xmlns:a16="http://schemas.microsoft.com/office/drawing/2014/main" id="{0514ABF2-2A2D-D0FE-8C66-EB1F896FE5F1}"/>
              </a:ext>
            </a:extLst>
          </p:cNvPr>
          <p:cNvSpPr/>
          <p:nvPr/>
        </p:nvSpPr>
        <p:spPr>
          <a:xfrm rot="19644773">
            <a:off x="1686812" y="2655707"/>
            <a:ext cx="13900403" cy="6192933"/>
          </a:xfrm>
          <a:custGeom>
            <a:avLst/>
            <a:gdLst>
              <a:gd name="connsiteX0" fmla="*/ 0 w 13900403"/>
              <a:gd name="connsiteY0" fmla="*/ 0 h 6127825"/>
              <a:gd name="connsiteX1" fmla="*/ 13900403 w 13900403"/>
              <a:gd name="connsiteY1" fmla="*/ 0 h 6127825"/>
              <a:gd name="connsiteX2" fmla="*/ 13900403 w 13900403"/>
              <a:gd name="connsiteY2" fmla="*/ 6127825 h 6127825"/>
              <a:gd name="connsiteX3" fmla="*/ 0 w 13900403"/>
              <a:gd name="connsiteY3" fmla="*/ 6127825 h 6127825"/>
              <a:gd name="connsiteX4" fmla="*/ 0 w 13900403"/>
              <a:gd name="connsiteY4" fmla="*/ 0 h 6127825"/>
              <a:gd name="connsiteX0" fmla="*/ 0 w 13900403"/>
              <a:gd name="connsiteY0" fmla="*/ 0 h 6127825"/>
              <a:gd name="connsiteX1" fmla="*/ 13900403 w 13900403"/>
              <a:gd name="connsiteY1" fmla="*/ 0 h 6127825"/>
              <a:gd name="connsiteX2" fmla="*/ 13900403 w 13900403"/>
              <a:gd name="connsiteY2" fmla="*/ 6127825 h 6127825"/>
              <a:gd name="connsiteX3" fmla="*/ 5379844 w 13900403"/>
              <a:gd name="connsiteY3" fmla="*/ 5316127 h 6127825"/>
              <a:gd name="connsiteX4" fmla="*/ 0 w 13900403"/>
              <a:gd name="connsiteY4" fmla="*/ 0 h 6127825"/>
              <a:gd name="connsiteX0" fmla="*/ 0 w 13900403"/>
              <a:gd name="connsiteY0" fmla="*/ 0 h 6192933"/>
              <a:gd name="connsiteX1" fmla="*/ 13900403 w 13900403"/>
              <a:gd name="connsiteY1" fmla="*/ 0 h 6192933"/>
              <a:gd name="connsiteX2" fmla="*/ 13900403 w 13900403"/>
              <a:gd name="connsiteY2" fmla="*/ 6127825 h 6192933"/>
              <a:gd name="connsiteX3" fmla="*/ 9793428 w 13900403"/>
              <a:gd name="connsiteY3" fmla="*/ 6192933 h 6192933"/>
              <a:gd name="connsiteX4" fmla="*/ 0 w 13900403"/>
              <a:gd name="connsiteY4" fmla="*/ 0 h 619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0403" h="6192933">
                <a:moveTo>
                  <a:pt x="0" y="0"/>
                </a:moveTo>
                <a:lnTo>
                  <a:pt x="13900403" y="0"/>
                </a:lnTo>
                <a:lnTo>
                  <a:pt x="13900403" y="6127825"/>
                </a:lnTo>
                <a:lnTo>
                  <a:pt x="9793428" y="6192933"/>
                </a:lnTo>
                <a:lnTo>
                  <a:pt x="0" y="0"/>
                </a:lnTo>
                <a:close/>
              </a:path>
            </a:pathLst>
          </a:custGeom>
          <a:blipFill dpi="0" rotWithShape="0">
            <a:blip r:embed="rId2" cstate="hqprint">
              <a:extLst>
                <a:ext uri="{28A0092B-C50C-407E-A947-70E740481C1C}">
                  <a14:useLocalDpi xmlns:a14="http://schemas.microsoft.com/office/drawing/2010/main"/>
                </a:ext>
              </a:extLst>
            </a:blip>
            <a:srcRect/>
            <a:tile tx="-3981450" ty="-495300" sx="90000" sy="9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EEF516BD-E9EF-B3E4-5EFB-812DF34E0B93}"/>
              </a:ext>
            </a:extLst>
          </p:cNvPr>
          <p:cNvSpPr>
            <a:spLocks noGrp="1"/>
          </p:cNvSpPr>
          <p:nvPr>
            <p:ph type="title"/>
          </p:nvPr>
        </p:nvSpPr>
        <p:spPr>
          <a:xfrm>
            <a:off x="371476" y="1562101"/>
            <a:ext cx="11497038" cy="1667499"/>
          </a:xfrm>
        </p:spPr>
        <p:txBody>
          <a:bodyPr/>
          <a:lstStyle/>
          <a:p>
            <a:pPr>
              <a:lnSpc>
                <a:spcPct val="100000"/>
              </a:lnSpc>
            </a:pPr>
            <a:r>
              <a:rPr lang="en-US" sz="5400"/>
              <a:t>There is More to </a:t>
            </a:r>
            <a:br>
              <a:rPr lang="en-US" sz="5400"/>
            </a:br>
            <a:r>
              <a:rPr lang="en-US" sz="5400">
                <a:solidFill>
                  <a:schemeClr val="accent1"/>
                </a:solidFill>
              </a:rPr>
              <a:t>Life Science Compliance</a:t>
            </a:r>
          </a:p>
        </p:txBody>
      </p:sp>
      <p:sp>
        <p:nvSpPr>
          <p:cNvPr id="8" name="Tekstfelt 1">
            <a:extLst>
              <a:ext uri="{FF2B5EF4-FFF2-40B4-BE49-F238E27FC236}">
                <a16:creationId xmlns:a16="http://schemas.microsoft.com/office/drawing/2014/main" id="{6FC66A7E-8563-3EFC-14F6-3F2E5C77027F}"/>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7</a:t>
            </a:fld>
            <a:endParaRPr lang="da-DK" sz="1400" dirty="0">
              <a:solidFill>
                <a:schemeClr val="bg2"/>
              </a:solidFill>
              <a:latin typeface="+mn-lt"/>
            </a:endParaRPr>
          </a:p>
        </p:txBody>
      </p:sp>
    </p:spTree>
    <p:extLst>
      <p:ext uri="{BB962C8B-B14F-4D97-AF65-F5344CB8AC3E}">
        <p14:creationId xmlns:p14="http://schemas.microsoft.com/office/powerpoint/2010/main" val="8558931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86E21-01A6-0AAB-FD91-CCE058B15B3D}"/>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67AAADF-885A-29C5-1C6E-99A5BEB1CBE4}"/>
              </a:ext>
            </a:extLst>
          </p:cNvPr>
          <p:cNvSpPr>
            <a:spLocks noGrp="1"/>
          </p:cNvSpPr>
          <p:nvPr>
            <p:ph type="body" sz="half" idx="2"/>
          </p:nvPr>
        </p:nvSpPr>
        <p:spPr>
          <a:xfrm>
            <a:off x="379414" y="609338"/>
            <a:ext cx="11485562" cy="326662"/>
          </a:xfrm>
        </p:spPr>
        <p:txBody>
          <a:bodyPr/>
          <a:lstStyle/>
          <a:p>
            <a:r>
              <a:rPr lang="da-DK" dirty="0" err="1"/>
              <a:t>Our</a:t>
            </a:r>
            <a:r>
              <a:rPr lang="da-DK" dirty="0"/>
              <a:t> Narrative</a:t>
            </a:r>
          </a:p>
        </p:txBody>
      </p:sp>
      <p:sp>
        <p:nvSpPr>
          <p:cNvPr id="4" name="Titel 3">
            <a:extLst>
              <a:ext uri="{FF2B5EF4-FFF2-40B4-BE49-F238E27FC236}">
                <a16:creationId xmlns:a16="http://schemas.microsoft.com/office/drawing/2014/main" id="{6EE108BE-40DA-6F54-9714-0DE99369D708}"/>
              </a:ext>
            </a:extLst>
          </p:cNvPr>
          <p:cNvSpPr>
            <a:spLocks noGrp="1"/>
          </p:cNvSpPr>
          <p:nvPr>
            <p:ph type="title"/>
          </p:nvPr>
        </p:nvSpPr>
        <p:spPr>
          <a:xfrm>
            <a:off x="360000" y="936000"/>
            <a:ext cx="11497038" cy="1311900"/>
          </a:xfrm>
        </p:spPr>
        <p:txBody>
          <a:bodyPr/>
          <a:lstStyle/>
          <a:p>
            <a:pPr>
              <a:lnSpc>
                <a:spcPct val="100000"/>
              </a:lnSpc>
            </a:pPr>
            <a:r>
              <a:rPr lang="en-US" sz="4200"/>
              <a:t>There is More to </a:t>
            </a:r>
            <a:br>
              <a:rPr lang="en-US" sz="4200"/>
            </a:br>
            <a:r>
              <a:rPr lang="en-US" sz="4200">
                <a:solidFill>
                  <a:schemeClr val="accent1"/>
                </a:solidFill>
              </a:rPr>
              <a:t>Life Science Compliance</a:t>
            </a:r>
          </a:p>
        </p:txBody>
      </p:sp>
      <p:sp>
        <p:nvSpPr>
          <p:cNvPr id="2" name="Pladsholder til tekst 3">
            <a:extLst>
              <a:ext uri="{FF2B5EF4-FFF2-40B4-BE49-F238E27FC236}">
                <a16:creationId xmlns:a16="http://schemas.microsoft.com/office/drawing/2014/main" id="{1E196795-D5BC-A04A-6ACB-D3486AE82C55}"/>
              </a:ext>
            </a:extLst>
          </p:cNvPr>
          <p:cNvSpPr>
            <a:spLocks noGrp="1"/>
          </p:cNvSpPr>
          <p:nvPr>
            <p:ph sz="quarter" idx="14"/>
          </p:nvPr>
        </p:nvSpPr>
        <p:spPr>
          <a:xfrm>
            <a:off x="371474" y="2520000"/>
            <a:ext cx="5400000" cy="4047262"/>
          </a:xfrm>
        </p:spPr>
        <p:txBody>
          <a:bodyPr wrap="square" numCol="1">
            <a:sp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00000"/>
              </a:lnSpc>
              <a:spcBef>
                <a:spcPts val="0"/>
              </a:spcBef>
              <a:spcAft>
                <a:spcPts val="1080"/>
              </a:spcAft>
            </a:pPr>
            <a:r>
              <a:rPr lang="en-US" sz="1600" b="1">
                <a:solidFill>
                  <a:schemeClr val="accent1"/>
                </a:solidFill>
              </a:rPr>
              <a:t>In life science, compliance isn’t just a checkbox.</a:t>
            </a:r>
          </a:p>
          <a:p>
            <a:pPr>
              <a:lnSpc>
                <a:spcPct val="100000"/>
              </a:lnSpc>
              <a:spcBef>
                <a:spcPts val="0"/>
              </a:spcBef>
              <a:spcAft>
                <a:spcPts val="1080"/>
              </a:spcAft>
            </a:pPr>
            <a:r>
              <a:rPr lang="en-US" sz="1600"/>
              <a:t>It’s the backbone of trust, safety, and success.</a:t>
            </a:r>
          </a:p>
          <a:p>
            <a:pPr>
              <a:lnSpc>
                <a:spcPct val="100000"/>
              </a:lnSpc>
              <a:spcBef>
                <a:spcPts val="0"/>
              </a:spcBef>
              <a:spcAft>
                <a:spcPts val="1080"/>
              </a:spcAft>
            </a:pPr>
            <a:r>
              <a:rPr lang="en-US" sz="1600"/>
              <a:t>For ambitious companies navigating ever-changing regulations, even the smallest misstep can lead to costly delays and reputational damage.</a:t>
            </a:r>
          </a:p>
          <a:p>
            <a:pPr>
              <a:lnSpc>
                <a:spcPct val="100000"/>
              </a:lnSpc>
              <a:spcBef>
                <a:spcPts val="0"/>
              </a:spcBef>
              <a:spcAft>
                <a:spcPts val="1080"/>
              </a:spcAft>
            </a:pPr>
            <a:r>
              <a:rPr lang="en-US" sz="1600"/>
              <a:t>At Ellab, we’re built to keep you ahead. </a:t>
            </a:r>
          </a:p>
          <a:p>
            <a:pPr>
              <a:lnSpc>
                <a:spcPct val="100000"/>
              </a:lnSpc>
              <a:spcBef>
                <a:spcPts val="0"/>
              </a:spcBef>
              <a:spcAft>
                <a:spcPts val="1080"/>
              </a:spcAft>
            </a:pPr>
            <a:r>
              <a:rPr lang="en-US" sz="1600"/>
              <a:t>As the only company to seamlessly combine state-of-the-art equipment with unmatched expertise, we support your full life cycle. From validation to calibration and monitoring, we streamline processes, eliminate bottlenecks, and lighten the compliance burden.</a:t>
            </a:r>
          </a:p>
          <a:p>
            <a:pPr>
              <a:lnSpc>
                <a:spcPct val="100000"/>
              </a:lnSpc>
              <a:spcBef>
                <a:spcPts val="0"/>
              </a:spcBef>
              <a:spcAft>
                <a:spcPts val="1080"/>
              </a:spcAft>
            </a:pPr>
            <a:endParaRPr lang="en-US" sz="1600"/>
          </a:p>
          <a:p>
            <a:pPr>
              <a:lnSpc>
                <a:spcPct val="100000"/>
              </a:lnSpc>
              <a:spcBef>
                <a:spcPts val="0"/>
              </a:spcBef>
              <a:spcAft>
                <a:spcPts val="1080"/>
              </a:spcAft>
            </a:pPr>
            <a:endParaRPr lang="en-US" sz="1600"/>
          </a:p>
        </p:txBody>
      </p:sp>
      <p:sp>
        <p:nvSpPr>
          <p:cNvPr id="7" name="Content Placeholder 6">
            <a:extLst>
              <a:ext uri="{FF2B5EF4-FFF2-40B4-BE49-F238E27FC236}">
                <a16:creationId xmlns:a16="http://schemas.microsoft.com/office/drawing/2014/main" id="{AFB71C45-77D8-A126-7F39-782B0BC33D41}"/>
              </a:ext>
            </a:extLst>
          </p:cNvPr>
          <p:cNvSpPr>
            <a:spLocks noGrp="1"/>
          </p:cNvSpPr>
          <p:nvPr>
            <p:ph sz="quarter" idx="15"/>
          </p:nvPr>
        </p:nvSpPr>
        <p:spPr>
          <a:xfrm>
            <a:off x="6457038" y="2520000"/>
            <a:ext cx="5167612" cy="3645850"/>
          </a:xfrm>
        </p:spPr>
        <p:txBody>
          <a:bodyPr/>
          <a:lstStyle/>
          <a:p>
            <a:pPr>
              <a:lnSpc>
                <a:spcPct val="100000"/>
              </a:lnSpc>
              <a:spcBef>
                <a:spcPts val="0"/>
              </a:spcBef>
              <a:spcAft>
                <a:spcPts val="1080"/>
              </a:spcAft>
            </a:pPr>
            <a:r>
              <a:rPr lang="en-US" sz="1600"/>
              <a:t>More than a service provider, we’re your dedicated partner in mastering life science compliance.</a:t>
            </a:r>
          </a:p>
          <a:p>
            <a:pPr>
              <a:lnSpc>
                <a:spcPct val="100000"/>
              </a:lnSpc>
              <a:spcBef>
                <a:spcPts val="0"/>
              </a:spcBef>
              <a:spcAft>
                <a:spcPts val="1080"/>
              </a:spcAft>
            </a:pPr>
            <a:r>
              <a:rPr lang="en-US" sz="1600"/>
              <a:t>With global expertise and local reach, we deliver tailored solutions that ensure consistent support across sites and markets – protecting your products and accelerating your path to success.</a:t>
            </a:r>
          </a:p>
          <a:p>
            <a:pPr>
              <a:lnSpc>
                <a:spcPct val="100000"/>
              </a:lnSpc>
              <a:spcBef>
                <a:spcPts val="0"/>
              </a:spcBef>
              <a:spcAft>
                <a:spcPts val="1080"/>
              </a:spcAft>
            </a:pPr>
            <a:r>
              <a:rPr lang="en-US" sz="1600" b="1">
                <a:latin typeface="+mj-lt"/>
                <a:ea typeface="Ellab Sans ExtraBold" panose="02000503000000020004" pitchFamily="2" charset="0"/>
              </a:rPr>
              <a:t>Ellab – Your life science compliance partner.</a:t>
            </a:r>
          </a:p>
          <a:p>
            <a:endParaRPr lang="en-US" sz="1600"/>
          </a:p>
        </p:txBody>
      </p:sp>
      <p:sp>
        <p:nvSpPr>
          <p:cNvPr id="6" name="Rectangle 10">
            <a:extLst>
              <a:ext uri="{FF2B5EF4-FFF2-40B4-BE49-F238E27FC236}">
                <a16:creationId xmlns:a16="http://schemas.microsoft.com/office/drawing/2014/main" id="{71EF4398-2941-3970-A450-244C36A42EBB}"/>
              </a:ext>
            </a:extLst>
          </p:cNvPr>
          <p:cNvSpPr/>
          <p:nvPr/>
        </p:nvSpPr>
        <p:spPr>
          <a:xfrm rot="19644773">
            <a:off x="7574428" y="7799414"/>
            <a:ext cx="13900403" cy="6192933"/>
          </a:xfrm>
          <a:custGeom>
            <a:avLst/>
            <a:gdLst>
              <a:gd name="connsiteX0" fmla="*/ 0 w 13900403"/>
              <a:gd name="connsiteY0" fmla="*/ 0 h 6127825"/>
              <a:gd name="connsiteX1" fmla="*/ 13900403 w 13900403"/>
              <a:gd name="connsiteY1" fmla="*/ 0 h 6127825"/>
              <a:gd name="connsiteX2" fmla="*/ 13900403 w 13900403"/>
              <a:gd name="connsiteY2" fmla="*/ 6127825 h 6127825"/>
              <a:gd name="connsiteX3" fmla="*/ 0 w 13900403"/>
              <a:gd name="connsiteY3" fmla="*/ 6127825 h 6127825"/>
              <a:gd name="connsiteX4" fmla="*/ 0 w 13900403"/>
              <a:gd name="connsiteY4" fmla="*/ 0 h 6127825"/>
              <a:gd name="connsiteX0" fmla="*/ 0 w 13900403"/>
              <a:gd name="connsiteY0" fmla="*/ 0 h 6127825"/>
              <a:gd name="connsiteX1" fmla="*/ 13900403 w 13900403"/>
              <a:gd name="connsiteY1" fmla="*/ 0 h 6127825"/>
              <a:gd name="connsiteX2" fmla="*/ 13900403 w 13900403"/>
              <a:gd name="connsiteY2" fmla="*/ 6127825 h 6127825"/>
              <a:gd name="connsiteX3" fmla="*/ 5379844 w 13900403"/>
              <a:gd name="connsiteY3" fmla="*/ 5316127 h 6127825"/>
              <a:gd name="connsiteX4" fmla="*/ 0 w 13900403"/>
              <a:gd name="connsiteY4" fmla="*/ 0 h 6127825"/>
              <a:gd name="connsiteX0" fmla="*/ 0 w 13900403"/>
              <a:gd name="connsiteY0" fmla="*/ 0 h 6192933"/>
              <a:gd name="connsiteX1" fmla="*/ 13900403 w 13900403"/>
              <a:gd name="connsiteY1" fmla="*/ 0 h 6192933"/>
              <a:gd name="connsiteX2" fmla="*/ 13900403 w 13900403"/>
              <a:gd name="connsiteY2" fmla="*/ 6127825 h 6192933"/>
              <a:gd name="connsiteX3" fmla="*/ 9793428 w 13900403"/>
              <a:gd name="connsiteY3" fmla="*/ 6192933 h 6192933"/>
              <a:gd name="connsiteX4" fmla="*/ 0 w 13900403"/>
              <a:gd name="connsiteY4" fmla="*/ 0 h 619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0403" h="6192933">
                <a:moveTo>
                  <a:pt x="0" y="0"/>
                </a:moveTo>
                <a:lnTo>
                  <a:pt x="13900403" y="0"/>
                </a:lnTo>
                <a:lnTo>
                  <a:pt x="13900403" y="6127825"/>
                </a:lnTo>
                <a:lnTo>
                  <a:pt x="9793428" y="6192933"/>
                </a:lnTo>
                <a:lnTo>
                  <a:pt x="0" y="0"/>
                </a:lnTo>
                <a:close/>
              </a:path>
            </a:pathLst>
          </a:custGeom>
          <a:blipFill dpi="0" rotWithShape="0">
            <a:blip r:embed="rId2" cstate="hqprint">
              <a:extLst>
                <a:ext uri="{28A0092B-C50C-407E-A947-70E740481C1C}">
                  <a14:useLocalDpi xmlns:a14="http://schemas.microsoft.com/office/drawing/2010/main"/>
                </a:ext>
              </a:extLst>
            </a:blip>
            <a:srcRect/>
            <a:tile tx="-3981450" ty="-495300" sx="90000" sy="9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49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Wo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0770F1E-2DC0-4D7E-B956-67CE840A7773}"/>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3" name="Object 2" hidden="1">
                        <a:extLst>
                          <a:ext uri="{FF2B5EF4-FFF2-40B4-BE49-F238E27FC236}">
                            <a16:creationId xmlns:a16="http://schemas.microsoft.com/office/drawing/2014/main" id="{80770F1E-2DC0-4D7E-B956-67CE840A7773}"/>
                          </a:ext>
                        </a:extLst>
                      </p:cNvPr>
                      <p:cNvPicPr/>
                      <p:nvPr/>
                    </p:nvPicPr>
                    <p:blipFill>
                      <a:blip r:embed="rId6"/>
                      <a:stretch>
                        <a:fillRect/>
                      </a:stretch>
                    </p:blipFill>
                    <p:spPr>
                      <a:xfrm>
                        <a:off x="611505" y="1905"/>
                        <a:ext cx="1906" cy="190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CDA3A8-0A4C-CA41-B699-6FBB904E69A3}"/>
              </a:ext>
            </a:extLst>
          </p:cNvPr>
          <p:cNvSpPr>
            <a:spLocks noGrp="1"/>
          </p:cNvSpPr>
          <p:nvPr>
            <p:ph type="title"/>
          </p:nvPr>
        </p:nvSpPr>
        <p:spPr/>
        <p:txBody>
          <a:bodyPr vert="horz"/>
          <a:lstStyle/>
          <a:p>
            <a:r>
              <a:rPr lang="en-GB">
                <a:solidFill>
                  <a:schemeClr val="bg1"/>
                </a:solidFill>
              </a:rPr>
              <a:t>What’s Our </a:t>
            </a:r>
            <a:r>
              <a:rPr lang="en-GB">
                <a:solidFill>
                  <a:schemeClr val="accent1"/>
                </a:solidFill>
              </a:rPr>
              <a:t>Presence?</a:t>
            </a:r>
            <a:endParaRPr lang="en-US">
              <a:solidFill>
                <a:schemeClr val="accent1"/>
              </a:solidFill>
            </a:endParaRPr>
          </a:p>
        </p:txBody>
      </p:sp>
      <p:sp>
        <p:nvSpPr>
          <p:cNvPr id="6" name="Text Placeholder 5">
            <a:extLst>
              <a:ext uri="{FF2B5EF4-FFF2-40B4-BE49-F238E27FC236}">
                <a16:creationId xmlns:a16="http://schemas.microsoft.com/office/drawing/2014/main" id="{DFF53881-73D2-D4ED-0B1F-33A78340122F}"/>
              </a:ext>
            </a:extLst>
          </p:cNvPr>
          <p:cNvSpPr>
            <a:spLocks noGrp="1"/>
          </p:cNvSpPr>
          <p:nvPr>
            <p:ph type="body" sz="half" idx="2"/>
          </p:nvPr>
        </p:nvSpPr>
        <p:spPr/>
        <p:txBody>
          <a:bodyPr/>
          <a:lstStyle/>
          <a:p>
            <a:r>
              <a:rPr lang="en-US"/>
              <a:t>Global Reach, Local Expertise</a:t>
            </a:r>
          </a:p>
          <a:p>
            <a:endParaRPr lang="en-US"/>
          </a:p>
        </p:txBody>
      </p:sp>
      <p:sp>
        <p:nvSpPr>
          <p:cNvPr id="146" name="Text Placeholder 2">
            <a:extLst>
              <a:ext uri="{FF2B5EF4-FFF2-40B4-BE49-F238E27FC236}">
                <a16:creationId xmlns:a16="http://schemas.microsoft.com/office/drawing/2014/main" id="{AB2FC909-FE19-469F-8D98-76B0F79A2C7A}"/>
              </a:ext>
            </a:extLst>
          </p:cNvPr>
          <p:cNvSpPr txBox="1">
            <a:spLocks/>
          </p:cNvSpPr>
          <p:nvPr/>
        </p:nvSpPr>
        <p:spPr>
          <a:xfrm>
            <a:off x="545061" y="3164961"/>
            <a:ext cx="3840545" cy="493775"/>
          </a:xfrm>
          <a:prstGeom prst="rect">
            <a:avLst/>
          </a:prstGeom>
        </p:spPr>
        <p:txBody>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bg2">
                    <a:lumMod val="10000"/>
                  </a:schemeClr>
                </a:solidFill>
                <a:latin typeface="+mj-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22960">
              <a:spcBef>
                <a:spcPts val="900"/>
              </a:spcBef>
              <a:defRPr/>
            </a:pPr>
            <a:endParaRPr lang="en-GB" sz="1400">
              <a:solidFill>
                <a:srgbClr val="F5F5F5">
                  <a:lumMod val="10000"/>
                </a:srgbClr>
              </a:solidFill>
              <a:latin typeface="Ellab Sans Medium" panose="02000503000000020004" pitchFamily="2" charset="0"/>
            </a:endParaRPr>
          </a:p>
        </p:txBody>
      </p:sp>
      <p:sp>
        <p:nvSpPr>
          <p:cNvPr id="147" name="Text Placeholder 3">
            <a:extLst>
              <a:ext uri="{FF2B5EF4-FFF2-40B4-BE49-F238E27FC236}">
                <a16:creationId xmlns:a16="http://schemas.microsoft.com/office/drawing/2014/main" id="{384E8FE1-ED7B-4935-8C3A-89AA700BA7F0}"/>
              </a:ext>
            </a:extLst>
          </p:cNvPr>
          <p:cNvSpPr txBox="1">
            <a:spLocks/>
          </p:cNvSpPr>
          <p:nvPr/>
        </p:nvSpPr>
        <p:spPr>
          <a:xfrm>
            <a:off x="324666" y="2528888"/>
            <a:ext cx="3840545" cy="3213960"/>
          </a:xfrm>
          <a:prstGeom prst="rect">
            <a:avLst/>
          </a:prstGeom>
        </p:spPr>
        <p:txBody>
          <a:bodyPr lIns="109728" tIns="54864" rIns="109728" bIns="54864" anchor="t"/>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tx1"/>
                </a:solidFill>
                <a:latin typeface="+mj-lt"/>
                <a:ea typeface="+mn-ea"/>
                <a:cs typeface="+mn-cs"/>
              </a:defRPr>
            </a:lvl1pPr>
            <a:lvl2pPr marL="301497"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2pPr>
            <a:lvl3pPr marL="599994"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3pPr>
            <a:lvl4pPr marL="899991"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4pPr>
            <a:lvl5pPr marL="1199988"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05740" lvl="1">
              <a:lnSpc>
                <a:spcPct val="150000"/>
              </a:lnSpc>
              <a:buClr>
                <a:schemeClr val="accent1"/>
              </a:buClr>
              <a:buSzPct val="100000"/>
              <a:defRPr/>
            </a:pPr>
            <a:r>
              <a:rPr lang="en-US" altLang="en-US" sz="1400">
                <a:solidFill>
                  <a:schemeClr val="bg1"/>
                </a:solidFill>
                <a:latin typeface="+mj-lt"/>
                <a:ea typeface="Verdana"/>
                <a:cs typeface="Times New Roman"/>
              </a:rPr>
              <a:t>~800 employees globally</a:t>
            </a:r>
          </a:p>
          <a:p>
            <a:pPr marL="205740" lvl="1">
              <a:lnSpc>
                <a:spcPct val="150000"/>
              </a:lnSpc>
              <a:buClr>
                <a:schemeClr val="accent1"/>
              </a:buClr>
              <a:buSzPct val="100000"/>
              <a:defRPr/>
            </a:pPr>
            <a:r>
              <a:rPr lang="en-US" altLang="en-US" sz="1400">
                <a:solidFill>
                  <a:schemeClr val="bg1"/>
                </a:solidFill>
                <a:latin typeface="+mj-lt"/>
                <a:ea typeface="Verdana"/>
                <a:cs typeface="Times New Roman"/>
              </a:rPr>
              <a:t>Headquartered in Hillerød, Denmark</a:t>
            </a:r>
          </a:p>
          <a:p>
            <a:pPr marL="205740" lvl="1">
              <a:lnSpc>
                <a:spcPct val="150000"/>
              </a:lnSpc>
              <a:buClr>
                <a:schemeClr val="accent1"/>
              </a:buClr>
              <a:buSzPct val="100000"/>
              <a:defRPr/>
            </a:pPr>
            <a:r>
              <a:rPr lang="en-US" altLang="en-US" sz="1400">
                <a:solidFill>
                  <a:schemeClr val="bg1"/>
                </a:solidFill>
                <a:latin typeface="+mj-lt"/>
                <a:ea typeface="Verdana"/>
                <a:cs typeface="Times New Roman"/>
              </a:rPr>
              <a:t>20+ offices across the US, Europe, and Asia</a:t>
            </a:r>
          </a:p>
          <a:p>
            <a:pPr marL="205740" lvl="1">
              <a:lnSpc>
                <a:spcPct val="150000"/>
              </a:lnSpc>
              <a:buClr>
                <a:schemeClr val="accent1"/>
              </a:buClr>
              <a:buSzPct val="100000"/>
              <a:defRPr/>
            </a:pPr>
            <a:r>
              <a:rPr lang="en-US" altLang="en-US" sz="1400">
                <a:solidFill>
                  <a:schemeClr val="bg1"/>
                </a:solidFill>
                <a:latin typeface="+mj-lt"/>
                <a:ea typeface="Verdana"/>
                <a:cs typeface="Times New Roman"/>
              </a:rPr>
              <a:t>Represented in 70+ countries</a:t>
            </a:r>
          </a:p>
        </p:txBody>
      </p:sp>
      <p:grpSp>
        <p:nvGrpSpPr>
          <p:cNvPr id="151" name="Graphic 73">
            <a:extLst>
              <a:ext uri="{FF2B5EF4-FFF2-40B4-BE49-F238E27FC236}">
                <a16:creationId xmlns:a16="http://schemas.microsoft.com/office/drawing/2014/main" id="{2912B19D-0795-40F6-B37F-7DE3F4C79FCC}"/>
              </a:ext>
            </a:extLst>
          </p:cNvPr>
          <p:cNvGrpSpPr/>
          <p:nvPr/>
        </p:nvGrpSpPr>
        <p:grpSpPr>
          <a:xfrm>
            <a:off x="545018" y="4736967"/>
            <a:ext cx="662386" cy="709851"/>
            <a:chOff x="6443505" y="716282"/>
            <a:chExt cx="303284" cy="325016"/>
          </a:xfrm>
        </p:grpSpPr>
        <p:sp>
          <p:nvSpPr>
            <p:cNvPr id="152" name="Freeform 76">
              <a:extLst>
                <a:ext uri="{FF2B5EF4-FFF2-40B4-BE49-F238E27FC236}">
                  <a16:creationId xmlns:a16="http://schemas.microsoft.com/office/drawing/2014/main" id="{CC73DB4A-CF1F-4E27-BB16-70C636A5B3A5}"/>
                </a:ext>
              </a:extLst>
            </p:cNvPr>
            <p:cNvSpPr/>
            <p:nvPr/>
          </p:nvSpPr>
          <p:spPr>
            <a:xfrm>
              <a:off x="6454742" y="732472"/>
              <a:ext cx="292047" cy="308826"/>
            </a:xfrm>
            <a:custGeom>
              <a:avLst/>
              <a:gdLst>
                <a:gd name="connsiteX0" fmla="*/ 0 w 292047"/>
                <a:gd name="connsiteY0" fmla="*/ 0 h 308826"/>
                <a:gd name="connsiteX1" fmla="*/ 292048 w 292047"/>
                <a:gd name="connsiteY1" fmla="*/ 0 h 308826"/>
                <a:gd name="connsiteX2" fmla="*/ 292048 w 292047"/>
                <a:gd name="connsiteY2" fmla="*/ 308827 h 308826"/>
                <a:gd name="connsiteX3" fmla="*/ 0 w 292047"/>
                <a:gd name="connsiteY3" fmla="*/ 308827 h 308826"/>
              </a:gdLst>
              <a:ahLst/>
              <a:cxnLst>
                <a:cxn ang="0">
                  <a:pos x="connsiteX0" y="connsiteY0"/>
                </a:cxn>
                <a:cxn ang="0">
                  <a:pos x="connsiteX1" y="connsiteY1"/>
                </a:cxn>
                <a:cxn ang="0">
                  <a:pos x="connsiteX2" y="connsiteY2"/>
                </a:cxn>
                <a:cxn ang="0">
                  <a:pos x="connsiteX3" y="connsiteY3"/>
                </a:cxn>
              </a:cxnLst>
              <a:rect l="l" t="t" r="r" b="b"/>
              <a:pathLst>
                <a:path w="292047" h="308826">
                  <a:moveTo>
                    <a:pt x="0" y="0"/>
                  </a:moveTo>
                  <a:lnTo>
                    <a:pt x="292048" y="0"/>
                  </a:lnTo>
                  <a:lnTo>
                    <a:pt x="292048" y="308827"/>
                  </a:lnTo>
                  <a:lnTo>
                    <a:pt x="0" y="308827"/>
                  </a:lnTo>
                  <a:close/>
                </a:path>
              </a:pathLst>
            </a:custGeom>
            <a:no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3" name="Freeform 79">
              <a:extLst>
                <a:ext uri="{FF2B5EF4-FFF2-40B4-BE49-F238E27FC236}">
                  <a16:creationId xmlns:a16="http://schemas.microsoft.com/office/drawing/2014/main" id="{7A34F5A9-B9D6-45FC-841B-696E278D224A}"/>
                </a:ext>
              </a:extLst>
            </p:cNvPr>
            <p:cNvSpPr/>
            <p:nvPr/>
          </p:nvSpPr>
          <p:spPr>
            <a:xfrm>
              <a:off x="6455527" y="806344"/>
              <a:ext cx="266342" cy="234464"/>
            </a:xfrm>
            <a:custGeom>
              <a:avLst/>
              <a:gdLst>
                <a:gd name="connsiteX0" fmla="*/ 253290 w 266342"/>
                <a:gd name="connsiteY0" fmla="*/ 39527 h 234464"/>
                <a:gd name="connsiteX1" fmla="*/ 246672 w 266342"/>
                <a:gd name="connsiteY1" fmla="*/ 42776 h 234464"/>
                <a:gd name="connsiteX2" fmla="*/ 258926 w 266342"/>
                <a:gd name="connsiteY2" fmla="*/ 98271 h 234464"/>
                <a:gd name="connsiteX3" fmla="*/ 258926 w 266342"/>
                <a:gd name="connsiteY3" fmla="*/ 99548 h 234464"/>
                <a:gd name="connsiteX4" fmla="*/ 253575 w 266342"/>
                <a:gd name="connsiteY4" fmla="*/ 100114 h 234464"/>
                <a:gd name="connsiteX5" fmla="*/ 252790 w 266342"/>
                <a:gd name="connsiteY5" fmla="*/ 100114 h 234464"/>
                <a:gd name="connsiteX6" fmla="*/ 250311 w 266342"/>
                <a:gd name="connsiteY6" fmla="*/ 100223 h 234464"/>
                <a:gd name="connsiteX7" fmla="*/ 236595 w 266342"/>
                <a:gd name="connsiteY7" fmla="*/ 109859 h 234464"/>
                <a:gd name="connsiteX8" fmla="*/ 235971 w 266342"/>
                <a:gd name="connsiteY8" fmla="*/ 111319 h 234464"/>
                <a:gd name="connsiteX9" fmla="*/ 222183 w 266342"/>
                <a:gd name="connsiteY9" fmla="*/ 120443 h 234464"/>
                <a:gd name="connsiteX10" fmla="*/ 211642 w 266342"/>
                <a:gd name="connsiteY10" fmla="*/ 120443 h 234464"/>
                <a:gd name="connsiteX11" fmla="*/ 205275 w 266342"/>
                <a:gd name="connsiteY11" fmla="*/ 114549 h 234464"/>
                <a:gd name="connsiteX12" fmla="*/ 204847 w 266342"/>
                <a:gd name="connsiteY12" fmla="*/ 110242 h 234464"/>
                <a:gd name="connsiteX13" fmla="*/ 197712 w 266342"/>
                <a:gd name="connsiteY13" fmla="*/ 98362 h 234464"/>
                <a:gd name="connsiteX14" fmla="*/ 194270 w 266342"/>
                <a:gd name="connsiteY14" fmla="*/ 91865 h 234464"/>
                <a:gd name="connsiteX15" fmla="*/ 194270 w 266342"/>
                <a:gd name="connsiteY15" fmla="*/ 87558 h 234464"/>
                <a:gd name="connsiteX16" fmla="*/ 197570 w 266342"/>
                <a:gd name="connsiteY16" fmla="*/ 80058 h 234464"/>
                <a:gd name="connsiteX17" fmla="*/ 215566 w 266342"/>
                <a:gd name="connsiteY17" fmla="*/ 63798 h 234464"/>
                <a:gd name="connsiteX18" fmla="*/ 220329 w 266342"/>
                <a:gd name="connsiteY18" fmla="*/ 46590 h 234464"/>
                <a:gd name="connsiteX19" fmla="*/ 206523 w 266342"/>
                <a:gd name="connsiteY19" fmla="*/ 34691 h 234464"/>
                <a:gd name="connsiteX20" fmla="*/ 204740 w 266342"/>
                <a:gd name="connsiteY20" fmla="*/ 34472 h 234464"/>
                <a:gd name="connsiteX21" fmla="*/ 198176 w 266342"/>
                <a:gd name="connsiteY21" fmla="*/ 30822 h 234464"/>
                <a:gd name="connsiteX22" fmla="*/ 197409 w 266342"/>
                <a:gd name="connsiteY22" fmla="*/ 23121 h 234464"/>
                <a:gd name="connsiteX23" fmla="*/ 208450 w 266342"/>
                <a:gd name="connsiteY23" fmla="*/ 3796 h 234464"/>
                <a:gd name="connsiteX24" fmla="*/ 202118 w 266342"/>
                <a:gd name="connsiteY24" fmla="*/ 0 h 234464"/>
                <a:gd name="connsiteX25" fmla="*/ 191042 w 266342"/>
                <a:gd name="connsiteY25" fmla="*/ 19453 h 234464"/>
                <a:gd name="connsiteX26" fmla="*/ 192647 w 266342"/>
                <a:gd name="connsiteY26" fmla="*/ 35877 h 234464"/>
                <a:gd name="connsiteX27" fmla="*/ 203830 w 266342"/>
                <a:gd name="connsiteY27" fmla="*/ 41936 h 234464"/>
                <a:gd name="connsiteX28" fmla="*/ 205614 w 266342"/>
                <a:gd name="connsiteY28" fmla="*/ 42173 h 234464"/>
                <a:gd name="connsiteX29" fmla="*/ 213301 w 266342"/>
                <a:gd name="connsiteY29" fmla="*/ 48779 h 234464"/>
                <a:gd name="connsiteX30" fmla="*/ 210697 w 266342"/>
                <a:gd name="connsiteY30" fmla="*/ 58178 h 234464"/>
                <a:gd name="connsiteX31" fmla="*/ 192700 w 266342"/>
                <a:gd name="connsiteY31" fmla="*/ 74437 h 234464"/>
                <a:gd name="connsiteX32" fmla="*/ 186922 w 266342"/>
                <a:gd name="connsiteY32" fmla="*/ 87577 h 234464"/>
                <a:gd name="connsiteX33" fmla="*/ 186922 w 266342"/>
                <a:gd name="connsiteY33" fmla="*/ 91883 h 234464"/>
                <a:gd name="connsiteX34" fmla="*/ 193735 w 266342"/>
                <a:gd name="connsiteY34" fmla="*/ 104658 h 234464"/>
                <a:gd name="connsiteX35" fmla="*/ 197516 w 266342"/>
                <a:gd name="connsiteY35" fmla="*/ 110954 h 234464"/>
                <a:gd name="connsiteX36" fmla="*/ 197926 w 266342"/>
                <a:gd name="connsiteY36" fmla="*/ 115279 h 234464"/>
                <a:gd name="connsiteX37" fmla="*/ 211607 w 266342"/>
                <a:gd name="connsiteY37" fmla="*/ 127943 h 234464"/>
                <a:gd name="connsiteX38" fmla="*/ 222059 w 266342"/>
                <a:gd name="connsiteY38" fmla="*/ 127943 h 234464"/>
                <a:gd name="connsiteX39" fmla="*/ 242570 w 266342"/>
                <a:gd name="connsiteY39" fmla="*/ 114238 h 234464"/>
                <a:gd name="connsiteX40" fmla="*/ 243194 w 266342"/>
                <a:gd name="connsiteY40" fmla="*/ 112760 h 234464"/>
                <a:gd name="connsiteX41" fmla="*/ 250525 w 266342"/>
                <a:gd name="connsiteY41" fmla="*/ 107614 h 234464"/>
                <a:gd name="connsiteX42" fmla="*/ 253004 w 266342"/>
                <a:gd name="connsiteY42" fmla="*/ 107505 h 234464"/>
                <a:gd name="connsiteX43" fmla="*/ 254199 w 266342"/>
                <a:gd name="connsiteY43" fmla="*/ 107505 h 234464"/>
                <a:gd name="connsiteX44" fmla="*/ 258587 w 266342"/>
                <a:gd name="connsiteY44" fmla="*/ 107048 h 234464"/>
                <a:gd name="connsiteX45" fmla="*/ 124315 w 266342"/>
                <a:gd name="connsiteY45" fmla="*/ 226539 h 234464"/>
                <a:gd name="connsiteX46" fmla="*/ 7528 w 266342"/>
                <a:gd name="connsiteY46" fmla="*/ 89159 h 234464"/>
                <a:gd name="connsiteX47" fmla="*/ 10024 w 266342"/>
                <a:gd name="connsiteY47" fmla="*/ 71098 h 234464"/>
                <a:gd name="connsiteX48" fmla="*/ 16890 w 266342"/>
                <a:gd name="connsiteY48" fmla="*/ 69711 h 234464"/>
                <a:gd name="connsiteX49" fmla="*/ 32622 w 266342"/>
                <a:gd name="connsiteY49" fmla="*/ 77011 h 234464"/>
                <a:gd name="connsiteX50" fmla="*/ 37973 w 266342"/>
                <a:gd name="connsiteY50" fmla="*/ 83945 h 234464"/>
                <a:gd name="connsiteX51" fmla="*/ 47961 w 266342"/>
                <a:gd name="connsiteY51" fmla="*/ 93581 h 234464"/>
                <a:gd name="connsiteX52" fmla="*/ 57396 w 266342"/>
                <a:gd name="connsiteY52" fmla="*/ 99055 h 234464"/>
                <a:gd name="connsiteX53" fmla="*/ 58555 w 266342"/>
                <a:gd name="connsiteY53" fmla="*/ 99384 h 234464"/>
                <a:gd name="connsiteX54" fmla="*/ 67598 w 266342"/>
                <a:gd name="connsiteY54" fmla="*/ 108508 h 234464"/>
                <a:gd name="connsiteX55" fmla="*/ 72949 w 266342"/>
                <a:gd name="connsiteY55" fmla="*/ 128290 h 234464"/>
                <a:gd name="connsiteX56" fmla="*/ 77373 w 266342"/>
                <a:gd name="connsiteY56" fmla="*/ 137415 h 234464"/>
                <a:gd name="connsiteX57" fmla="*/ 93603 w 266342"/>
                <a:gd name="connsiteY57" fmla="*/ 159204 h 234464"/>
                <a:gd name="connsiteX58" fmla="*/ 96136 w 266342"/>
                <a:gd name="connsiteY58" fmla="*/ 165153 h 234464"/>
                <a:gd name="connsiteX59" fmla="*/ 100559 w 266342"/>
                <a:gd name="connsiteY59" fmla="*/ 192380 h 234464"/>
                <a:gd name="connsiteX60" fmla="*/ 113285 w 266342"/>
                <a:gd name="connsiteY60" fmla="*/ 201725 h 234464"/>
                <a:gd name="connsiteX61" fmla="*/ 113294 w 266342"/>
                <a:gd name="connsiteY61" fmla="*/ 201724 h 234464"/>
                <a:gd name="connsiteX62" fmla="*/ 115809 w 266342"/>
                <a:gd name="connsiteY62" fmla="*/ 200976 h 234464"/>
                <a:gd name="connsiteX63" fmla="*/ 124727 w 266342"/>
                <a:gd name="connsiteY63" fmla="*/ 188566 h 234464"/>
                <a:gd name="connsiteX64" fmla="*/ 129293 w 266342"/>
                <a:gd name="connsiteY64" fmla="*/ 177471 h 234464"/>
                <a:gd name="connsiteX65" fmla="*/ 133984 w 266342"/>
                <a:gd name="connsiteY65" fmla="*/ 171668 h 234464"/>
                <a:gd name="connsiteX66" fmla="*/ 137213 w 266342"/>
                <a:gd name="connsiteY66" fmla="*/ 165609 h 234464"/>
                <a:gd name="connsiteX67" fmla="*/ 142046 w 266342"/>
                <a:gd name="connsiteY67" fmla="*/ 149550 h 234464"/>
                <a:gd name="connsiteX68" fmla="*/ 147593 w 266342"/>
                <a:gd name="connsiteY68" fmla="*/ 141375 h 234464"/>
                <a:gd name="connsiteX69" fmla="*/ 162112 w 266342"/>
                <a:gd name="connsiteY69" fmla="*/ 129969 h 234464"/>
                <a:gd name="connsiteX70" fmla="*/ 164377 w 266342"/>
                <a:gd name="connsiteY70" fmla="*/ 112395 h 234464"/>
                <a:gd name="connsiteX71" fmla="*/ 163984 w 266342"/>
                <a:gd name="connsiteY71" fmla="*/ 111903 h 234464"/>
                <a:gd name="connsiteX72" fmla="*/ 158509 w 266342"/>
                <a:gd name="connsiteY72" fmla="*/ 105406 h 234464"/>
                <a:gd name="connsiteX73" fmla="*/ 157011 w 266342"/>
                <a:gd name="connsiteY73" fmla="*/ 115206 h 234464"/>
                <a:gd name="connsiteX74" fmla="*/ 158402 w 266342"/>
                <a:gd name="connsiteY74" fmla="*/ 116866 h 234464"/>
                <a:gd name="connsiteX75" fmla="*/ 159543 w 266342"/>
                <a:gd name="connsiteY75" fmla="*/ 120644 h 234464"/>
                <a:gd name="connsiteX76" fmla="*/ 157653 w 266342"/>
                <a:gd name="connsiteY76" fmla="*/ 124111 h 234464"/>
                <a:gd name="connsiteX77" fmla="*/ 143170 w 266342"/>
                <a:gd name="connsiteY77" fmla="*/ 135517 h 234464"/>
                <a:gd name="connsiteX78" fmla="*/ 135054 w 266342"/>
                <a:gd name="connsiteY78" fmla="*/ 147433 h 234464"/>
                <a:gd name="connsiteX79" fmla="*/ 130221 w 266342"/>
                <a:gd name="connsiteY79" fmla="*/ 163492 h 234464"/>
                <a:gd name="connsiteX80" fmla="*/ 128437 w 266342"/>
                <a:gd name="connsiteY80" fmla="*/ 166960 h 234464"/>
                <a:gd name="connsiteX81" fmla="*/ 123728 w 266342"/>
                <a:gd name="connsiteY81" fmla="*/ 172763 h 234464"/>
                <a:gd name="connsiteX82" fmla="*/ 117504 w 266342"/>
                <a:gd name="connsiteY82" fmla="*/ 187873 h 234464"/>
                <a:gd name="connsiteX83" fmla="*/ 112973 w 266342"/>
                <a:gd name="connsiteY83" fmla="*/ 194151 h 234464"/>
                <a:gd name="connsiteX84" fmla="*/ 108034 w 266342"/>
                <a:gd name="connsiteY84" fmla="*/ 192055 h 234464"/>
                <a:gd name="connsiteX85" fmla="*/ 108033 w 266342"/>
                <a:gd name="connsiteY85" fmla="*/ 192052 h 234464"/>
                <a:gd name="connsiteX86" fmla="*/ 107801 w 266342"/>
                <a:gd name="connsiteY86" fmla="*/ 191231 h 234464"/>
                <a:gd name="connsiteX87" fmla="*/ 103377 w 266342"/>
                <a:gd name="connsiteY87" fmla="*/ 164022 h 234464"/>
                <a:gd name="connsiteX88" fmla="*/ 99454 w 266342"/>
                <a:gd name="connsiteY88" fmla="*/ 154751 h 234464"/>
                <a:gd name="connsiteX89" fmla="*/ 83401 w 266342"/>
                <a:gd name="connsiteY89" fmla="*/ 132852 h 234464"/>
                <a:gd name="connsiteX90" fmla="*/ 80226 w 266342"/>
                <a:gd name="connsiteY90" fmla="*/ 126283 h 234464"/>
                <a:gd name="connsiteX91" fmla="*/ 74875 w 266342"/>
                <a:gd name="connsiteY91" fmla="*/ 106501 h 234464"/>
                <a:gd name="connsiteX92" fmla="*/ 60607 w 266342"/>
                <a:gd name="connsiteY92" fmla="*/ 92029 h 234464"/>
                <a:gd name="connsiteX93" fmla="*/ 59340 w 266342"/>
                <a:gd name="connsiteY93" fmla="*/ 91774 h 234464"/>
                <a:gd name="connsiteX94" fmla="*/ 53008 w 266342"/>
                <a:gd name="connsiteY94" fmla="*/ 88124 h 234464"/>
                <a:gd name="connsiteX95" fmla="*/ 43002 w 266342"/>
                <a:gd name="connsiteY95" fmla="*/ 78489 h 234464"/>
                <a:gd name="connsiteX96" fmla="*/ 38936 w 266342"/>
                <a:gd name="connsiteY96" fmla="*/ 73251 h 234464"/>
                <a:gd name="connsiteX97" fmla="*/ 15446 w 266342"/>
                <a:gd name="connsiteY97" fmla="*/ 62302 h 234464"/>
                <a:gd name="connsiteX98" fmla="*/ 11879 w 266342"/>
                <a:gd name="connsiteY98" fmla="*/ 63014 h 234464"/>
                <a:gd name="connsiteX99" fmla="*/ 27253 w 266342"/>
                <a:gd name="connsiteY99" fmla="*/ 28341 h 234464"/>
                <a:gd name="connsiteX100" fmla="*/ 22295 w 266342"/>
                <a:gd name="connsiteY100" fmla="*/ 22756 h 234464"/>
                <a:gd name="connsiteX101" fmla="*/ 59439 w 266342"/>
                <a:gd name="connsiteY101" fmla="*/ 211653 h 234464"/>
                <a:gd name="connsiteX102" fmla="*/ 244062 w 266342"/>
                <a:gd name="connsiteY102" fmla="*/ 173649 h 234464"/>
                <a:gd name="connsiteX103" fmla="*/ 253361 w 266342"/>
                <a:gd name="connsiteY103" fmla="*/ 39527 h 2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66342" h="234464">
                  <a:moveTo>
                    <a:pt x="253290" y="39527"/>
                  </a:moveTo>
                  <a:lnTo>
                    <a:pt x="246672" y="42776"/>
                  </a:lnTo>
                  <a:cubicBezTo>
                    <a:pt x="254788" y="60094"/>
                    <a:pt x="258977" y="79064"/>
                    <a:pt x="258926" y="98271"/>
                  </a:cubicBezTo>
                  <a:lnTo>
                    <a:pt x="258926" y="99548"/>
                  </a:lnTo>
                  <a:lnTo>
                    <a:pt x="253575" y="100114"/>
                  </a:lnTo>
                  <a:lnTo>
                    <a:pt x="252790" y="100114"/>
                  </a:lnTo>
                  <a:lnTo>
                    <a:pt x="250311" y="100223"/>
                  </a:lnTo>
                  <a:cubicBezTo>
                    <a:pt x="244312" y="100479"/>
                    <a:pt x="238983" y="104222"/>
                    <a:pt x="236595" y="109859"/>
                  </a:cubicBezTo>
                  <a:lnTo>
                    <a:pt x="235971" y="111319"/>
                  </a:lnTo>
                  <a:cubicBezTo>
                    <a:pt x="233547" y="116886"/>
                    <a:pt x="228140" y="120464"/>
                    <a:pt x="222183" y="120443"/>
                  </a:cubicBezTo>
                  <a:lnTo>
                    <a:pt x="211642" y="120443"/>
                  </a:lnTo>
                  <a:cubicBezTo>
                    <a:pt x="208350" y="120458"/>
                    <a:pt x="205588" y="117902"/>
                    <a:pt x="205275" y="114549"/>
                  </a:cubicBezTo>
                  <a:lnTo>
                    <a:pt x="204847" y="110242"/>
                  </a:lnTo>
                  <a:cubicBezTo>
                    <a:pt x="204379" y="105371"/>
                    <a:pt x="201748" y="100990"/>
                    <a:pt x="197712" y="98362"/>
                  </a:cubicBezTo>
                  <a:cubicBezTo>
                    <a:pt x="195553" y="96943"/>
                    <a:pt x="194254" y="94491"/>
                    <a:pt x="194270" y="91865"/>
                  </a:cubicBezTo>
                  <a:lnTo>
                    <a:pt x="194270" y="87558"/>
                  </a:lnTo>
                  <a:cubicBezTo>
                    <a:pt x="194268" y="84690"/>
                    <a:pt x="195469" y="81958"/>
                    <a:pt x="197570" y="80058"/>
                  </a:cubicBezTo>
                  <a:lnTo>
                    <a:pt x="215566" y="63798"/>
                  </a:lnTo>
                  <a:cubicBezTo>
                    <a:pt x="220311" y="59511"/>
                    <a:pt x="222172" y="52785"/>
                    <a:pt x="220329" y="46590"/>
                  </a:cubicBezTo>
                  <a:cubicBezTo>
                    <a:pt x="218431" y="40179"/>
                    <a:pt x="213020" y="35515"/>
                    <a:pt x="206523" y="34691"/>
                  </a:cubicBezTo>
                  <a:lnTo>
                    <a:pt x="204740" y="34472"/>
                  </a:lnTo>
                  <a:cubicBezTo>
                    <a:pt x="202188" y="34121"/>
                    <a:pt x="199852" y="32822"/>
                    <a:pt x="198176" y="30822"/>
                  </a:cubicBezTo>
                  <a:cubicBezTo>
                    <a:pt x="196350" y="28682"/>
                    <a:pt x="196042" y="25595"/>
                    <a:pt x="197409" y="23121"/>
                  </a:cubicBezTo>
                  <a:lnTo>
                    <a:pt x="208450" y="3796"/>
                  </a:lnTo>
                  <a:lnTo>
                    <a:pt x="202118" y="0"/>
                  </a:lnTo>
                  <a:lnTo>
                    <a:pt x="191042" y="19453"/>
                  </a:lnTo>
                  <a:cubicBezTo>
                    <a:pt x="188114" y="24721"/>
                    <a:pt x="188758" y="31307"/>
                    <a:pt x="192647" y="35877"/>
                  </a:cubicBezTo>
                  <a:cubicBezTo>
                    <a:pt x="195519" y="39236"/>
                    <a:pt x="199501" y="41393"/>
                    <a:pt x="203830" y="41936"/>
                  </a:cubicBezTo>
                  <a:lnTo>
                    <a:pt x="205614" y="42173"/>
                  </a:lnTo>
                  <a:cubicBezTo>
                    <a:pt x="209228" y="42626"/>
                    <a:pt x="212241" y="45215"/>
                    <a:pt x="213301" y="48779"/>
                  </a:cubicBezTo>
                  <a:cubicBezTo>
                    <a:pt x="214283" y="52164"/>
                    <a:pt x="213269" y="55824"/>
                    <a:pt x="210697" y="58178"/>
                  </a:cubicBezTo>
                  <a:lnTo>
                    <a:pt x="192700" y="74437"/>
                  </a:lnTo>
                  <a:cubicBezTo>
                    <a:pt x="189025" y="77769"/>
                    <a:pt x="186922" y="82553"/>
                    <a:pt x="186922" y="87577"/>
                  </a:cubicBezTo>
                  <a:lnTo>
                    <a:pt x="186922" y="91883"/>
                  </a:lnTo>
                  <a:cubicBezTo>
                    <a:pt x="186920" y="97050"/>
                    <a:pt x="189487" y="101863"/>
                    <a:pt x="193735" y="104658"/>
                  </a:cubicBezTo>
                  <a:cubicBezTo>
                    <a:pt x="195869" y="106055"/>
                    <a:pt x="197262" y="108374"/>
                    <a:pt x="197516" y="110954"/>
                  </a:cubicBezTo>
                  <a:lnTo>
                    <a:pt x="197926" y="115279"/>
                  </a:lnTo>
                  <a:cubicBezTo>
                    <a:pt x="198624" y="122472"/>
                    <a:pt x="204542" y="127951"/>
                    <a:pt x="211607" y="127943"/>
                  </a:cubicBezTo>
                  <a:lnTo>
                    <a:pt x="222059" y="127943"/>
                  </a:lnTo>
                  <a:cubicBezTo>
                    <a:pt x="230944" y="127929"/>
                    <a:pt x="238985" y="122556"/>
                    <a:pt x="242570" y="114238"/>
                  </a:cubicBezTo>
                  <a:lnTo>
                    <a:pt x="243194" y="112760"/>
                  </a:lnTo>
                  <a:cubicBezTo>
                    <a:pt x="244474" y="109751"/>
                    <a:pt x="247320" y="107753"/>
                    <a:pt x="250525" y="107614"/>
                  </a:cubicBezTo>
                  <a:lnTo>
                    <a:pt x="253004" y="107505"/>
                  </a:lnTo>
                  <a:lnTo>
                    <a:pt x="254199" y="107505"/>
                  </a:lnTo>
                  <a:lnTo>
                    <a:pt x="258587" y="107048"/>
                  </a:lnTo>
                  <a:cubicBezTo>
                    <a:pt x="253759" y="177981"/>
                    <a:pt x="193643" y="231479"/>
                    <a:pt x="124315" y="226539"/>
                  </a:cubicBezTo>
                  <a:cubicBezTo>
                    <a:pt x="54987" y="221599"/>
                    <a:pt x="2700" y="160092"/>
                    <a:pt x="7528" y="89159"/>
                  </a:cubicBezTo>
                  <a:cubicBezTo>
                    <a:pt x="7942" y="83086"/>
                    <a:pt x="8775" y="77050"/>
                    <a:pt x="10024" y="71098"/>
                  </a:cubicBezTo>
                  <a:lnTo>
                    <a:pt x="16890" y="69711"/>
                  </a:lnTo>
                  <a:cubicBezTo>
                    <a:pt x="23120" y="68455"/>
                    <a:pt x="29441" y="71388"/>
                    <a:pt x="32622" y="77011"/>
                  </a:cubicBezTo>
                  <a:cubicBezTo>
                    <a:pt x="34062" y="79579"/>
                    <a:pt x="35865" y="81916"/>
                    <a:pt x="37973" y="83945"/>
                  </a:cubicBezTo>
                  <a:lnTo>
                    <a:pt x="47961" y="93581"/>
                  </a:lnTo>
                  <a:cubicBezTo>
                    <a:pt x="50619" y="96171"/>
                    <a:pt x="53859" y="98051"/>
                    <a:pt x="57396" y="99055"/>
                  </a:cubicBezTo>
                  <a:lnTo>
                    <a:pt x="58555" y="99384"/>
                  </a:lnTo>
                  <a:cubicBezTo>
                    <a:pt x="62924" y="100594"/>
                    <a:pt x="66355" y="104055"/>
                    <a:pt x="67598" y="108508"/>
                  </a:cubicBezTo>
                  <a:lnTo>
                    <a:pt x="72949" y="128290"/>
                  </a:lnTo>
                  <a:cubicBezTo>
                    <a:pt x="73839" y="131593"/>
                    <a:pt x="75340" y="134691"/>
                    <a:pt x="77373" y="137415"/>
                  </a:cubicBezTo>
                  <a:lnTo>
                    <a:pt x="93603" y="159204"/>
                  </a:lnTo>
                  <a:cubicBezTo>
                    <a:pt x="94908" y="160947"/>
                    <a:pt x="95777" y="162989"/>
                    <a:pt x="96136" y="165153"/>
                  </a:cubicBezTo>
                  <a:lnTo>
                    <a:pt x="100559" y="192380"/>
                  </a:lnTo>
                  <a:cubicBezTo>
                    <a:pt x="101551" y="198556"/>
                    <a:pt x="107249" y="202740"/>
                    <a:pt x="113285" y="201725"/>
                  </a:cubicBezTo>
                  <a:cubicBezTo>
                    <a:pt x="113288" y="201725"/>
                    <a:pt x="113291" y="201724"/>
                    <a:pt x="113294" y="201724"/>
                  </a:cubicBezTo>
                  <a:cubicBezTo>
                    <a:pt x="114158" y="201575"/>
                    <a:pt x="115002" y="201324"/>
                    <a:pt x="115809" y="200976"/>
                  </a:cubicBezTo>
                  <a:cubicBezTo>
                    <a:pt x="120769" y="198810"/>
                    <a:pt x="124185" y="194056"/>
                    <a:pt x="124727" y="188566"/>
                  </a:cubicBezTo>
                  <a:cubicBezTo>
                    <a:pt x="125136" y="184485"/>
                    <a:pt x="126726" y="180622"/>
                    <a:pt x="129293" y="177471"/>
                  </a:cubicBezTo>
                  <a:lnTo>
                    <a:pt x="133984" y="171668"/>
                  </a:lnTo>
                  <a:cubicBezTo>
                    <a:pt x="135442" y="169887"/>
                    <a:pt x="136540" y="167828"/>
                    <a:pt x="137213" y="165609"/>
                  </a:cubicBezTo>
                  <a:lnTo>
                    <a:pt x="142046" y="149550"/>
                  </a:lnTo>
                  <a:cubicBezTo>
                    <a:pt x="143012" y="146298"/>
                    <a:pt x="144953" y="143438"/>
                    <a:pt x="147593" y="141375"/>
                  </a:cubicBezTo>
                  <a:lnTo>
                    <a:pt x="162112" y="129969"/>
                  </a:lnTo>
                  <a:cubicBezTo>
                    <a:pt x="167479" y="125755"/>
                    <a:pt x="168493" y="117889"/>
                    <a:pt x="164377" y="112395"/>
                  </a:cubicBezTo>
                  <a:lnTo>
                    <a:pt x="163984" y="111903"/>
                  </a:lnTo>
                  <a:lnTo>
                    <a:pt x="158509" y="105406"/>
                  </a:lnTo>
                  <a:cubicBezTo>
                    <a:pt x="159083" y="108752"/>
                    <a:pt x="158556" y="112199"/>
                    <a:pt x="157011" y="115206"/>
                  </a:cubicBezTo>
                  <a:lnTo>
                    <a:pt x="158402" y="116866"/>
                  </a:lnTo>
                  <a:cubicBezTo>
                    <a:pt x="159275" y="117910"/>
                    <a:pt x="159688" y="119277"/>
                    <a:pt x="159543" y="120644"/>
                  </a:cubicBezTo>
                  <a:cubicBezTo>
                    <a:pt x="159396" y="122013"/>
                    <a:pt x="158714" y="123263"/>
                    <a:pt x="157653" y="124111"/>
                  </a:cubicBezTo>
                  <a:lnTo>
                    <a:pt x="143170" y="135517"/>
                  </a:lnTo>
                  <a:cubicBezTo>
                    <a:pt x="139313" y="138523"/>
                    <a:pt x="136475" y="142691"/>
                    <a:pt x="135054" y="147433"/>
                  </a:cubicBezTo>
                  <a:lnTo>
                    <a:pt x="130221" y="163492"/>
                  </a:lnTo>
                  <a:cubicBezTo>
                    <a:pt x="129862" y="164760"/>
                    <a:pt x="129255" y="165939"/>
                    <a:pt x="128437" y="166960"/>
                  </a:cubicBezTo>
                  <a:lnTo>
                    <a:pt x="123728" y="172763"/>
                  </a:lnTo>
                  <a:cubicBezTo>
                    <a:pt x="120237" y="177058"/>
                    <a:pt x="118071" y="182317"/>
                    <a:pt x="117504" y="187873"/>
                  </a:cubicBezTo>
                  <a:cubicBezTo>
                    <a:pt x="117237" y="190659"/>
                    <a:pt x="115497" y="193070"/>
                    <a:pt x="112973" y="194151"/>
                  </a:cubicBezTo>
                  <a:cubicBezTo>
                    <a:pt x="111044" y="194967"/>
                    <a:pt x="108832" y="194029"/>
                    <a:pt x="108034" y="192055"/>
                  </a:cubicBezTo>
                  <a:cubicBezTo>
                    <a:pt x="108033" y="192054"/>
                    <a:pt x="108033" y="192053"/>
                    <a:pt x="108033" y="192052"/>
                  </a:cubicBezTo>
                  <a:cubicBezTo>
                    <a:pt x="107929" y="191787"/>
                    <a:pt x="107851" y="191512"/>
                    <a:pt x="107801" y="191231"/>
                  </a:cubicBezTo>
                  <a:lnTo>
                    <a:pt x="103377" y="164022"/>
                  </a:lnTo>
                  <a:cubicBezTo>
                    <a:pt x="102821" y="160652"/>
                    <a:pt x="101475" y="157471"/>
                    <a:pt x="99454" y="154751"/>
                  </a:cubicBezTo>
                  <a:lnTo>
                    <a:pt x="83401" y="132852"/>
                  </a:lnTo>
                  <a:cubicBezTo>
                    <a:pt x="81941" y="130891"/>
                    <a:pt x="80864" y="128660"/>
                    <a:pt x="80226" y="126283"/>
                  </a:cubicBezTo>
                  <a:lnTo>
                    <a:pt x="74875" y="106501"/>
                  </a:lnTo>
                  <a:cubicBezTo>
                    <a:pt x="72940" y="99444"/>
                    <a:pt x="67521" y="93947"/>
                    <a:pt x="60607" y="92029"/>
                  </a:cubicBezTo>
                  <a:lnTo>
                    <a:pt x="59340" y="91774"/>
                  </a:lnTo>
                  <a:cubicBezTo>
                    <a:pt x="56966" y="91114"/>
                    <a:pt x="54790" y="89860"/>
                    <a:pt x="53008" y="88124"/>
                  </a:cubicBezTo>
                  <a:lnTo>
                    <a:pt x="43002" y="78489"/>
                  </a:lnTo>
                  <a:cubicBezTo>
                    <a:pt x="41411" y="76950"/>
                    <a:pt x="40041" y="75186"/>
                    <a:pt x="38936" y="73251"/>
                  </a:cubicBezTo>
                  <a:cubicBezTo>
                    <a:pt x="34196" y="64842"/>
                    <a:pt x="24758" y="60442"/>
                    <a:pt x="15446" y="62302"/>
                  </a:cubicBezTo>
                  <a:lnTo>
                    <a:pt x="11879" y="63014"/>
                  </a:lnTo>
                  <a:cubicBezTo>
                    <a:pt x="15282" y="50735"/>
                    <a:pt x="20464" y="39048"/>
                    <a:pt x="27253" y="28341"/>
                  </a:cubicBezTo>
                  <a:cubicBezTo>
                    <a:pt x="25768" y="26331"/>
                    <a:pt x="24108" y="24462"/>
                    <a:pt x="22295" y="22756"/>
                  </a:cubicBezTo>
                  <a:cubicBezTo>
                    <a:pt x="-18430" y="85413"/>
                    <a:pt x="-1800" y="169985"/>
                    <a:pt x="59439" y="211653"/>
                  </a:cubicBezTo>
                  <a:cubicBezTo>
                    <a:pt x="120678" y="253321"/>
                    <a:pt x="203337" y="236306"/>
                    <a:pt x="244062" y="173649"/>
                  </a:cubicBezTo>
                  <a:cubicBezTo>
                    <a:pt x="270009" y="133729"/>
                    <a:pt x="273540" y="82795"/>
                    <a:pt x="253361" y="39527"/>
                  </a:cubicBezTo>
                  <a:close/>
                </a:path>
              </a:pathLst>
            </a:custGeom>
            <a:solidFill>
              <a:schemeClr val="bg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4" name="Freeform 80">
              <a:extLst>
                <a:ext uri="{FF2B5EF4-FFF2-40B4-BE49-F238E27FC236}">
                  <a16:creationId xmlns:a16="http://schemas.microsoft.com/office/drawing/2014/main" id="{E3240843-89DC-46E0-A6C3-871550130511}"/>
                </a:ext>
              </a:extLst>
            </p:cNvPr>
            <p:cNvSpPr/>
            <p:nvPr/>
          </p:nvSpPr>
          <p:spPr>
            <a:xfrm>
              <a:off x="6560243" y="879413"/>
              <a:ext cx="6902" cy="4197"/>
            </a:xfrm>
            <a:custGeom>
              <a:avLst/>
              <a:gdLst>
                <a:gd name="connsiteX0" fmla="*/ 6903 w 6902"/>
                <a:gd name="connsiteY0" fmla="*/ 4197 h 4197"/>
                <a:gd name="connsiteX1" fmla="*/ 6064 w 6902"/>
                <a:gd name="connsiteY1" fmla="*/ 3048 h 4197"/>
                <a:gd name="connsiteX2" fmla="*/ 0 w 6902"/>
                <a:gd name="connsiteY2" fmla="*/ 0 h 4197"/>
                <a:gd name="connsiteX3" fmla="*/ 910 w 6902"/>
                <a:gd name="connsiteY3" fmla="*/ 511 h 4197"/>
              </a:gdLst>
              <a:ahLst/>
              <a:cxnLst>
                <a:cxn ang="0">
                  <a:pos x="connsiteX0" y="connsiteY0"/>
                </a:cxn>
                <a:cxn ang="0">
                  <a:pos x="connsiteX1" y="connsiteY1"/>
                </a:cxn>
                <a:cxn ang="0">
                  <a:pos x="connsiteX2" y="connsiteY2"/>
                </a:cxn>
                <a:cxn ang="0">
                  <a:pos x="connsiteX3" y="connsiteY3"/>
                </a:cxn>
              </a:cxnLst>
              <a:rect l="l" t="t" r="r" b="b"/>
              <a:pathLst>
                <a:path w="6902" h="4197">
                  <a:moveTo>
                    <a:pt x="6903" y="4197"/>
                  </a:moveTo>
                  <a:cubicBezTo>
                    <a:pt x="6635" y="3814"/>
                    <a:pt x="6350" y="3413"/>
                    <a:pt x="6064" y="3048"/>
                  </a:cubicBezTo>
                  <a:cubicBezTo>
                    <a:pt x="4427" y="1375"/>
                    <a:pt x="2295" y="304"/>
                    <a:pt x="0" y="0"/>
                  </a:cubicBezTo>
                  <a:lnTo>
                    <a:pt x="910" y="511"/>
                  </a:lnTo>
                  <a:close/>
                </a:path>
              </a:pathLst>
            </a:custGeom>
            <a:solidFill>
              <a:srgbClr val="66A3C7"/>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5" name="Freeform 81">
              <a:extLst>
                <a:ext uri="{FF2B5EF4-FFF2-40B4-BE49-F238E27FC236}">
                  <a16:creationId xmlns:a16="http://schemas.microsoft.com/office/drawing/2014/main" id="{81048AAA-7463-4E8C-9993-6C2018034123}"/>
                </a:ext>
              </a:extLst>
            </p:cNvPr>
            <p:cNvSpPr/>
            <p:nvPr/>
          </p:nvSpPr>
          <p:spPr>
            <a:xfrm>
              <a:off x="6508296" y="768336"/>
              <a:ext cx="146798" cy="117372"/>
            </a:xfrm>
            <a:custGeom>
              <a:avLst/>
              <a:gdLst>
                <a:gd name="connsiteX0" fmla="*/ 10282 w 146798"/>
                <a:gd name="connsiteY0" fmla="*/ 110073 h 117372"/>
                <a:gd name="connsiteX1" fmla="*/ 21929 w 146798"/>
                <a:gd name="connsiteY1" fmla="*/ 117373 h 117372"/>
                <a:gd name="connsiteX2" fmla="*/ 20520 w 146798"/>
                <a:gd name="connsiteY2" fmla="*/ 113723 h 117372"/>
                <a:gd name="connsiteX3" fmla="*/ 22303 w 146798"/>
                <a:gd name="connsiteY3" fmla="*/ 109800 h 117372"/>
                <a:gd name="connsiteX4" fmla="*/ 16399 w 146798"/>
                <a:gd name="connsiteY4" fmla="*/ 106004 h 117372"/>
                <a:gd name="connsiteX5" fmla="*/ 8766 w 146798"/>
                <a:gd name="connsiteY5" fmla="*/ 93667 h 117372"/>
                <a:gd name="connsiteX6" fmla="*/ 8926 w 146798"/>
                <a:gd name="connsiteY6" fmla="*/ 83247 h 117372"/>
                <a:gd name="connsiteX7" fmla="*/ 19895 w 146798"/>
                <a:gd name="connsiteY7" fmla="*/ 78174 h 117372"/>
                <a:gd name="connsiteX8" fmla="*/ 31489 w 146798"/>
                <a:gd name="connsiteY8" fmla="*/ 79671 h 117372"/>
                <a:gd name="connsiteX9" fmla="*/ 48932 w 146798"/>
                <a:gd name="connsiteY9" fmla="*/ 70911 h 117372"/>
                <a:gd name="connsiteX10" fmla="*/ 59634 w 146798"/>
                <a:gd name="connsiteY10" fmla="*/ 65546 h 117372"/>
                <a:gd name="connsiteX11" fmla="*/ 64664 w 146798"/>
                <a:gd name="connsiteY11" fmla="*/ 66203 h 117372"/>
                <a:gd name="connsiteX12" fmla="*/ 80716 w 146798"/>
                <a:gd name="connsiteY12" fmla="*/ 59359 h 117372"/>
                <a:gd name="connsiteX13" fmla="*/ 85157 w 146798"/>
                <a:gd name="connsiteY13" fmla="*/ 53483 h 117372"/>
                <a:gd name="connsiteX14" fmla="*/ 85817 w 146798"/>
                <a:gd name="connsiteY14" fmla="*/ 26438 h 117372"/>
                <a:gd name="connsiteX15" fmla="*/ 73100 w 146798"/>
                <a:gd name="connsiteY15" fmla="*/ 7733 h 117372"/>
                <a:gd name="connsiteX16" fmla="*/ 80235 w 146798"/>
                <a:gd name="connsiteY16" fmla="*/ 7514 h 117372"/>
                <a:gd name="connsiteX17" fmla="*/ 143125 w 146798"/>
                <a:gd name="connsiteY17" fmla="*/ 24723 h 117372"/>
                <a:gd name="connsiteX18" fmla="*/ 146799 w 146798"/>
                <a:gd name="connsiteY18" fmla="*/ 18226 h 117372"/>
                <a:gd name="connsiteX19" fmla="*/ 30543 w 146798"/>
                <a:gd name="connsiteY19" fmla="*/ 9850 h 117372"/>
                <a:gd name="connsiteX20" fmla="*/ 28029 w 146798"/>
                <a:gd name="connsiteY20" fmla="*/ 19084 h 117372"/>
                <a:gd name="connsiteX21" fmla="*/ 64682 w 146798"/>
                <a:gd name="connsiteY21" fmla="*/ 8500 h 117372"/>
                <a:gd name="connsiteX22" fmla="*/ 79789 w 146798"/>
                <a:gd name="connsiteY22" fmla="*/ 30782 h 117372"/>
                <a:gd name="connsiteX23" fmla="*/ 79325 w 146798"/>
                <a:gd name="connsiteY23" fmla="*/ 48903 h 117372"/>
                <a:gd name="connsiteX24" fmla="*/ 74902 w 146798"/>
                <a:gd name="connsiteY24" fmla="*/ 54779 h 117372"/>
                <a:gd name="connsiteX25" fmla="*/ 65556 w 146798"/>
                <a:gd name="connsiteY25" fmla="*/ 58739 h 117372"/>
                <a:gd name="connsiteX26" fmla="*/ 60544 w 146798"/>
                <a:gd name="connsiteY26" fmla="*/ 58082 h 117372"/>
                <a:gd name="connsiteX27" fmla="*/ 42708 w 146798"/>
                <a:gd name="connsiteY27" fmla="*/ 67079 h 117372"/>
                <a:gd name="connsiteX28" fmla="*/ 32505 w 146798"/>
                <a:gd name="connsiteY28" fmla="*/ 72207 h 117372"/>
                <a:gd name="connsiteX29" fmla="*/ 20841 w 146798"/>
                <a:gd name="connsiteY29" fmla="*/ 70729 h 117372"/>
                <a:gd name="connsiteX30" fmla="*/ 2862 w 146798"/>
                <a:gd name="connsiteY30" fmla="*/ 79050 h 117372"/>
                <a:gd name="connsiteX31" fmla="*/ 2576 w 146798"/>
                <a:gd name="connsiteY31" fmla="*/ 97719 h 11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798" h="117372">
                  <a:moveTo>
                    <a:pt x="10282" y="110073"/>
                  </a:moveTo>
                  <a:cubicBezTo>
                    <a:pt x="12850" y="114220"/>
                    <a:pt x="17151" y="116915"/>
                    <a:pt x="21929" y="117373"/>
                  </a:cubicBezTo>
                  <a:cubicBezTo>
                    <a:pt x="21034" y="116376"/>
                    <a:pt x="20532" y="115076"/>
                    <a:pt x="20520" y="113723"/>
                  </a:cubicBezTo>
                  <a:cubicBezTo>
                    <a:pt x="20469" y="112199"/>
                    <a:pt x="21131" y="110742"/>
                    <a:pt x="22303" y="109800"/>
                  </a:cubicBezTo>
                  <a:cubicBezTo>
                    <a:pt x="19880" y="109500"/>
                    <a:pt x="17714" y="108108"/>
                    <a:pt x="16399" y="106004"/>
                  </a:cubicBezTo>
                  <a:lnTo>
                    <a:pt x="8766" y="93667"/>
                  </a:lnTo>
                  <a:cubicBezTo>
                    <a:pt x="6779" y="90473"/>
                    <a:pt x="6842" y="86376"/>
                    <a:pt x="8926" y="83247"/>
                  </a:cubicBezTo>
                  <a:cubicBezTo>
                    <a:pt x="11343" y="79561"/>
                    <a:pt x="15594" y="77595"/>
                    <a:pt x="19895" y="78174"/>
                  </a:cubicBezTo>
                  <a:lnTo>
                    <a:pt x="31489" y="79671"/>
                  </a:lnTo>
                  <a:cubicBezTo>
                    <a:pt x="38492" y="80581"/>
                    <a:pt x="45352" y="77136"/>
                    <a:pt x="48932" y="70911"/>
                  </a:cubicBezTo>
                  <a:cubicBezTo>
                    <a:pt x="51106" y="67068"/>
                    <a:pt x="55334" y="64949"/>
                    <a:pt x="59634" y="65546"/>
                  </a:cubicBezTo>
                  <a:lnTo>
                    <a:pt x="64664" y="66203"/>
                  </a:lnTo>
                  <a:cubicBezTo>
                    <a:pt x="70820" y="66981"/>
                    <a:pt x="76921" y="64380"/>
                    <a:pt x="80716" y="59359"/>
                  </a:cubicBezTo>
                  <a:lnTo>
                    <a:pt x="85157" y="53483"/>
                  </a:lnTo>
                  <a:cubicBezTo>
                    <a:pt x="91148" y="45591"/>
                    <a:pt x="91415" y="34627"/>
                    <a:pt x="85817" y="26438"/>
                  </a:cubicBezTo>
                  <a:lnTo>
                    <a:pt x="73100" y="7733"/>
                  </a:lnTo>
                  <a:cubicBezTo>
                    <a:pt x="75455" y="7605"/>
                    <a:pt x="77845" y="7514"/>
                    <a:pt x="80235" y="7514"/>
                  </a:cubicBezTo>
                  <a:cubicBezTo>
                    <a:pt x="102310" y="7511"/>
                    <a:pt x="123998" y="13446"/>
                    <a:pt x="143125" y="24723"/>
                  </a:cubicBezTo>
                  <a:lnTo>
                    <a:pt x="146799" y="18226"/>
                  </a:lnTo>
                  <a:cubicBezTo>
                    <a:pt x="111361" y="-2686"/>
                    <a:pt x="68496" y="-5775"/>
                    <a:pt x="30543" y="9850"/>
                  </a:cubicBezTo>
                  <a:cubicBezTo>
                    <a:pt x="30044" y="12898"/>
                    <a:pt x="28760" y="16109"/>
                    <a:pt x="28029" y="19084"/>
                  </a:cubicBezTo>
                  <a:cubicBezTo>
                    <a:pt x="39669" y="13724"/>
                    <a:pt x="52020" y="10157"/>
                    <a:pt x="64682" y="8500"/>
                  </a:cubicBezTo>
                  <a:lnTo>
                    <a:pt x="79789" y="30782"/>
                  </a:lnTo>
                  <a:cubicBezTo>
                    <a:pt x="83521" y="36277"/>
                    <a:pt x="83333" y="43615"/>
                    <a:pt x="79325" y="48903"/>
                  </a:cubicBezTo>
                  <a:lnTo>
                    <a:pt x="74902" y="54779"/>
                  </a:lnTo>
                  <a:cubicBezTo>
                    <a:pt x="72695" y="57704"/>
                    <a:pt x="69137" y="59211"/>
                    <a:pt x="65556" y="58739"/>
                  </a:cubicBezTo>
                  <a:lnTo>
                    <a:pt x="60544" y="58082"/>
                  </a:lnTo>
                  <a:cubicBezTo>
                    <a:pt x="53382" y="57207"/>
                    <a:pt x="46390" y="60734"/>
                    <a:pt x="42708" y="67079"/>
                  </a:cubicBezTo>
                  <a:cubicBezTo>
                    <a:pt x="40618" y="70725"/>
                    <a:pt x="36603" y="72743"/>
                    <a:pt x="32505" y="72207"/>
                  </a:cubicBezTo>
                  <a:lnTo>
                    <a:pt x="20841" y="70729"/>
                  </a:lnTo>
                  <a:cubicBezTo>
                    <a:pt x="13791" y="69794"/>
                    <a:pt x="6830" y="73016"/>
                    <a:pt x="2862" y="79050"/>
                  </a:cubicBezTo>
                  <a:cubicBezTo>
                    <a:pt x="-848" y="84663"/>
                    <a:pt x="-960" y="91990"/>
                    <a:pt x="2576" y="97719"/>
                  </a:cubicBezTo>
                  <a:close/>
                </a:path>
              </a:pathLst>
            </a:custGeom>
            <a:solidFill>
              <a:schemeClr val="bg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6" name="Freeform 82">
              <a:extLst>
                <a:ext uri="{FF2B5EF4-FFF2-40B4-BE49-F238E27FC236}">
                  <a16:creationId xmlns:a16="http://schemas.microsoft.com/office/drawing/2014/main" id="{8A379C5F-BB09-449C-AC1B-FEA1CC593CF2}"/>
                </a:ext>
              </a:extLst>
            </p:cNvPr>
            <p:cNvSpPr/>
            <p:nvPr/>
          </p:nvSpPr>
          <p:spPr>
            <a:xfrm>
              <a:off x="6648905" y="732911"/>
              <a:ext cx="97147" cy="131652"/>
            </a:xfrm>
            <a:custGeom>
              <a:avLst/>
              <a:gdLst>
                <a:gd name="connsiteX0" fmla="*/ 82474 w 97147"/>
                <a:gd name="connsiteY0" fmla="*/ 14415 h 131652"/>
                <a:gd name="connsiteX1" fmla="*/ 14894 w 97147"/>
                <a:gd name="connsiteY1" fmla="*/ 14215 h 131652"/>
                <a:gd name="connsiteX2" fmla="*/ 14697 w 97147"/>
                <a:gd name="connsiteY2" fmla="*/ 14415 h 131652"/>
                <a:gd name="connsiteX3" fmla="*/ 10292 w 97147"/>
                <a:gd name="connsiteY3" fmla="*/ 81754 h 131652"/>
                <a:gd name="connsiteX4" fmla="*/ 45643 w 97147"/>
                <a:gd name="connsiteY4" fmla="*/ 130077 h 131652"/>
                <a:gd name="connsiteX5" fmla="*/ 50601 w 97147"/>
                <a:gd name="connsiteY5" fmla="*/ 131008 h 131652"/>
                <a:gd name="connsiteX6" fmla="*/ 51511 w 97147"/>
                <a:gd name="connsiteY6" fmla="*/ 130077 h 131652"/>
                <a:gd name="connsiteX7" fmla="*/ 86844 w 97147"/>
                <a:gd name="connsiteY7" fmla="*/ 81754 h 131652"/>
                <a:gd name="connsiteX8" fmla="*/ 97064 w 97147"/>
                <a:gd name="connsiteY8" fmla="*/ 47665 h 131652"/>
                <a:gd name="connsiteX9" fmla="*/ 82457 w 97147"/>
                <a:gd name="connsiteY9" fmla="*/ 14415 h 131652"/>
                <a:gd name="connsiteX10" fmla="*/ 80994 w 97147"/>
                <a:gd name="connsiteY10" fmla="*/ 77246 h 131652"/>
                <a:gd name="connsiteX11" fmla="*/ 48586 w 97147"/>
                <a:gd name="connsiteY11" fmla="*/ 121555 h 131652"/>
                <a:gd name="connsiteX12" fmla="*/ 16196 w 97147"/>
                <a:gd name="connsiteY12" fmla="*/ 77265 h 131652"/>
                <a:gd name="connsiteX13" fmla="*/ 19906 w 97147"/>
                <a:gd name="connsiteY13" fmla="*/ 19689 h 131652"/>
                <a:gd name="connsiteX14" fmla="*/ 77106 w 97147"/>
                <a:gd name="connsiteY14" fmla="*/ 19543 h 131652"/>
                <a:gd name="connsiteX15" fmla="*/ 77249 w 97147"/>
                <a:gd name="connsiteY15" fmla="*/ 19689 h 131652"/>
                <a:gd name="connsiteX16" fmla="*/ 89734 w 97147"/>
                <a:gd name="connsiteY16" fmla="*/ 48139 h 131652"/>
                <a:gd name="connsiteX17" fmla="*/ 80976 w 97147"/>
                <a:gd name="connsiteY17" fmla="*/ 77228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147" h="131652">
                  <a:moveTo>
                    <a:pt x="82474" y="14415"/>
                  </a:moveTo>
                  <a:cubicBezTo>
                    <a:pt x="63864" y="-4726"/>
                    <a:pt x="33613" y="-4816"/>
                    <a:pt x="14894" y="14215"/>
                  </a:cubicBezTo>
                  <a:lnTo>
                    <a:pt x="14697" y="14415"/>
                  </a:lnTo>
                  <a:cubicBezTo>
                    <a:pt x="-3073" y="32553"/>
                    <a:pt x="-4957" y="61355"/>
                    <a:pt x="10292" y="81754"/>
                  </a:cubicBezTo>
                  <a:lnTo>
                    <a:pt x="45643" y="130077"/>
                  </a:lnTo>
                  <a:cubicBezTo>
                    <a:pt x="46762" y="131734"/>
                    <a:pt x="48981" y="132150"/>
                    <a:pt x="50601" y="131008"/>
                  </a:cubicBezTo>
                  <a:cubicBezTo>
                    <a:pt x="50956" y="130755"/>
                    <a:pt x="51264" y="130440"/>
                    <a:pt x="51511" y="130077"/>
                  </a:cubicBezTo>
                  <a:lnTo>
                    <a:pt x="86844" y="81754"/>
                  </a:lnTo>
                  <a:cubicBezTo>
                    <a:pt x="94127" y="72008"/>
                    <a:pt x="97753" y="59913"/>
                    <a:pt x="97064" y="47665"/>
                  </a:cubicBezTo>
                  <a:cubicBezTo>
                    <a:pt x="96280" y="35140"/>
                    <a:pt x="91091" y="23330"/>
                    <a:pt x="82457" y="14415"/>
                  </a:cubicBezTo>
                  <a:close/>
                  <a:moveTo>
                    <a:pt x="80994" y="77246"/>
                  </a:moveTo>
                  <a:lnTo>
                    <a:pt x="48586" y="121555"/>
                  </a:lnTo>
                  <a:lnTo>
                    <a:pt x="16196" y="77265"/>
                  </a:lnTo>
                  <a:cubicBezTo>
                    <a:pt x="3156" y="59833"/>
                    <a:pt x="4742" y="35218"/>
                    <a:pt x="19906" y="19689"/>
                  </a:cubicBezTo>
                  <a:cubicBezTo>
                    <a:pt x="35663" y="3491"/>
                    <a:pt x="61270" y="3426"/>
                    <a:pt x="77106" y="19543"/>
                  </a:cubicBezTo>
                  <a:lnTo>
                    <a:pt x="77249" y="19689"/>
                  </a:lnTo>
                  <a:cubicBezTo>
                    <a:pt x="84634" y="27317"/>
                    <a:pt x="89070" y="37424"/>
                    <a:pt x="89734" y="48139"/>
                  </a:cubicBezTo>
                  <a:cubicBezTo>
                    <a:pt x="90307" y="58595"/>
                    <a:pt x="87200" y="68915"/>
                    <a:pt x="80976" y="77228"/>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7" name="Freeform 83">
              <a:extLst>
                <a:ext uri="{FF2B5EF4-FFF2-40B4-BE49-F238E27FC236}">
                  <a16:creationId xmlns:a16="http://schemas.microsoft.com/office/drawing/2014/main" id="{EF3144B6-45CA-4373-9291-97BA828BEFB6}"/>
                </a:ext>
              </a:extLst>
            </p:cNvPr>
            <p:cNvSpPr/>
            <p:nvPr/>
          </p:nvSpPr>
          <p:spPr>
            <a:xfrm>
              <a:off x="6674483" y="760594"/>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94 h 45950"/>
                <a:gd name="connsiteX4" fmla="*/ 22473 w 44911"/>
                <a:gd name="connsiteY4" fmla="*/ 0 h 45950"/>
                <a:gd name="connsiteX5" fmla="*/ 22456 w 44911"/>
                <a:gd name="connsiteY5" fmla="*/ 0 h 45950"/>
                <a:gd name="connsiteX6" fmla="*/ 33157 w 44911"/>
                <a:gd name="connsiteY6" fmla="*/ 33925 h 45950"/>
                <a:gd name="connsiteX7" fmla="*/ 11793 w 44911"/>
                <a:gd name="connsiteY7" fmla="*/ 33782 h 45950"/>
                <a:gd name="connsiteX8" fmla="*/ 11932 w 44911"/>
                <a:gd name="connsiteY8" fmla="*/ 11923 h 45950"/>
                <a:gd name="connsiteX9" fmla="*/ 33297 w 44911"/>
                <a:gd name="connsiteY9" fmla="*/ 12066 h 45950"/>
                <a:gd name="connsiteX10" fmla="*/ 37652 w 44911"/>
                <a:gd name="connsiteY10" fmla="*/ 22975 h 45950"/>
                <a:gd name="connsiteX11" fmla="*/ 33157 w 44911"/>
                <a:gd name="connsiteY11" fmla="*/ 33925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11" h="45950">
                  <a:moveTo>
                    <a:pt x="22456" y="0"/>
                  </a:moveTo>
                  <a:cubicBezTo>
                    <a:pt x="10054" y="0"/>
                    <a:pt x="0" y="10286"/>
                    <a:pt x="0" y="22975"/>
                  </a:cubicBezTo>
                  <a:cubicBezTo>
                    <a:pt x="0" y="35664"/>
                    <a:pt x="10054" y="45951"/>
                    <a:pt x="22456" y="45951"/>
                  </a:cubicBezTo>
                  <a:cubicBezTo>
                    <a:pt x="34851" y="45951"/>
                    <a:pt x="44901" y="35676"/>
                    <a:pt x="44911" y="22994"/>
                  </a:cubicBezTo>
                  <a:cubicBezTo>
                    <a:pt x="44921" y="10305"/>
                    <a:pt x="34875" y="10"/>
                    <a:pt x="22473" y="0"/>
                  </a:cubicBezTo>
                  <a:cubicBezTo>
                    <a:pt x="22467" y="0"/>
                    <a:pt x="22462" y="0"/>
                    <a:pt x="22456" y="0"/>
                  </a:cubicBezTo>
                  <a:close/>
                  <a:moveTo>
                    <a:pt x="33157" y="33925"/>
                  </a:moveTo>
                  <a:cubicBezTo>
                    <a:pt x="27219" y="39922"/>
                    <a:pt x="17654" y="39858"/>
                    <a:pt x="11793" y="33782"/>
                  </a:cubicBezTo>
                  <a:cubicBezTo>
                    <a:pt x="5932" y="27706"/>
                    <a:pt x="5994" y="17920"/>
                    <a:pt x="11932" y="11923"/>
                  </a:cubicBezTo>
                  <a:cubicBezTo>
                    <a:pt x="17871" y="5926"/>
                    <a:pt x="27436" y="5990"/>
                    <a:pt x="33297" y="12066"/>
                  </a:cubicBezTo>
                  <a:cubicBezTo>
                    <a:pt x="36100" y="14971"/>
                    <a:pt x="37665" y="18893"/>
                    <a:pt x="37652" y="22975"/>
                  </a:cubicBezTo>
                  <a:cubicBezTo>
                    <a:pt x="37639" y="27092"/>
                    <a:pt x="36021" y="31033"/>
                    <a:pt x="33157" y="3392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8" name="Freeform 84">
              <a:extLst>
                <a:ext uri="{FF2B5EF4-FFF2-40B4-BE49-F238E27FC236}">
                  <a16:creationId xmlns:a16="http://schemas.microsoft.com/office/drawing/2014/main" id="{AC9694A2-4EE0-4C25-B29B-9776A161AE6B}"/>
                </a:ext>
              </a:extLst>
            </p:cNvPr>
            <p:cNvSpPr/>
            <p:nvPr/>
          </p:nvSpPr>
          <p:spPr>
            <a:xfrm>
              <a:off x="6443505" y="716282"/>
              <a:ext cx="97182" cy="131591"/>
            </a:xfrm>
            <a:custGeom>
              <a:avLst/>
              <a:gdLst>
                <a:gd name="connsiteX0" fmla="*/ 82474 w 97182"/>
                <a:gd name="connsiteY0" fmla="*/ 14438 h 131591"/>
                <a:gd name="connsiteX1" fmla="*/ 14950 w 97182"/>
                <a:gd name="connsiteY1" fmla="*/ 14179 h 131591"/>
                <a:gd name="connsiteX2" fmla="*/ 14947 w 97182"/>
                <a:gd name="connsiteY2" fmla="*/ 14183 h 131591"/>
                <a:gd name="connsiteX3" fmla="*/ 14697 w 97182"/>
                <a:gd name="connsiteY3" fmla="*/ 14438 h 131591"/>
                <a:gd name="connsiteX4" fmla="*/ 10292 w 97182"/>
                <a:gd name="connsiteY4" fmla="*/ 81777 h 131591"/>
                <a:gd name="connsiteX5" fmla="*/ 45661 w 97182"/>
                <a:gd name="connsiteY5" fmla="*/ 130082 h 131591"/>
                <a:gd name="connsiteX6" fmla="*/ 50798 w 97182"/>
                <a:gd name="connsiteY6" fmla="*/ 130848 h 131591"/>
                <a:gd name="connsiteX7" fmla="*/ 51547 w 97182"/>
                <a:gd name="connsiteY7" fmla="*/ 130082 h 131591"/>
                <a:gd name="connsiteX8" fmla="*/ 86880 w 97182"/>
                <a:gd name="connsiteY8" fmla="*/ 81777 h 131591"/>
                <a:gd name="connsiteX9" fmla="*/ 97100 w 97182"/>
                <a:gd name="connsiteY9" fmla="*/ 47688 h 131591"/>
                <a:gd name="connsiteX10" fmla="*/ 82474 w 97182"/>
                <a:gd name="connsiteY10" fmla="*/ 14438 h 131591"/>
                <a:gd name="connsiteX11" fmla="*/ 81012 w 97182"/>
                <a:gd name="connsiteY11" fmla="*/ 77269 h 131591"/>
                <a:gd name="connsiteX12" fmla="*/ 48586 w 97182"/>
                <a:gd name="connsiteY12" fmla="*/ 121596 h 131591"/>
                <a:gd name="connsiteX13" fmla="*/ 16231 w 97182"/>
                <a:gd name="connsiteY13" fmla="*/ 77306 h 131591"/>
                <a:gd name="connsiteX14" fmla="*/ 19941 w 97182"/>
                <a:gd name="connsiteY14" fmla="*/ 19730 h 131591"/>
                <a:gd name="connsiteX15" fmla="*/ 77124 w 97182"/>
                <a:gd name="connsiteY15" fmla="*/ 19584 h 131591"/>
                <a:gd name="connsiteX16" fmla="*/ 77266 w 97182"/>
                <a:gd name="connsiteY16" fmla="*/ 19730 h 131591"/>
                <a:gd name="connsiteX17" fmla="*/ 89752 w 97182"/>
                <a:gd name="connsiteY17" fmla="*/ 48180 h 131591"/>
                <a:gd name="connsiteX18" fmla="*/ 80994 w 97182"/>
                <a:gd name="connsiteY18" fmla="*/ 77269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2" h="131591">
                  <a:moveTo>
                    <a:pt x="82474" y="14438"/>
                  </a:moveTo>
                  <a:cubicBezTo>
                    <a:pt x="63898" y="-4711"/>
                    <a:pt x="33666" y="-4827"/>
                    <a:pt x="14950" y="14179"/>
                  </a:cubicBezTo>
                  <a:cubicBezTo>
                    <a:pt x="14949" y="14181"/>
                    <a:pt x="14948" y="14182"/>
                    <a:pt x="14947" y="14183"/>
                  </a:cubicBezTo>
                  <a:lnTo>
                    <a:pt x="14697" y="14438"/>
                  </a:lnTo>
                  <a:cubicBezTo>
                    <a:pt x="-3073" y="32575"/>
                    <a:pt x="-4957" y="61378"/>
                    <a:pt x="10292" y="81777"/>
                  </a:cubicBezTo>
                  <a:lnTo>
                    <a:pt x="45661" y="130082"/>
                  </a:lnTo>
                  <a:cubicBezTo>
                    <a:pt x="46874" y="131743"/>
                    <a:pt x="49172" y="132086"/>
                    <a:pt x="50798" y="130848"/>
                  </a:cubicBezTo>
                  <a:cubicBezTo>
                    <a:pt x="51082" y="130630"/>
                    <a:pt x="51334" y="130372"/>
                    <a:pt x="51547" y="130082"/>
                  </a:cubicBezTo>
                  <a:lnTo>
                    <a:pt x="86880" y="81777"/>
                  </a:lnTo>
                  <a:cubicBezTo>
                    <a:pt x="94163" y="72030"/>
                    <a:pt x="97789" y="59936"/>
                    <a:pt x="97100" y="47688"/>
                  </a:cubicBezTo>
                  <a:cubicBezTo>
                    <a:pt x="96320" y="35158"/>
                    <a:pt x="91124" y="23344"/>
                    <a:pt x="82474" y="14438"/>
                  </a:cubicBezTo>
                  <a:close/>
                  <a:moveTo>
                    <a:pt x="81012" y="77269"/>
                  </a:moveTo>
                  <a:lnTo>
                    <a:pt x="48586" y="121596"/>
                  </a:lnTo>
                  <a:lnTo>
                    <a:pt x="16231" y="77306"/>
                  </a:lnTo>
                  <a:cubicBezTo>
                    <a:pt x="3119" y="59897"/>
                    <a:pt x="4709" y="35227"/>
                    <a:pt x="19941" y="19730"/>
                  </a:cubicBezTo>
                  <a:cubicBezTo>
                    <a:pt x="35692" y="3534"/>
                    <a:pt x="61294" y="3469"/>
                    <a:pt x="77124" y="19584"/>
                  </a:cubicBezTo>
                  <a:lnTo>
                    <a:pt x="77266" y="19730"/>
                  </a:lnTo>
                  <a:cubicBezTo>
                    <a:pt x="84652" y="27358"/>
                    <a:pt x="89087" y="37465"/>
                    <a:pt x="89752" y="48180"/>
                  </a:cubicBezTo>
                  <a:cubicBezTo>
                    <a:pt x="90325" y="58636"/>
                    <a:pt x="87218" y="68956"/>
                    <a:pt x="80994" y="77269"/>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9" name="Freeform 85">
              <a:extLst>
                <a:ext uri="{FF2B5EF4-FFF2-40B4-BE49-F238E27FC236}">
                  <a16:creationId xmlns:a16="http://schemas.microsoft.com/office/drawing/2014/main" id="{BF0D808C-4982-486F-9A1D-55D08F1158F7}"/>
                </a:ext>
              </a:extLst>
            </p:cNvPr>
            <p:cNvSpPr/>
            <p:nvPr/>
          </p:nvSpPr>
          <p:spPr>
            <a:xfrm>
              <a:off x="6469100" y="744024"/>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75 h 45950"/>
                <a:gd name="connsiteX4" fmla="*/ 22456 w 44911"/>
                <a:gd name="connsiteY4" fmla="*/ 0 h 45950"/>
                <a:gd name="connsiteX5" fmla="*/ 33157 w 44911"/>
                <a:gd name="connsiteY5" fmla="*/ 33925 h 45950"/>
                <a:gd name="connsiteX6" fmla="*/ 11793 w 44911"/>
                <a:gd name="connsiteY6" fmla="*/ 33818 h 45950"/>
                <a:gd name="connsiteX7" fmla="*/ 11897 w 44911"/>
                <a:gd name="connsiteY7" fmla="*/ 11959 h 45950"/>
                <a:gd name="connsiteX8" fmla="*/ 33261 w 44911"/>
                <a:gd name="connsiteY8" fmla="*/ 12066 h 45950"/>
                <a:gd name="connsiteX9" fmla="*/ 37634 w 44911"/>
                <a:gd name="connsiteY9" fmla="*/ 22975 h 45950"/>
                <a:gd name="connsiteX10" fmla="*/ 33157 w 44911"/>
                <a:gd name="connsiteY10" fmla="*/ 33925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11" h="45950">
                  <a:moveTo>
                    <a:pt x="22456" y="0"/>
                  </a:moveTo>
                  <a:cubicBezTo>
                    <a:pt x="10054" y="0"/>
                    <a:pt x="0" y="10286"/>
                    <a:pt x="0" y="22975"/>
                  </a:cubicBezTo>
                  <a:cubicBezTo>
                    <a:pt x="0" y="35664"/>
                    <a:pt x="10054" y="45951"/>
                    <a:pt x="22456" y="45951"/>
                  </a:cubicBezTo>
                  <a:cubicBezTo>
                    <a:pt x="34857" y="45951"/>
                    <a:pt x="44911" y="35664"/>
                    <a:pt x="44911" y="22975"/>
                  </a:cubicBezTo>
                  <a:cubicBezTo>
                    <a:pt x="44911" y="10286"/>
                    <a:pt x="34857" y="0"/>
                    <a:pt x="22456" y="0"/>
                  </a:cubicBezTo>
                  <a:close/>
                  <a:moveTo>
                    <a:pt x="33157" y="33925"/>
                  </a:moveTo>
                  <a:cubicBezTo>
                    <a:pt x="27229" y="39932"/>
                    <a:pt x="17664" y="39884"/>
                    <a:pt x="11793" y="33818"/>
                  </a:cubicBezTo>
                  <a:cubicBezTo>
                    <a:pt x="5922" y="27753"/>
                    <a:pt x="5968" y="17966"/>
                    <a:pt x="11897" y="11959"/>
                  </a:cubicBezTo>
                  <a:cubicBezTo>
                    <a:pt x="17825" y="5953"/>
                    <a:pt x="27390" y="6000"/>
                    <a:pt x="33261" y="12066"/>
                  </a:cubicBezTo>
                  <a:cubicBezTo>
                    <a:pt x="36071" y="14968"/>
                    <a:pt x="37643" y="18891"/>
                    <a:pt x="37634" y="22975"/>
                  </a:cubicBezTo>
                  <a:cubicBezTo>
                    <a:pt x="37623" y="27089"/>
                    <a:pt x="36013" y="31029"/>
                    <a:pt x="33157" y="3392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60" name="Freeform 86">
              <a:extLst>
                <a:ext uri="{FF2B5EF4-FFF2-40B4-BE49-F238E27FC236}">
                  <a16:creationId xmlns:a16="http://schemas.microsoft.com/office/drawing/2014/main" id="{45174EDF-C046-4114-B594-790BF88F8ADF}"/>
                </a:ext>
              </a:extLst>
            </p:cNvPr>
            <p:cNvSpPr/>
            <p:nvPr/>
          </p:nvSpPr>
          <p:spPr>
            <a:xfrm>
              <a:off x="6522662" y="847624"/>
              <a:ext cx="97236" cy="131641"/>
            </a:xfrm>
            <a:custGeom>
              <a:avLst/>
              <a:gdLst>
                <a:gd name="connsiteX0" fmla="*/ 82474 w 97236"/>
                <a:gd name="connsiteY0" fmla="*/ 14415 h 131641"/>
                <a:gd name="connsiteX1" fmla="*/ 14876 w 97236"/>
                <a:gd name="connsiteY1" fmla="*/ 14233 h 131641"/>
                <a:gd name="connsiteX2" fmla="*/ 14697 w 97236"/>
                <a:gd name="connsiteY2" fmla="*/ 14415 h 131641"/>
                <a:gd name="connsiteX3" fmla="*/ 10292 w 97236"/>
                <a:gd name="connsiteY3" fmla="*/ 81754 h 131641"/>
                <a:gd name="connsiteX4" fmla="*/ 45714 w 97236"/>
                <a:gd name="connsiteY4" fmla="*/ 130132 h 131641"/>
                <a:gd name="connsiteX5" fmla="*/ 50851 w 97236"/>
                <a:gd name="connsiteY5" fmla="*/ 130898 h 131641"/>
                <a:gd name="connsiteX6" fmla="*/ 51600 w 97236"/>
                <a:gd name="connsiteY6" fmla="*/ 130132 h 131641"/>
                <a:gd name="connsiteX7" fmla="*/ 86934 w 97236"/>
                <a:gd name="connsiteY7" fmla="*/ 81809 h 131641"/>
                <a:gd name="connsiteX8" fmla="*/ 97154 w 97236"/>
                <a:gd name="connsiteY8" fmla="*/ 47720 h 131641"/>
                <a:gd name="connsiteX9" fmla="*/ 82528 w 97236"/>
                <a:gd name="connsiteY9" fmla="*/ 14452 h 131641"/>
                <a:gd name="connsiteX10" fmla="*/ 81012 w 97236"/>
                <a:gd name="connsiteY10" fmla="*/ 77210 h 131641"/>
                <a:gd name="connsiteX11" fmla="*/ 48604 w 97236"/>
                <a:gd name="connsiteY11" fmla="*/ 121518 h 131641"/>
                <a:gd name="connsiteX12" fmla="*/ 16231 w 97236"/>
                <a:gd name="connsiteY12" fmla="*/ 77301 h 131641"/>
                <a:gd name="connsiteX13" fmla="*/ 19941 w 97236"/>
                <a:gd name="connsiteY13" fmla="*/ 19726 h 131641"/>
                <a:gd name="connsiteX14" fmla="*/ 77124 w 97236"/>
                <a:gd name="connsiteY14" fmla="*/ 19580 h 131641"/>
                <a:gd name="connsiteX15" fmla="*/ 77266 w 97236"/>
                <a:gd name="connsiteY15" fmla="*/ 19726 h 131641"/>
                <a:gd name="connsiteX16" fmla="*/ 89752 w 97236"/>
                <a:gd name="connsiteY16" fmla="*/ 48176 h 131641"/>
                <a:gd name="connsiteX17" fmla="*/ 80994 w 97236"/>
                <a:gd name="connsiteY17" fmla="*/ 77265 h 1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36" h="131641">
                  <a:moveTo>
                    <a:pt x="82474" y="14415"/>
                  </a:moveTo>
                  <a:cubicBezTo>
                    <a:pt x="63857" y="-4734"/>
                    <a:pt x="33592" y="-4815"/>
                    <a:pt x="14876" y="14233"/>
                  </a:cubicBezTo>
                  <a:lnTo>
                    <a:pt x="14697" y="14415"/>
                  </a:lnTo>
                  <a:cubicBezTo>
                    <a:pt x="-3073" y="32553"/>
                    <a:pt x="-4957" y="61355"/>
                    <a:pt x="10292" y="81754"/>
                  </a:cubicBezTo>
                  <a:lnTo>
                    <a:pt x="45714" y="130132"/>
                  </a:lnTo>
                  <a:cubicBezTo>
                    <a:pt x="46927" y="131793"/>
                    <a:pt x="49225" y="132136"/>
                    <a:pt x="50851" y="130898"/>
                  </a:cubicBezTo>
                  <a:cubicBezTo>
                    <a:pt x="51135" y="130681"/>
                    <a:pt x="51388" y="130422"/>
                    <a:pt x="51600" y="130132"/>
                  </a:cubicBezTo>
                  <a:lnTo>
                    <a:pt x="86934" y="81809"/>
                  </a:lnTo>
                  <a:cubicBezTo>
                    <a:pt x="94216" y="72062"/>
                    <a:pt x="97842" y="59968"/>
                    <a:pt x="97154" y="47720"/>
                  </a:cubicBezTo>
                  <a:cubicBezTo>
                    <a:pt x="96370" y="35186"/>
                    <a:pt x="91174" y="23367"/>
                    <a:pt x="82528" y="14452"/>
                  </a:cubicBezTo>
                  <a:close/>
                  <a:moveTo>
                    <a:pt x="81012" y="77210"/>
                  </a:moveTo>
                  <a:lnTo>
                    <a:pt x="48604" y="121518"/>
                  </a:lnTo>
                  <a:lnTo>
                    <a:pt x="16231" y="77301"/>
                  </a:lnTo>
                  <a:cubicBezTo>
                    <a:pt x="3119" y="59892"/>
                    <a:pt x="4709" y="35222"/>
                    <a:pt x="19941" y="19726"/>
                  </a:cubicBezTo>
                  <a:cubicBezTo>
                    <a:pt x="35692" y="3529"/>
                    <a:pt x="61294" y="3464"/>
                    <a:pt x="77124" y="19580"/>
                  </a:cubicBezTo>
                  <a:lnTo>
                    <a:pt x="77266" y="19726"/>
                  </a:lnTo>
                  <a:cubicBezTo>
                    <a:pt x="84652" y="27353"/>
                    <a:pt x="89087" y="37460"/>
                    <a:pt x="89752" y="48176"/>
                  </a:cubicBezTo>
                  <a:cubicBezTo>
                    <a:pt x="90325" y="58631"/>
                    <a:pt x="87218" y="68951"/>
                    <a:pt x="80994" y="7726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61" name="Freeform 87">
              <a:extLst>
                <a:ext uri="{FF2B5EF4-FFF2-40B4-BE49-F238E27FC236}">
                  <a16:creationId xmlns:a16="http://schemas.microsoft.com/office/drawing/2014/main" id="{84350A4E-01BC-4AD6-A15E-9E29A01BABF4}"/>
                </a:ext>
              </a:extLst>
            </p:cNvPr>
            <p:cNvSpPr/>
            <p:nvPr/>
          </p:nvSpPr>
          <p:spPr>
            <a:xfrm>
              <a:off x="6548257" y="875361"/>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75 h 45950"/>
                <a:gd name="connsiteX4" fmla="*/ 44911 w 44911"/>
                <a:gd name="connsiteY4" fmla="*/ 22975 h 45950"/>
                <a:gd name="connsiteX5" fmla="*/ 22456 w 44911"/>
                <a:gd name="connsiteY5" fmla="*/ 0 h 45950"/>
                <a:gd name="connsiteX6" fmla="*/ 33157 w 44911"/>
                <a:gd name="connsiteY6" fmla="*/ 33907 h 45950"/>
                <a:gd name="connsiteX7" fmla="*/ 11793 w 44911"/>
                <a:gd name="connsiteY7" fmla="*/ 33800 h 45950"/>
                <a:gd name="connsiteX8" fmla="*/ 11897 w 44911"/>
                <a:gd name="connsiteY8" fmla="*/ 11941 h 45950"/>
                <a:gd name="connsiteX9" fmla="*/ 33261 w 44911"/>
                <a:gd name="connsiteY9" fmla="*/ 12048 h 45950"/>
                <a:gd name="connsiteX10" fmla="*/ 37634 w 44911"/>
                <a:gd name="connsiteY10" fmla="*/ 22957 h 45950"/>
                <a:gd name="connsiteX11" fmla="*/ 33157 w 44911"/>
                <a:gd name="connsiteY11" fmla="*/ 33907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11" h="45950">
                  <a:moveTo>
                    <a:pt x="22456" y="0"/>
                  </a:moveTo>
                  <a:cubicBezTo>
                    <a:pt x="10054" y="0"/>
                    <a:pt x="0" y="10286"/>
                    <a:pt x="0" y="22975"/>
                  </a:cubicBezTo>
                  <a:cubicBezTo>
                    <a:pt x="0" y="35664"/>
                    <a:pt x="10054" y="45951"/>
                    <a:pt x="22456" y="45951"/>
                  </a:cubicBezTo>
                  <a:cubicBezTo>
                    <a:pt x="34857" y="45951"/>
                    <a:pt x="44911" y="35664"/>
                    <a:pt x="44911" y="22975"/>
                  </a:cubicBezTo>
                  <a:lnTo>
                    <a:pt x="44911" y="22975"/>
                  </a:lnTo>
                  <a:cubicBezTo>
                    <a:pt x="44892" y="10295"/>
                    <a:pt x="34849" y="20"/>
                    <a:pt x="22456" y="0"/>
                  </a:cubicBezTo>
                  <a:close/>
                  <a:moveTo>
                    <a:pt x="33157" y="33907"/>
                  </a:moveTo>
                  <a:cubicBezTo>
                    <a:pt x="27229" y="39913"/>
                    <a:pt x="17664" y="39866"/>
                    <a:pt x="11793" y="33800"/>
                  </a:cubicBezTo>
                  <a:cubicBezTo>
                    <a:pt x="5922" y="27735"/>
                    <a:pt x="5968" y="17948"/>
                    <a:pt x="11897" y="11941"/>
                  </a:cubicBezTo>
                  <a:cubicBezTo>
                    <a:pt x="17825" y="5934"/>
                    <a:pt x="27390" y="5982"/>
                    <a:pt x="33261" y="12048"/>
                  </a:cubicBezTo>
                  <a:cubicBezTo>
                    <a:pt x="36071" y="14950"/>
                    <a:pt x="37643" y="18872"/>
                    <a:pt x="37634" y="22957"/>
                  </a:cubicBezTo>
                  <a:cubicBezTo>
                    <a:pt x="37625" y="27071"/>
                    <a:pt x="36014" y="31012"/>
                    <a:pt x="33157" y="33907"/>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grpSp>
      <p:grpSp>
        <p:nvGrpSpPr>
          <p:cNvPr id="18" name="Group 17">
            <a:extLst>
              <a:ext uri="{FF2B5EF4-FFF2-40B4-BE49-F238E27FC236}">
                <a16:creationId xmlns:a16="http://schemas.microsoft.com/office/drawing/2014/main" id="{47094080-A6EF-A5F9-8DE5-A21DFA898B3C}"/>
              </a:ext>
            </a:extLst>
          </p:cNvPr>
          <p:cNvGrpSpPr>
            <a:grpSpLocks/>
          </p:cNvGrpSpPr>
          <p:nvPr/>
        </p:nvGrpSpPr>
        <p:grpSpPr>
          <a:xfrm>
            <a:off x="3938110" y="1115154"/>
            <a:ext cx="8605822" cy="5368175"/>
            <a:chOff x="5118901" y="1717035"/>
            <a:chExt cx="6846837" cy="4270948"/>
          </a:xfrm>
        </p:grpSpPr>
        <p:pic>
          <p:nvPicPr>
            <p:cNvPr id="145" name="Graphic 54">
              <a:extLst>
                <a:ext uri="{FF2B5EF4-FFF2-40B4-BE49-F238E27FC236}">
                  <a16:creationId xmlns:a16="http://schemas.microsoft.com/office/drawing/2014/main" id="{158449C5-8975-4D7D-B365-DE170F4640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8901" y="1971287"/>
              <a:ext cx="6300341" cy="3661520"/>
            </a:xfrm>
            <a:prstGeom prst="rect">
              <a:avLst/>
            </a:prstGeom>
          </p:spPr>
        </p:pic>
        <p:sp>
          <p:nvSpPr>
            <p:cNvPr id="149" name="Oval 148">
              <a:extLst>
                <a:ext uri="{FF2B5EF4-FFF2-40B4-BE49-F238E27FC236}">
                  <a16:creationId xmlns:a16="http://schemas.microsoft.com/office/drawing/2014/main" id="{B44B5276-F66B-4813-B64E-103A6EB78C10}"/>
                </a:ext>
              </a:extLst>
            </p:cNvPr>
            <p:cNvSpPr>
              <a:spLocks/>
            </p:cNvSpPr>
            <p:nvPr/>
          </p:nvSpPr>
          <p:spPr>
            <a:xfrm>
              <a:off x="6194877" y="3445092"/>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50" name="Oval 149">
              <a:extLst>
                <a:ext uri="{FF2B5EF4-FFF2-40B4-BE49-F238E27FC236}">
                  <a16:creationId xmlns:a16="http://schemas.microsoft.com/office/drawing/2014/main" id="{9A9EC5F1-65A1-4060-884D-97F98289FEA5}"/>
                </a:ext>
              </a:extLst>
            </p:cNvPr>
            <p:cNvSpPr>
              <a:spLocks/>
            </p:cNvSpPr>
            <p:nvPr/>
          </p:nvSpPr>
          <p:spPr>
            <a:xfrm>
              <a:off x="6459856" y="364387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69" name="Oval 168">
              <a:extLst>
                <a:ext uri="{FF2B5EF4-FFF2-40B4-BE49-F238E27FC236}">
                  <a16:creationId xmlns:a16="http://schemas.microsoft.com/office/drawing/2014/main" id="{0CF3DCC6-13D6-48D8-AC1D-70C84D09E9F3}"/>
                </a:ext>
              </a:extLst>
            </p:cNvPr>
            <p:cNvSpPr>
              <a:spLocks/>
            </p:cNvSpPr>
            <p:nvPr/>
          </p:nvSpPr>
          <p:spPr>
            <a:xfrm>
              <a:off x="6967065" y="330285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0" name="Oval 169">
              <a:extLst>
                <a:ext uri="{FF2B5EF4-FFF2-40B4-BE49-F238E27FC236}">
                  <a16:creationId xmlns:a16="http://schemas.microsoft.com/office/drawing/2014/main" id="{91C89F77-1130-4865-ACC5-46D33C51B7B8}"/>
                </a:ext>
              </a:extLst>
            </p:cNvPr>
            <p:cNvSpPr>
              <a:spLocks/>
            </p:cNvSpPr>
            <p:nvPr/>
          </p:nvSpPr>
          <p:spPr>
            <a:xfrm>
              <a:off x="7033211" y="334171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1" name="Oval 170">
              <a:extLst>
                <a:ext uri="{FF2B5EF4-FFF2-40B4-BE49-F238E27FC236}">
                  <a16:creationId xmlns:a16="http://schemas.microsoft.com/office/drawing/2014/main" id="{67A9F8C5-50E6-43C1-80E8-7D2ED862E5B3}"/>
                </a:ext>
              </a:extLst>
            </p:cNvPr>
            <p:cNvSpPr>
              <a:spLocks/>
            </p:cNvSpPr>
            <p:nvPr/>
          </p:nvSpPr>
          <p:spPr>
            <a:xfrm>
              <a:off x="6259653" y="376443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2" name="Oval 171">
              <a:extLst>
                <a:ext uri="{FF2B5EF4-FFF2-40B4-BE49-F238E27FC236}">
                  <a16:creationId xmlns:a16="http://schemas.microsoft.com/office/drawing/2014/main" id="{D86670CA-30FC-486B-B402-50D56F226F78}"/>
                </a:ext>
              </a:extLst>
            </p:cNvPr>
            <p:cNvSpPr>
              <a:spLocks/>
            </p:cNvSpPr>
            <p:nvPr/>
          </p:nvSpPr>
          <p:spPr>
            <a:xfrm>
              <a:off x="6468683" y="396655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3" name="Oval 172">
              <a:extLst>
                <a:ext uri="{FF2B5EF4-FFF2-40B4-BE49-F238E27FC236}">
                  <a16:creationId xmlns:a16="http://schemas.microsoft.com/office/drawing/2014/main" id="{6FCBFE68-064A-40DE-8FDB-034741A81C52}"/>
                </a:ext>
              </a:extLst>
            </p:cNvPr>
            <p:cNvSpPr>
              <a:spLocks/>
            </p:cNvSpPr>
            <p:nvPr/>
          </p:nvSpPr>
          <p:spPr>
            <a:xfrm>
              <a:off x="6573922" y="405443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4" name="Oval 173">
              <a:extLst>
                <a:ext uri="{FF2B5EF4-FFF2-40B4-BE49-F238E27FC236}">
                  <a16:creationId xmlns:a16="http://schemas.microsoft.com/office/drawing/2014/main" id="{9EBB2FCD-81D3-4E66-98DA-93B8F23A8316}"/>
                </a:ext>
              </a:extLst>
            </p:cNvPr>
            <p:cNvSpPr>
              <a:spLocks/>
            </p:cNvSpPr>
            <p:nvPr/>
          </p:nvSpPr>
          <p:spPr>
            <a:xfrm>
              <a:off x="6766207" y="415043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5" name="Oval 174">
              <a:extLst>
                <a:ext uri="{FF2B5EF4-FFF2-40B4-BE49-F238E27FC236}">
                  <a16:creationId xmlns:a16="http://schemas.microsoft.com/office/drawing/2014/main" id="{F48674B3-772B-4E60-B8AC-952B7996ED7B}"/>
                </a:ext>
              </a:extLst>
            </p:cNvPr>
            <p:cNvSpPr>
              <a:spLocks/>
            </p:cNvSpPr>
            <p:nvPr/>
          </p:nvSpPr>
          <p:spPr>
            <a:xfrm>
              <a:off x="6858862" y="412301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6" name="Oval 175">
              <a:extLst>
                <a:ext uri="{FF2B5EF4-FFF2-40B4-BE49-F238E27FC236}">
                  <a16:creationId xmlns:a16="http://schemas.microsoft.com/office/drawing/2014/main" id="{A524CDC3-AE8D-4C35-B01F-3DFA703879AD}"/>
                </a:ext>
              </a:extLst>
            </p:cNvPr>
            <p:cNvSpPr>
              <a:spLocks/>
            </p:cNvSpPr>
            <p:nvPr/>
          </p:nvSpPr>
          <p:spPr>
            <a:xfrm>
              <a:off x="6727974" y="426712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7" name="Oval 176">
              <a:extLst>
                <a:ext uri="{FF2B5EF4-FFF2-40B4-BE49-F238E27FC236}">
                  <a16:creationId xmlns:a16="http://schemas.microsoft.com/office/drawing/2014/main" id="{3FAAFBE9-D74B-4BC3-B6A7-F323B8FD29D5}"/>
                </a:ext>
              </a:extLst>
            </p:cNvPr>
            <p:cNvSpPr>
              <a:spLocks/>
            </p:cNvSpPr>
            <p:nvPr/>
          </p:nvSpPr>
          <p:spPr>
            <a:xfrm>
              <a:off x="6721745" y="43998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8" name="Oval 177">
              <a:extLst>
                <a:ext uri="{FF2B5EF4-FFF2-40B4-BE49-F238E27FC236}">
                  <a16:creationId xmlns:a16="http://schemas.microsoft.com/office/drawing/2014/main" id="{F6865028-A8EA-44AB-8C81-D42F5B4D736B}"/>
                </a:ext>
              </a:extLst>
            </p:cNvPr>
            <p:cNvSpPr>
              <a:spLocks/>
            </p:cNvSpPr>
            <p:nvPr/>
          </p:nvSpPr>
          <p:spPr>
            <a:xfrm>
              <a:off x="6928744" y="459839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9" name="Oval 178">
              <a:extLst>
                <a:ext uri="{FF2B5EF4-FFF2-40B4-BE49-F238E27FC236}">
                  <a16:creationId xmlns:a16="http://schemas.microsoft.com/office/drawing/2014/main" id="{F8D1C31A-CD49-44BB-8E76-D39D0218314A}"/>
                </a:ext>
              </a:extLst>
            </p:cNvPr>
            <p:cNvSpPr>
              <a:spLocks/>
            </p:cNvSpPr>
            <p:nvPr/>
          </p:nvSpPr>
          <p:spPr>
            <a:xfrm>
              <a:off x="6883771" y="484936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0" name="Oval 179">
              <a:extLst>
                <a:ext uri="{FF2B5EF4-FFF2-40B4-BE49-F238E27FC236}">
                  <a16:creationId xmlns:a16="http://schemas.microsoft.com/office/drawing/2014/main" id="{E042F14B-DC34-48E8-BBC6-C144BFE4E3D4}"/>
                </a:ext>
              </a:extLst>
            </p:cNvPr>
            <p:cNvSpPr>
              <a:spLocks/>
            </p:cNvSpPr>
            <p:nvPr/>
          </p:nvSpPr>
          <p:spPr>
            <a:xfrm>
              <a:off x="7087299" y="484403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1" name="Oval 180">
              <a:extLst>
                <a:ext uri="{FF2B5EF4-FFF2-40B4-BE49-F238E27FC236}">
                  <a16:creationId xmlns:a16="http://schemas.microsoft.com/office/drawing/2014/main" id="{C59D01A6-C0A8-4D1D-AD1E-0320925E4525}"/>
                </a:ext>
              </a:extLst>
            </p:cNvPr>
            <p:cNvSpPr>
              <a:spLocks/>
            </p:cNvSpPr>
            <p:nvPr/>
          </p:nvSpPr>
          <p:spPr>
            <a:xfrm>
              <a:off x="7042036" y="493478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2" name="Oval 181">
              <a:extLst>
                <a:ext uri="{FF2B5EF4-FFF2-40B4-BE49-F238E27FC236}">
                  <a16:creationId xmlns:a16="http://schemas.microsoft.com/office/drawing/2014/main" id="{E6EB4938-2E94-4025-8ABF-13A515683710}"/>
                </a:ext>
              </a:extLst>
            </p:cNvPr>
            <p:cNvSpPr>
              <a:spLocks/>
            </p:cNvSpPr>
            <p:nvPr/>
          </p:nvSpPr>
          <p:spPr>
            <a:xfrm>
              <a:off x="7144302" y="492327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83" name="Straight Arrow Connector 182">
              <a:extLst>
                <a:ext uri="{FF2B5EF4-FFF2-40B4-BE49-F238E27FC236}">
                  <a16:creationId xmlns:a16="http://schemas.microsoft.com/office/drawing/2014/main" id="{F5BDDEA1-D615-435A-8058-4DBD2C8EB253}"/>
                </a:ext>
              </a:extLst>
            </p:cNvPr>
            <p:cNvCxnSpPr>
              <a:cxnSpLocks/>
              <a:endCxn id="149" idx="3"/>
            </p:cNvCxnSpPr>
            <p:nvPr/>
          </p:nvCxnSpPr>
          <p:spPr>
            <a:xfrm flipV="1">
              <a:off x="5595081" y="3491920"/>
              <a:ext cx="607829" cy="24737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EA6FBEC1-7C45-4F81-B585-54BEBB56B559}"/>
                </a:ext>
              </a:extLst>
            </p:cNvPr>
            <p:cNvCxnSpPr>
              <a:cxnSpLocks/>
              <a:endCxn id="150" idx="2"/>
            </p:cNvCxnSpPr>
            <p:nvPr/>
          </p:nvCxnSpPr>
          <p:spPr>
            <a:xfrm>
              <a:off x="5693180" y="3527808"/>
              <a:ext cx="766676" cy="14349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F8100612-462B-462B-9446-A5F346A5D134}"/>
                </a:ext>
              </a:extLst>
            </p:cNvPr>
            <p:cNvSpPr>
              <a:spLocks/>
            </p:cNvSpPr>
            <p:nvPr/>
          </p:nvSpPr>
          <p:spPr>
            <a:xfrm>
              <a:off x="6826749" y="338693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86" name="Straight Arrow Connector 185">
              <a:extLst>
                <a:ext uri="{FF2B5EF4-FFF2-40B4-BE49-F238E27FC236}">
                  <a16:creationId xmlns:a16="http://schemas.microsoft.com/office/drawing/2014/main" id="{7B267E27-7E31-4812-9F9E-3CEF1D376096}"/>
                </a:ext>
              </a:extLst>
            </p:cNvPr>
            <p:cNvCxnSpPr>
              <a:cxnSpLocks/>
              <a:endCxn id="185" idx="2"/>
            </p:cNvCxnSpPr>
            <p:nvPr/>
          </p:nvCxnSpPr>
          <p:spPr>
            <a:xfrm flipV="1">
              <a:off x="5726192" y="3414365"/>
              <a:ext cx="1100556" cy="221369"/>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16D29DFE-C5B8-4AA0-A13E-EC8F3846A07D}"/>
                </a:ext>
              </a:extLst>
            </p:cNvPr>
            <p:cNvSpPr>
              <a:spLocks/>
            </p:cNvSpPr>
            <p:nvPr/>
          </p:nvSpPr>
          <p:spPr>
            <a:xfrm>
              <a:off x="7974361" y="318561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9" name="Oval 188">
              <a:extLst>
                <a:ext uri="{FF2B5EF4-FFF2-40B4-BE49-F238E27FC236}">
                  <a16:creationId xmlns:a16="http://schemas.microsoft.com/office/drawing/2014/main" id="{48D86840-9D12-47EA-889C-3DC0DEC8F062}"/>
                </a:ext>
              </a:extLst>
            </p:cNvPr>
            <p:cNvSpPr>
              <a:spLocks/>
            </p:cNvSpPr>
            <p:nvPr/>
          </p:nvSpPr>
          <p:spPr>
            <a:xfrm>
              <a:off x="8048759" y="316505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91" name="Straight Arrow Connector 190">
              <a:extLst>
                <a:ext uri="{FF2B5EF4-FFF2-40B4-BE49-F238E27FC236}">
                  <a16:creationId xmlns:a16="http://schemas.microsoft.com/office/drawing/2014/main" id="{17D9AEAE-6ED7-43A5-9F12-5A5F14D317B1}"/>
                </a:ext>
              </a:extLst>
            </p:cNvPr>
            <p:cNvCxnSpPr>
              <a:cxnSpLocks/>
              <a:endCxn id="188" idx="1"/>
            </p:cNvCxnSpPr>
            <p:nvPr/>
          </p:nvCxnSpPr>
          <p:spPr>
            <a:xfrm>
              <a:off x="7562529" y="2337464"/>
              <a:ext cx="419866" cy="856183"/>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1A16A13F-1FA2-459E-918A-E25DFF8D3DA3}"/>
                </a:ext>
              </a:extLst>
            </p:cNvPr>
            <p:cNvCxnSpPr>
              <a:cxnSpLocks/>
              <a:endCxn id="189" idx="1"/>
            </p:cNvCxnSpPr>
            <p:nvPr/>
          </p:nvCxnSpPr>
          <p:spPr>
            <a:xfrm>
              <a:off x="7581360" y="2400587"/>
              <a:ext cx="475433" cy="772501"/>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93" name="Oval 192">
              <a:extLst>
                <a:ext uri="{FF2B5EF4-FFF2-40B4-BE49-F238E27FC236}">
                  <a16:creationId xmlns:a16="http://schemas.microsoft.com/office/drawing/2014/main" id="{7A2E12C6-2ABA-411B-9568-C0A02C004731}"/>
                </a:ext>
              </a:extLst>
            </p:cNvPr>
            <p:cNvSpPr>
              <a:spLocks/>
            </p:cNvSpPr>
            <p:nvPr/>
          </p:nvSpPr>
          <p:spPr>
            <a:xfrm>
              <a:off x="7108256" y="1718292"/>
              <a:ext cx="770798" cy="770798"/>
            </a:xfrm>
            <a:prstGeom prst="ellipse">
              <a:avLst/>
            </a:prstGeom>
            <a:blipFill dpi="0" rotWithShape="1">
              <a:blip r:embed="rId9" cstate="screen">
                <a:duotone>
                  <a:schemeClr val="bg2">
                    <a:shade val="45000"/>
                    <a:satMod val="135000"/>
                  </a:schemeClr>
                  <a:prstClr val="white"/>
                </a:duotone>
                <a:extLst>
                  <a:ext uri="{BEBA8EAE-BF5A-486C-A8C5-ECC9F3942E4B}">
                    <a14:imgProps xmlns:a14="http://schemas.microsoft.com/office/drawing/2010/main">
                      <a14:imgLayer r:embed="rId10">
                        <a14:imgEffect>
                          <a14:colorTemperature colorTemp="6427"/>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p>
            <a:p>
              <a:pPr algn="ctr" defTabSz="548640">
                <a:defRPr/>
              </a:pPr>
              <a:r>
                <a:rPr lang="en-US" sz="840" b="1">
                  <a:solidFill>
                    <a:schemeClr val="tx2"/>
                  </a:solidFill>
                  <a:latin typeface="+mj-lt"/>
                </a:rPr>
                <a:t>UK &amp; Ireland</a:t>
              </a:r>
              <a:endParaRPr lang="en-US" sz="1200" b="1">
                <a:solidFill>
                  <a:schemeClr val="tx2"/>
                </a:solidFill>
                <a:latin typeface="+mj-lt"/>
              </a:endParaRPr>
            </a:p>
          </p:txBody>
        </p:sp>
        <p:sp>
          <p:nvSpPr>
            <p:cNvPr id="196" name="Oval 195">
              <a:extLst>
                <a:ext uri="{FF2B5EF4-FFF2-40B4-BE49-F238E27FC236}">
                  <a16:creationId xmlns:a16="http://schemas.microsoft.com/office/drawing/2014/main" id="{326A711F-1C6C-4011-A449-0D0D5842E0AA}"/>
                </a:ext>
              </a:extLst>
            </p:cNvPr>
            <p:cNvSpPr>
              <a:spLocks/>
            </p:cNvSpPr>
            <p:nvPr/>
          </p:nvSpPr>
          <p:spPr>
            <a:xfrm>
              <a:off x="8269729" y="3121843"/>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97" name="Oval 196">
              <a:extLst>
                <a:ext uri="{FF2B5EF4-FFF2-40B4-BE49-F238E27FC236}">
                  <a16:creationId xmlns:a16="http://schemas.microsoft.com/office/drawing/2014/main" id="{80A902A9-6B00-4333-BE79-253D43500C02}"/>
                </a:ext>
              </a:extLst>
            </p:cNvPr>
            <p:cNvSpPr>
              <a:spLocks/>
            </p:cNvSpPr>
            <p:nvPr/>
          </p:nvSpPr>
          <p:spPr>
            <a:xfrm>
              <a:off x="8170198" y="3255637"/>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98" name="Oval 197">
              <a:extLst>
                <a:ext uri="{FF2B5EF4-FFF2-40B4-BE49-F238E27FC236}">
                  <a16:creationId xmlns:a16="http://schemas.microsoft.com/office/drawing/2014/main" id="{F22E89BE-4E93-4D7B-A731-BA537C4B2BA9}"/>
                </a:ext>
              </a:extLst>
            </p:cNvPr>
            <p:cNvSpPr>
              <a:spLocks/>
            </p:cNvSpPr>
            <p:nvPr/>
          </p:nvSpPr>
          <p:spPr>
            <a:xfrm>
              <a:off x="8274989" y="3184880"/>
              <a:ext cx="54863" cy="54863"/>
            </a:xfrm>
            <a:prstGeom prst="ellipse">
              <a:avLst/>
            </a:prstGeom>
            <a:solidFill>
              <a:schemeClr val="accent5"/>
            </a:solidFill>
            <a:ln>
              <a:noFill/>
            </a:ln>
            <a:effectLst>
              <a:glow rad="38100">
                <a:schemeClr val="accent5">
                  <a:satMod val="175000"/>
                  <a:alpha val="2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99" name="Straight Arrow Connector 198">
              <a:extLst>
                <a:ext uri="{FF2B5EF4-FFF2-40B4-BE49-F238E27FC236}">
                  <a16:creationId xmlns:a16="http://schemas.microsoft.com/office/drawing/2014/main" id="{230892DA-5676-43B8-93B1-A116DD5F88D7}"/>
                </a:ext>
              </a:extLst>
            </p:cNvPr>
            <p:cNvCxnSpPr>
              <a:cxnSpLocks/>
              <a:endCxn id="196" idx="7"/>
            </p:cNvCxnSpPr>
            <p:nvPr/>
          </p:nvCxnSpPr>
          <p:spPr>
            <a:xfrm flipH="1">
              <a:off x="8316558" y="2475609"/>
              <a:ext cx="823250" cy="65426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00" name="Oval 199">
              <a:extLst>
                <a:ext uri="{FF2B5EF4-FFF2-40B4-BE49-F238E27FC236}">
                  <a16:creationId xmlns:a16="http://schemas.microsoft.com/office/drawing/2014/main" id="{4B19AEB5-DEB9-4725-9F12-3E0AF686CCB0}"/>
                </a:ext>
              </a:extLst>
            </p:cNvPr>
            <p:cNvSpPr>
              <a:spLocks/>
            </p:cNvSpPr>
            <p:nvPr/>
          </p:nvSpPr>
          <p:spPr>
            <a:xfrm>
              <a:off x="8856803" y="1719087"/>
              <a:ext cx="770798" cy="770798"/>
            </a:xfrm>
            <a:prstGeom prst="ellipse">
              <a:avLst/>
            </a:prstGeom>
            <a:blipFill dpi="0" rotWithShape="1">
              <a:blip r:embed="rId11" cstate="screen">
                <a:duotone>
                  <a:schemeClr val="bg2">
                    <a:shade val="45000"/>
                    <a:satMod val="135000"/>
                  </a:schemeClr>
                  <a:prstClr val="white"/>
                </a:duotone>
                <a:extLst>
                  <a:ext uri="{BEBA8EAE-BF5A-486C-A8C5-ECC9F3942E4B}">
                    <a14:imgProps xmlns:a14="http://schemas.microsoft.com/office/drawing/2010/main">
                      <a14:imgLayer r:embed="rId12">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HQ </a:t>
              </a:r>
              <a:r>
                <a:rPr lang="en-US" sz="840" b="1">
                  <a:solidFill>
                    <a:schemeClr val="tx2"/>
                  </a:solidFill>
                  <a:latin typeface="+mj-lt"/>
                </a:rPr>
                <a:t>Nordic</a:t>
              </a:r>
              <a:endParaRPr lang="en-US" sz="1200" b="1">
                <a:solidFill>
                  <a:schemeClr val="tx2"/>
                </a:solidFill>
                <a:latin typeface="+mj-lt"/>
              </a:endParaRPr>
            </a:p>
          </p:txBody>
        </p:sp>
        <p:sp>
          <p:nvSpPr>
            <p:cNvPr id="201" name="Oval 200">
              <a:extLst>
                <a:ext uri="{FF2B5EF4-FFF2-40B4-BE49-F238E27FC236}">
                  <a16:creationId xmlns:a16="http://schemas.microsoft.com/office/drawing/2014/main" id="{E46B6DFA-0843-4CF5-8A0F-7E5A180EC2C9}"/>
                </a:ext>
              </a:extLst>
            </p:cNvPr>
            <p:cNvSpPr>
              <a:spLocks/>
            </p:cNvSpPr>
            <p:nvPr/>
          </p:nvSpPr>
          <p:spPr>
            <a:xfrm>
              <a:off x="8293054" y="324706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2" name="Oval 201">
              <a:extLst>
                <a:ext uri="{FF2B5EF4-FFF2-40B4-BE49-F238E27FC236}">
                  <a16:creationId xmlns:a16="http://schemas.microsoft.com/office/drawing/2014/main" id="{858D7894-A9F5-4674-B7BE-B7E952C01E00}"/>
                </a:ext>
              </a:extLst>
            </p:cNvPr>
            <p:cNvSpPr>
              <a:spLocks/>
            </p:cNvSpPr>
            <p:nvPr/>
          </p:nvSpPr>
          <p:spPr>
            <a:xfrm>
              <a:off x="8242198" y="333123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3" name="Oval 202">
              <a:extLst>
                <a:ext uri="{FF2B5EF4-FFF2-40B4-BE49-F238E27FC236}">
                  <a16:creationId xmlns:a16="http://schemas.microsoft.com/office/drawing/2014/main" id="{65488F8E-9380-4023-AA28-46AE7F9031C0}"/>
                </a:ext>
              </a:extLst>
            </p:cNvPr>
            <p:cNvSpPr>
              <a:spLocks/>
            </p:cNvSpPr>
            <p:nvPr/>
          </p:nvSpPr>
          <p:spPr>
            <a:xfrm>
              <a:off x="7254939" y="46821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4" name="Oval 203">
              <a:extLst>
                <a:ext uri="{FF2B5EF4-FFF2-40B4-BE49-F238E27FC236}">
                  <a16:creationId xmlns:a16="http://schemas.microsoft.com/office/drawing/2014/main" id="{95AC8968-4A72-47BB-9C9E-C8A1B0172E93}"/>
                </a:ext>
              </a:extLst>
            </p:cNvPr>
            <p:cNvSpPr>
              <a:spLocks/>
            </p:cNvSpPr>
            <p:nvPr/>
          </p:nvSpPr>
          <p:spPr>
            <a:xfrm>
              <a:off x="6705027" y="387730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5" name="Oval 204">
              <a:extLst>
                <a:ext uri="{FF2B5EF4-FFF2-40B4-BE49-F238E27FC236}">
                  <a16:creationId xmlns:a16="http://schemas.microsoft.com/office/drawing/2014/main" id="{3DCED83D-C221-4977-AB32-FD5948867895}"/>
                </a:ext>
              </a:extLst>
            </p:cNvPr>
            <p:cNvSpPr>
              <a:spLocks/>
            </p:cNvSpPr>
            <p:nvPr/>
          </p:nvSpPr>
          <p:spPr>
            <a:xfrm>
              <a:off x="6820541" y="391465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6" name="Oval 205">
              <a:extLst>
                <a:ext uri="{FF2B5EF4-FFF2-40B4-BE49-F238E27FC236}">
                  <a16:creationId xmlns:a16="http://schemas.microsoft.com/office/drawing/2014/main" id="{89036C3E-2BB2-49AE-B987-A92A280CCA90}"/>
                </a:ext>
              </a:extLst>
            </p:cNvPr>
            <p:cNvSpPr>
              <a:spLocks/>
            </p:cNvSpPr>
            <p:nvPr/>
          </p:nvSpPr>
          <p:spPr>
            <a:xfrm>
              <a:off x="8287989" y="3368552"/>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07" name="Straight Arrow Connector 206">
              <a:extLst>
                <a:ext uri="{FF2B5EF4-FFF2-40B4-BE49-F238E27FC236}">
                  <a16:creationId xmlns:a16="http://schemas.microsoft.com/office/drawing/2014/main" id="{5D3AC8F4-7B4E-44AB-9142-45A2E2521D6D}"/>
                </a:ext>
              </a:extLst>
            </p:cNvPr>
            <p:cNvCxnSpPr>
              <a:cxnSpLocks/>
              <a:stCxn id="206" idx="5"/>
            </p:cNvCxnSpPr>
            <p:nvPr/>
          </p:nvCxnSpPr>
          <p:spPr>
            <a:xfrm>
              <a:off x="8334817" y="3415380"/>
              <a:ext cx="811869" cy="1560666"/>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F19AE8BC-F534-40AB-A695-545FF6386BDE}"/>
                </a:ext>
              </a:extLst>
            </p:cNvPr>
            <p:cNvSpPr>
              <a:spLocks/>
            </p:cNvSpPr>
            <p:nvPr/>
          </p:nvSpPr>
          <p:spPr>
            <a:xfrm>
              <a:off x="8899951" y="4923859"/>
              <a:ext cx="770798" cy="770798"/>
            </a:xfrm>
            <a:prstGeom prst="ellipse">
              <a:avLst/>
            </a:prstGeom>
            <a:blipFill dpi="0" rotWithShape="1">
              <a:blip r:embed="rId13" cstate="screen">
                <a:duotone>
                  <a:schemeClr val="bg2">
                    <a:shade val="45000"/>
                    <a:satMod val="135000"/>
                  </a:schemeClr>
                  <a:prstClr val="white"/>
                </a:duotone>
                <a:extLst>
                  <a:ext uri="{BEBA8EAE-BF5A-486C-A8C5-ECC9F3942E4B}">
                    <a14:imgProps xmlns:a14="http://schemas.microsoft.com/office/drawing/2010/main">
                      <a14:imgLayer r:embed="rId14">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p>
            <a:p>
              <a:pPr algn="ctr" defTabSz="548640">
                <a:defRPr/>
              </a:pPr>
              <a:r>
                <a:rPr lang="en-US" sz="840" b="1">
                  <a:solidFill>
                    <a:schemeClr val="tx2"/>
                  </a:solidFill>
                  <a:latin typeface="+mj-lt"/>
                </a:rPr>
                <a:t>Italy</a:t>
              </a:r>
              <a:endParaRPr lang="en-US" sz="1200" b="1">
                <a:solidFill>
                  <a:schemeClr val="tx2"/>
                </a:solidFill>
                <a:latin typeface="+mj-lt"/>
              </a:endParaRPr>
            </a:p>
          </p:txBody>
        </p:sp>
        <p:cxnSp>
          <p:nvCxnSpPr>
            <p:cNvPr id="210" name="Straight Arrow Connector 209">
              <a:extLst>
                <a:ext uri="{FF2B5EF4-FFF2-40B4-BE49-F238E27FC236}">
                  <a16:creationId xmlns:a16="http://schemas.microsoft.com/office/drawing/2014/main" id="{CF9E4527-40CE-48B8-AC13-93152C705471}"/>
                </a:ext>
              </a:extLst>
            </p:cNvPr>
            <p:cNvCxnSpPr>
              <a:cxnSpLocks/>
              <a:stCxn id="23" idx="1"/>
            </p:cNvCxnSpPr>
            <p:nvPr/>
          </p:nvCxnSpPr>
          <p:spPr>
            <a:xfrm>
              <a:off x="9132047" y="3806904"/>
              <a:ext cx="917528" cy="125323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1" name="Oval 210">
              <a:extLst>
                <a:ext uri="{FF2B5EF4-FFF2-40B4-BE49-F238E27FC236}">
                  <a16:creationId xmlns:a16="http://schemas.microsoft.com/office/drawing/2014/main" id="{527649D4-42FF-49A4-904D-46F0562B021F}"/>
                </a:ext>
              </a:extLst>
            </p:cNvPr>
            <p:cNvSpPr>
              <a:spLocks/>
            </p:cNvSpPr>
            <p:nvPr/>
          </p:nvSpPr>
          <p:spPr>
            <a:xfrm>
              <a:off x="9768614" y="4925607"/>
              <a:ext cx="770798" cy="770798"/>
            </a:xfrm>
            <a:prstGeom prst="ellipse">
              <a:avLst/>
            </a:prstGeom>
            <a: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Dubai</a:t>
              </a:r>
              <a:endParaRPr lang="en-US" sz="1200" b="1">
                <a:solidFill>
                  <a:schemeClr val="tx2"/>
                </a:solidFill>
                <a:latin typeface="+mj-lt"/>
              </a:endParaRPr>
            </a:p>
          </p:txBody>
        </p:sp>
        <p:sp>
          <p:nvSpPr>
            <p:cNvPr id="212" name="Oval 211">
              <a:extLst>
                <a:ext uri="{FF2B5EF4-FFF2-40B4-BE49-F238E27FC236}">
                  <a16:creationId xmlns:a16="http://schemas.microsoft.com/office/drawing/2014/main" id="{3DABB944-B5EE-4A3E-A5AD-76106AB88465}"/>
                </a:ext>
              </a:extLst>
            </p:cNvPr>
            <p:cNvSpPr>
              <a:spLocks/>
            </p:cNvSpPr>
            <p:nvPr/>
          </p:nvSpPr>
          <p:spPr>
            <a:xfrm>
              <a:off x="8177199" y="342678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13" name="Oval 212">
              <a:extLst>
                <a:ext uri="{FF2B5EF4-FFF2-40B4-BE49-F238E27FC236}">
                  <a16:creationId xmlns:a16="http://schemas.microsoft.com/office/drawing/2014/main" id="{B38A534A-2EA2-45D5-8EDC-CA001DF4429B}"/>
                </a:ext>
              </a:extLst>
            </p:cNvPr>
            <p:cNvSpPr>
              <a:spLocks/>
            </p:cNvSpPr>
            <p:nvPr/>
          </p:nvSpPr>
          <p:spPr>
            <a:xfrm>
              <a:off x="10328914" y="3974640"/>
              <a:ext cx="54863" cy="54863"/>
            </a:xfrm>
            <a:prstGeom prst="ellipse">
              <a:avLst/>
            </a:prstGeom>
            <a:solidFill>
              <a:schemeClr val="accent5"/>
            </a:solidFill>
            <a:ln>
              <a:noFill/>
            </a:ln>
            <a:effectLst>
              <a:glow rad="381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14" name="Straight Arrow Connector 213">
              <a:extLst>
                <a:ext uri="{FF2B5EF4-FFF2-40B4-BE49-F238E27FC236}">
                  <a16:creationId xmlns:a16="http://schemas.microsoft.com/office/drawing/2014/main" id="{8862610F-8CB5-41E0-9A88-066DB076056F}"/>
                </a:ext>
              </a:extLst>
            </p:cNvPr>
            <p:cNvCxnSpPr>
              <a:cxnSpLocks/>
            </p:cNvCxnSpPr>
            <p:nvPr/>
          </p:nvCxnSpPr>
          <p:spPr>
            <a:xfrm flipV="1">
              <a:off x="10382144" y="3739298"/>
              <a:ext cx="512941" cy="249274"/>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5" name="Oval 214">
              <a:extLst>
                <a:ext uri="{FF2B5EF4-FFF2-40B4-BE49-F238E27FC236}">
                  <a16:creationId xmlns:a16="http://schemas.microsoft.com/office/drawing/2014/main" id="{E2059D6E-7DAE-4281-8F3B-88E5E069281F}"/>
                </a:ext>
              </a:extLst>
            </p:cNvPr>
            <p:cNvSpPr>
              <a:spLocks/>
            </p:cNvSpPr>
            <p:nvPr/>
          </p:nvSpPr>
          <p:spPr>
            <a:xfrm>
              <a:off x="10646706" y="3262791"/>
              <a:ext cx="770798" cy="770798"/>
            </a:xfrm>
            <a:prstGeom prst="ellipse">
              <a:avLst/>
            </a:prstGeom>
            <a:blipFill dpi="0" rotWithShape="1">
              <a:blip r:embed="rId16" cstate="screen">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6476"/>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720" b="1">
                  <a:solidFill>
                    <a:schemeClr val="tx2"/>
                  </a:solidFill>
                  <a:latin typeface="+mj-lt"/>
                </a:rPr>
                <a:t>Philippines</a:t>
              </a:r>
            </a:p>
          </p:txBody>
        </p:sp>
        <p:sp>
          <p:nvSpPr>
            <p:cNvPr id="216" name="Oval 215">
              <a:extLst>
                <a:ext uri="{FF2B5EF4-FFF2-40B4-BE49-F238E27FC236}">
                  <a16:creationId xmlns:a16="http://schemas.microsoft.com/office/drawing/2014/main" id="{20D756D5-8B6B-4AF3-8C68-5B33A2927186}"/>
                </a:ext>
              </a:extLst>
            </p:cNvPr>
            <p:cNvSpPr>
              <a:spLocks/>
            </p:cNvSpPr>
            <p:nvPr/>
          </p:nvSpPr>
          <p:spPr>
            <a:xfrm>
              <a:off x="7970611" y="3536095"/>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17" name="Oval 216">
              <a:extLst>
                <a:ext uri="{FF2B5EF4-FFF2-40B4-BE49-F238E27FC236}">
                  <a16:creationId xmlns:a16="http://schemas.microsoft.com/office/drawing/2014/main" id="{239AF878-0655-483C-9A80-21AAE6EE6977}"/>
                </a:ext>
              </a:extLst>
            </p:cNvPr>
            <p:cNvSpPr>
              <a:spLocks/>
            </p:cNvSpPr>
            <p:nvPr/>
          </p:nvSpPr>
          <p:spPr>
            <a:xfrm>
              <a:off x="8086500" y="350406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18" name="Straight Arrow Connector 217">
              <a:extLst>
                <a:ext uri="{FF2B5EF4-FFF2-40B4-BE49-F238E27FC236}">
                  <a16:creationId xmlns:a16="http://schemas.microsoft.com/office/drawing/2014/main" id="{A2ED9077-1C7A-4218-811D-AEB4E06887BC}"/>
                </a:ext>
              </a:extLst>
            </p:cNvPr>
            <p:cNvCxnSpPr>
              <a:cxnSpLocks/>
            </p:cNvCxnSpPr>
            <p:nvPr/>
          </p:nvCxnSpPr>
          <p:spPr>
            <a:xfrm flipH="1">
              <a:off x="7564657" y="3295594"/>
              <a:ext cx="609934" cy="1626751"/>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439631C1-1BD2-4E30-BD8B-59F241D4926E}"/>
                </a:ext>
              </a:extLst>
            </p:cNvPr>
            <p:cNvSpPr>
              <a:spLocks/>
            </p:cNvSpPr>
            <p:nvPr/>
          </p:nvSpPr>
          <p:spPr>
            <a:xfrm>
              <a:off x="7182899" y="4929217"/>
              <a:ext cx="770798" cy="770798"/>
            </a:xfrm>
            <a:prstGeom prst="ellipse">
              <a:avLst/>
            </a:prstGeom>
            <a:blipFill dpi="0" rotWithShape="1">
              <a:blip r:embed="rId18" cstate="screen">
                <a:duotone>
                  <a:schemeClr val="bg2">
                    <a:shade val="45000"/>
                    <a:satMod val="135000"/>
                  </a:schemeClr>
                  <a:prstClr val="white"/>
                </a:duotone>
                <a:extLst>
                  <a:ext uri="{BEBA8EAE-BF5A-486C-A8C5-ECC9F3942E4B}">
                    <a14:imgProps xmlns:a14="http://schemas.microsoft.com/office/drawing/2010/main">
                      <a14:imgLayer r:embed="rId19">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a:t>
              </a:r>
              <a:r>
                <a:rPr lang="en-US" sz="840" b="1">
                  <a:solidFill>
                    <a:schemeClr val="tx2"/>
                  </a:solidFill>
                  <a:latin typeface="+mj-lt"/>
                </a:rPr>
                <a:t> Benelux</a:t>
              </a:r>
              <a:endParaRPr lang="en-US" sz="1200" b="1">
                <a:solidFill>
                  <a:schemeClr val="tx2"/>
                </a:solidFill>
                <a:latin typeface="+mj-lt"/>
              </a:endParaRPr>
            </a:p>
          </p:txBody>
        </p:sp>
        <p:sp>
          <p:nvSpPr>
            <p:cNvPr id="220" name="Oval 219">
              <a:extLst>
                <a:ext uri="{FF2B5EF4-FFF2-40B4-BE49-F238E27FC236}">
                  <a16:creationId xmlns:a16="http://schemas.microsoft.com/office/drawing/2014/main" id="{AD9D28BF-DA76-4A3C-AA87-63ADFE82DEFD}"/>
                </a:ext>
              </a:extLst>
            </p:cNvPr>
            <p:cNvSpPr>
              <a:spLocks/>
            </p:cNvSpPr>
            <p:nvPr/>
          </p:nvSpPr>
          <p:spPr>
            <a:xfrm>
              <a:off x="8324950" y="355726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1" name="Oval 220">
              <a:extLst>
                <a:ext uri="{FF2B5EF4-FFF2-40B4-BE49-F238E27FC236}">
                  <a16:creationId xmlns:a16="http://schemas.microsoft.com/office/drawing/2014/main" id="{85E4301D-149A-4E4E-8C00-D686DE688892}"/>
                </a:ext>
              </a:extLst>
            </p:cNvPr>
            <p:cNvSpPr>
              <a:spLocks/>
            </p:cNvSpPr>
            <p:nvPr/>
          </p:nvSpPr>
          <p:spPr>
            <a:xfrm>
              <a:off x="7948105" y="368891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2" name="Oval 221">
              <a:extLst>
                <a:ext uri="{FF2B5EF4-FFF2-40B4-BE49-F238E27FC236}">
                  <a16:creationId xmlns:a16="http://schemas.microsoft.com/office/drawing/2014/main" id="{796C1E87-3D1C-4F40-82D4-DA36A0E488B2}"/>
                </a:ext>
              </a:extLst>
            </p:cNvPr>
            <p:cNvSpPr>
              <a:spLocks/>
            </p:cNvSpPr>
            <p:nvPr/>
          </p:nvSpPr>
          <p:spPr>
            <a:xfrm>
              <a:off x="8273449" y="364423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3" name="Oval 222">
              <a:extLst>
                <a:ext uri="{FF2B5EF4-FFF2-40B4-BE49-F238E27FC236}">
                  <a16:creationId xmlns:a16="http://schemas.microsoft.com/office/drawing/2014/main" id="{8AA7F210-AF1E-4A21-ABD9-F87C06418DA9}"/>
                </a:ext>
              </a:extLst>
            </p:cNvPr>
            <p:cNvSpPr>
              <a:spLocks/>
            </p:cNvSpPr>
            <p:nvPr/>
          </p:nvSpPr>
          <p:spPr>
            <a:xfrm>
              <a:off x="8043630" y="399840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4" name="Oval 223">
              <a:extLst>
                <a:ext uri="{FF2B5EF4-FFF2-40B4-BE49-F238E27FC236}">
                  <a16:creationId xmlns:a16="http://schemas.microsoft.com/office/drawing/2014/main" id="{536E26D6-88AC-418D-8A45-6D03459638AF}"/>
                </a:ext>
              </a:extLst>
            </p:cNvPr>
            <p:cNvSpPr>
              <a:spLocks/>
            </p:cNvSpPr>
            <p:nvPr/>
          </p:nvSpPr>
          <p:spPr>
            <a:xfrm>
              <a:off x="8008371" y="414267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5" name="Oval 224">
              <a:extLst>
                <a:ext uri="{FF2B5EF4-FFF2-40B4-BE49-F238E27FC236}">
                  <a16:creationId xmlns:a16="http://schemas.microsoft.com/office/drawing/2014/main" id="{F741AB03-373C-43CD-AD96-2C2E2FA6C106}"/>
                </a:ext>
              </a:extLst>
            </p:cNvPr>
            <p:cNvSpPr>
              <a:spLocks/>
            </p:cNvSpPr>
            <p:nvPr/>
          </p:nvSpPr>
          <p:spPr>
            <a:xfrm>
              <a:off x="8098493" y="413891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6" name="Oval 225">
              <a:extLst>
                <a:ext uri="{FF2B5EF4-FFF2-40B4-BE49-F238E27FC236}">
                  <a16:creationId xmlns:a16="http://schemas.microsoft.com/office/drawing/2014/main" id="{1C3F5DB7-B64F-43D9-85B2-103A77907669}"/>
                </a:ext>
              </a:extLst>
            </p:cNvPr>
            <p:cNvSpPr>
              <a:spLocks/>
            </p:cNvSpPr>
            <p:nvPr/>
          </p:nvSpPr>
          <p:spPr>
            <a:xfrm>
              <a:off x="8138058" y="406850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7" name="Oval 226">
              <a:extLst>
                <a:ext uri="{FF2B5EF4-FFF2-40B4-BE49-F238E27FC236}">
                  <a16:creationId xmlns:a16="http://schemas.microsoft.com/office/drawing/2014/main" id="{97C49E8E-AC38-4B9B-8358-496C181B0067}"/>
                </a:ext>
              </a:extLst>
            </p:cNvPr>
            <p:cNvSpPr>
              <a:spLocks/>
            </p:cNvSpPr>
            <p:nvPr/>
          </p:nvSpPr>
          <p:spPr>
            <a:xfrm>
              <a:off x="8196295" y="413183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8" name="Oval 227">
              <a:extLst>
                <a:ext uri="{FF2B5EF4-FFF2-40B4-BE49-F238E27FC236}">
                  <a16:creationId xmlns:a16="http://schemas.microsoft.com/office/drawing/2014/main" id="{03D70F4B-9DEC-448E-9032-44264C889677}"/>
                </a:ext>
              </a:extLst>
            </p:cNvPr>
            <p:cNvSpPr>
              <a:spLocks/>
            </p:cNvSpPr>
            <p:nvPr/>
          </p:nvSpPr>
          <p:spPr>
            <a:xfrm>
              <a:off x="8284743" y="41154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29" name="Straight Arrow Connector 228">
              <a:extLst>
                <a:ext uri="{FF2B5EF4-FFF2-40B4-BE49-F238E27FC236}">
                  <a16:creationId xmlns:a16="http://schemas.microsoft.com/office/drawing/2014/main" id="{AF4F5AA9-0DA7-4C1A-9911-BE4886F40828}"/>
                </a:ext>
              </a:extLst>
            </p:cNvPr>
            <p:cNvCxnSpPr>
              <a:cxnSpLocks/>
            </p:cNvCxnSpPr>
            <p:nvPr/>
          </p:nvCxnSpPr>
          <p:spPr>
            <a:xfrm>
              <a:off x="8191272" y="3351846"/>
              <a:ext cx="156644" cy="169329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C99116DD-6DDC-48AA-A413-87110AB68240}"/>
                </a:ext>
              </a:extLst>
            </p:cNvPr>
            <p:cNvSpPr>
              <a:spLocks/>
            </p:cNvSpPr>
            <p:nvPr/>
          </p:nvSpPr>
          <p:spPr>
            <a:xfrm>
              <a:off x="10677924" y="5860755"/>
              <a:ext cx="104327" cy="104327"/>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1" name="Rectangle 230">
              <a:extLst>
                <a:ext uri="{FF2B5EF4-FFF2-40B4-BE49-F238E27FC236}">
                  <a16:creationId xmlns:a16="http://schemas.microsoft.com/office/drawing/2014/main" id="{C373B101-7921-4EB8-8FD3-45312E61D6DC}"/>
                </a:ext>
              </a:extLst>
            </p:cNvPr>
            <p:cNvSpPr>
              <a:spLocks/>
            </p:cNvSpPr>
            <p:nvPr/>
          </p:nvSpPr>
          <p:spPr>
            <a:xfrm>
              <a:off x="10752826" y="5826369"/>
              <a:ext cx="1212912" cy="161614"/>
            </a:xfrm>
            <a:prstGeom prst="rect">
              <a:avLst/>
            </a:prstGeom>
          </p:spPr>
          <p:txBody>
            <a:bodyPr wrap="square">
              <a:spAutoFit/>
            </a:bodyPr>
            <a:lstStyle/>
            <a:p>
              <a:pPr marL="0" lvl="1" defTabSz="548640">
                <a:spcBef>
                  <a:spcPts val="720"/>
                </a:spcBef>
                <a:defRPr/>
              </a:pPr>
              <a:r>
                <a:rPr lang="en-US" sz="720">
                  <a:solidFill>
                    <a:schemeClr val="bg1"/>
                  </a:solidFill>
                  <a:latin typeface="+mj-lt"/>
                </a:rPr>
                <a:t>Ellab distributors</a:t>
              </a:r>
            </a:p>
          </p:txBody>
        </p:sp>
        <p:sp>
          <p:nvSpPr>
            <p:cNvPr id="232" name="Oval 231">
              <a:extLst>
                <a:ext uri="{FF2B5EF4-FFF2-40B4-BE49-F238E27FC236}">
                  <a16:creationId xmlns:a16="http://schemas.microsoft.com/office/drawing/2014/main" id="{42270589-1166-44EE-AD46-D92F444DFAE1}"/>
                </a:ext>
              </a:extLst>
            </p:cNvPr>
            <p:cNvSpPr>
              <a:spLocks/>
            </p:cNvSpPr>
            <p:nvPr/>
          </p:nvSpPr>
          <p:spPr>
            <a:xfrm>
              <a:off x="8634423" y="375442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3" name="Oval 232">
              <a:extLst>
                <a:ext uri="{FF2B5EF4-FFF2-40B4-BE49-F238E27FC236}">
                  <a16:creationId xmlns:a16="http://schemas.microsoft.com/office/drawing/2014/main" id="{C600D766-435D-4B80-8EFD-06211D7B7996}"/>
                </a:ext>
              </a:extLst>
            </p:cNvPr>
            <p:cNvSpPr>
              <a:spLocks/>
            </p:cNvSpPr>
            <p:nvPr/>
          </p:nvSpPr>
          <p:spPr>
            <a:xfrm>
              <a:off x="8466439" y="486200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4" name="Oval 233">
              <a:extLst>
                <a:ext uri="{FF2B5EF4-FFF2-40B4-BE49-F238E27FC236}">
                  <a16:creationId xmlns:a16="http://schemas.microsoft.com/office/drawing/2014/main" id="{29510A3E-8217-4286-B348-A01CBEF48BD3}"/>
                </a:ext>
              </a:extLst>
            </p:cNvPr>
            <p:cNvSpPr>
              <a:spLocks/>
            </p:cNvSpPr>
            <p:nvPr/>
          </p:nvSpPr>
          <p:spPr>
            <a:xfrm>
              <a:off x="8743873" y="370519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5" name="Oval 234">
              <a:extLst>
                <a:ext uri="{FF2B5EF4-FFF2-40B4-BE49-F238E27FC236}">
                  <a16:creationId xmlns:a16="http://schemas.microsoft.com/office/drawing/2014/main" id="{E34A5A89-3280-4EF8-A771-ED6297BFB08F}"/>
                </a:ext>
              </a:extLst>
            </p:cNvPr>
            <p:cNvSpPr>
              <a:spLocks/>
            </p:cNvSpPr>
            <p:nvPr/>
          </p:nvSpPr>
          <p:spPr>
            <a:xfrm>
              <a:off x="8745375" y="364565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6" name="Oval 235">
              <a:extLst>
                <a:ext uri="{FF2B5EF4-FFF2-40B4-BE49-F238E27FC236}">
                  <a16:creationId xmlns:a16="http://schemas.microsoft.com/office/drawing/2014/main" id="{27A04F56-13DF-460D-BA90-733AA25A1DFC}"/>
                </a:ext>
              </a:extLst>
            </p:cNvPr>
            <p:cNvSpPr>
              <a:spLocks/>
            </p:cNvSpPr>
            <p:nvPr/>
          </p:nvSpPr>
          <p:spPr>
            <a:xfrm>
              <a:off x="8909626" y="386058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7" name="Oval 236">
              <a:extLst>
                <a:ext uri="{FF2B5EF4-FFF2-40B4-BE49-F238E27FC236}">
                  <a16:creationId xmlns:a16="http://schemas.microsoft.com/office/drawing/2014/main" id="{B2668E9D-2100-4D26-8C86-D9B01A40D2D4}"/>
                </a:ext>
              </a:extLst>
            </p:cNvPr>
            <p:cNvSpPr>
              <a:spLocks/>
            </p:cNvSpPr>
            <p:nvPr/>
          </p:nvSpPr>
          <p:spPr>
            <a:xfrm>
              <a:off x="9001979" y="379186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8" name="Oval 237">
              <a:extLst>
                <a:ext uri="{FF2B5EF4-FFF2-40B4-BE49-F238E27FC236}">
                  <a16:creationId xmlns:a16="http://schemas.microsoft.com/office/drawing/2014/main" id="{CD70685F-B752-4D2D-86E7-E68E3913F2FD}"/>
                </a:ext>
              </a:extLst>
            </p:cNvPr>
            <p:cNvSpPr>
              <a:spLocks/>
            </p:cNvSpPr>
            <p:nvPr/>
          </p:nvSpPr>
          <p:spPr>
            <a:xfrm>
              <a:off x="9509548" y="399106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9" name="Oval 238">
              <a:extLst>
                <a:ext uri="{FF2B5EF4-FFF2-40B4-BE49-F238E27FC236}">
                  <a16:creationId xmlns:a16="http://schemas.microsoft.com/office/drawing/2014/main" id="{B955DF60-EC03-424E-86EA-4A0FDB346403}"/>
                </a:ext>
              </a:extLst>
            </p:cNvPr>
            <p:cNvSpPr>
              <a:spLocks/>
            </p:cNvSpPr>
            <p:nvPr/>
          </p:nvSpPr>
          <p:spPr>
            <a:xfrm>
              <a:off x="9709461" y="382042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0" name="Oval 239">
              <a:extLst>
                <a:ext uri="{FF2B5EF4-FFF2-40B4-BE49-F238E27FC236}">
                  <a16:creationId xmlns:a16="http://schemas.microsoft.com/office/drawing/2014/main" id="{9E8E3492-1598-4D95-86DD-A2ECB01774F0}"/>
                </a:ext>
              </a:extLst>
            </p:cNvPr>
            <p:cNvSpPr>
              <a:spLocks/>
            </p:cNvSpPr>
            <p:nvPr/>
          </p:nvSpPr>
          <p:spPr>
            <a:xfrm>
              <a:off x="9059073" y="370354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1" name="Oval 240">
              <a:extLst>
                <a:ext uri="{FF2B5EF4-FFF2-40B4-BE49-F238E27FC236}">
                  <a16:creationId xmlns:a16="http://schemas.microsoft.com/office/drawing/2014/main" id="{AC95D75C-D5A0-431B-BE8F-F6071D51FB8A}"/>
                </a:ext>
              </a:extLst>
            </p:cNvPr>
            <p:cNvSpPr>
              <a:spLocks/>
            </p:cNvSpPr>
            <p:nvPr/>
          </p:nvSpPr>
          <p:spPr>
            <a:xfrm>
              <a:off x="9933509" y="397464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2" name="Oval 241">
              <a:extLst>
                <a:ext uri="{FF2B5EF4-FFF2-40B4-BE49-F238E27FC236}">
                  <a16:creationId xmlns:a16="http://schemas.microsoft.com/office/drawing/2014/main" id="{636E3C91-AD75-48BC-8A60-7968B9013F64}"/>
                </a:ext>
              </a:extLst>
            </p:cNvPr>
            <p:cNvSpPr>
              <a:spLocks/>
            </p:cNvSpPr>
            <p:nvPr/>
          </p:nvSpPr>
          <p:spPr>
            <a:xfrm>
              <a:off x="9955740" y="414267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4" name="Oval 243">
              <a:extLst>
                <a:ext uri="{FF2B5EF4-FFF2-40B4-BE49-F238E27FC236}">
                  <a16:creationId xmlns:a16="http://schemas.microsoft.com/office/drawing/2014/main" id="{B8715869-9927-422B-90A9-CDC52BED51E5}"/>
                </a:ext>
              </a:extLst>
            </p:cNvPr>
            <p:cNvSpPr>
              <a:spLocks/>
            </p:cNvSpPr>
            <p:nvPr/>
          </p:nvSpPr>
          <p:spPr>
            <a:xfrm>
              <a:off x="10097117" y="439489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5" name="Oval 244">
              <a:extLst>
                <a:ext uri="{FF2B5EF4-FFF2-40B4-BE49-F238E27FC236}">
                  <a16:creationId xmlns:a16="http://schemas.microsoft.com/office/drawing/2014/main" id="{5484763B-D96E-48C3-A588-DF23700FDA39}"/>
                </a:ext>
              </a:extLst>
            </p:cNvPr>
            <p:cNvSpPr>
              <a:spLocks/>
            </p:cNvSpPr>
            <p:nvPr/>
          </p:nvSpPr>
          <p:spPr>
            <a:xfrm>
              <a:off x="10798157" y="492099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6" name="Oval 245">
              <a:extLst>
                <a:ext uri="{FF2B5EF4-FFF2-40B4-BE49-F238E27FC236}">
                  <a16:creationId xmlns:a16="http://schemas.microsoft.com/office/drawing/2014/main" id="{85822200-97B6-47C9-9F4B-FE1687ED5BC1}"/>
                </a:ext>
              </a:extLst>
            </p:cNvPr>
            <p:cNvSpPr>
              <a:spLocks/>
            </p:cNvSpPr>
            <p:nvPr/>
          </p:nvSpPr>
          <p:spPr>
            <a:xfrm>
              <a:off x="10740273" y="4378895"/>
              <a:ext cx="54863" cy="5486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7" name="Oval 246">
              <a:extLst>
                <a:ext uri="{FF2B5EF4-FFF2-40B4-BE49-F238E27FC236}">
                  <a16:creationId xmlns:a16="http://schemas.microsoft.com/office/drawing/2014/main" id="{AE6A619F-1F76-4DB0-9911-13BF8084A89B}"/>
                </a:ext>
              </a:extLst>
            </p:cNvPr>
            <p:cNvSpPr>
              <a:spLocks/>
            </p:cNvSpPr>
            <p:nvPr/>
          </p:nvSpPr>
          <p:spPr>
            <a:xfrm>
              <a:off x="10295604" y="378724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8" name="Oval 247">
              <a:extLst>
                <a:ext uri="{FF2B5EF4-FFF2-40B4-BE49-F238E27FC236}">
                  <a16:creationId xmlns:a16="http://schemas.microsoft.com/office/drawing/2014/main" id="{C01880DC-5413-458D-A0DD-93C6908869C4}"/>
                </a:ext>
              </a:extLst>
            </p:cNvPr>
            <p:cNvSpPr>
              <a:spLocks/>
            </p:cNvSpPr>
            <p:nvPr/>
          </p:nvSpPr>
          <p:spPr>
            <a:xfrm>
              <a:off x="10366141" y="347894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9" name="Oval 248">
              <a:extLst>
                <a:ext uri="{FF2B5EF4-FFF2-40B4-BE49-F238E27FC236}">
                  <a16:creationId xmlns:a16="http://schemas.microsoft.com/office/drawing/2014/main" id="{E30E79B0-7B00-468D-B5B1-B52C624C0C68}"/>
                </a:ext>
              </a:extLst>
            </p:cNvPr>
            <p:cNvSpPr>
              <a:spLocks/>
            </p:cNvSpPr>
            <p:nvPr/>
          </p:nvSpPr>
          <p:spPr>
            <a:xfrm>
              <a:off x="9288305" y="326399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0" name="Oval 249">
              <a:extLst>
                <a:ext uri="{FF2B5EF4-FFF2-40B4-BE49-F238E27FC236}">
                  <a16:creationId xmlns:a16="http://schemas.microsoft.com/office/drawing/2014/main" id="{A827E60B-2A7D-4C4F-B2E4-C4D5F0815FC5}"/>
                </a:ext>
              </a:extLst>
            </p:cNvPr>
            <p:cNvSpPr>
              <a:spLocks/>
            </p:cNvSpPr>
            <p:nvPr/>
          </p:nvSpPr>
          <p:spPr>
            <a:xfrm>
              <a:off x="10149393" y="37118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1" name="Oval 250">
              <a:extLst>
                <a:ext uri="{FF2B5EF4-FFF2-40B4-BE49-F238E27FC236}">
                  <a16:creationId xmlns:a16="http://schemas.microsoft.com/office/drawing/2014/main" id="{F8AC0752-603E-4679-9130-75D4AC35A404}"/>
                </a:ext>
              </a:extLst>
            </p:cNvPr>
            <p:cNvSpPr>
              <a:spLocks/>
            </p:cNvSpPr>
            <p:nvPr/>
          </p:nvSpPr>
          <p:spPr>
            <a:xfrm>
              <a:off x="8890380" y="347467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2" name="Oval 251">
              <a:extLst>
                <a:ext uri="{FF2B5EF4-FFF2-40B4-BE49-F238E27FC236}">
                  <a16:creationId xmlns:a16="http://schemas.microsoft.com/office/drawing/2014/main" id="{B7FD3A7D-9FA7-4D3D-96DF-8E4CF6C9104C}"/>
                </a:ext>
              </a:extLst>
            </p:cNvPr>
            <p:cNvSpPr>
              <a:spLocks/>
            </p:cNvSpPr>
            <p:nvPr/>
          </p:nvSpPr>
          <p:spPr>
            <a:xfrm>
              <a:off x="8642499" y="351636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4" name="Oval 253">
              <a:extLst>
                <a:ext uri="{FF2B5EF4-FFF2-40B4-BE49-F238E27FC236}">
                  <a16:creationId xmlns:a16="http://schemas.microsoft.com/office/drawing/2014/main" id="{87B1718A-87B0-4C21-AEAE-52E1FB9C5EEB}"/>
                </a:ext>
              </a:extLst>
            </p:cNvPr>
            <p:cNvSpPr>
              <a:spLocks/>
            </p:cNvSpPr>
            <p:nvPr/>
          </p:nvSpPr>
          <p:spPr>
            <a:xfrm>
              <a:off x="8642947" y="329142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5" name="Oval 254">
              <a:extLst>
                <a:ext uri="{FF2B5EF4-FFF2-40B4-BE49-F238E27FC236}">
                  <a16:creationId xmlns:a16="http://schemas.microsoft.com/office/drawing/2014/main" id="{E2E79263-6ED1-4F6D-B7F3-F6C77EF02713}"/>
                </a:ext>
              </a:extLst>
            </p:cNvPr>
            <p:cNvSpPr>
              <a:spLocks/>
            </p:cNvSpPr>
            <p:nvPr/>
          </p:nvSpPr>
          <p:spPr>
            <a:xfrm>
              <a:off x="8596408" y="321504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6" name="Oval 255">
              <a:extLst>
                <a:ext uri="{FF2B5EF4-FFF2-40B4-BE49-F238E27FC236}">
                  <a16:creationId xmlns:a16="http://schemas.microsoft.com/office/drawing/2014/main" id="{55987078-D71D-436F-829C-67D55D257B48}"/>
                </a:ext>
              </a:extLst>
            </p:cNvPr>
            <p:cNvSpPr>
              <a:spLocks/>
            </p:cNvSpPr>
            <p:nvPr/>
          </p:nvSpPr>
          <p:spPr>
            <a:xfrm>
              <a:off x="8521864" y="353221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7" name="Oval 256">
              <a:extLst>
                <a:ext uri="{FF2B5EF4-FFF2-40B4-BE49-F238E27FC236}">
                  <a16:creationId xmlns:a16="http://schemas.microsoft.com/office/drawing/2014/main" id="{762FD97B-D10D-43A7-AF1F-EF2223B561E0}"/>
                </a:ext>
              </a:extLst>
            </p:cNvPr>
            <p:cNvSpPr>
              <a:spLocks/>
            </p:cNvSpPr>
            <p:nvPr/>
          </p:nvSpPr>
          <p:spPr>
            <a:xfrm>
              <a:off x="8481913" y="343204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8" name="Oval 257">
              <a:extLst>
                <a:ext uri="{FF2B5EF4-FFF2-40B4-BE49-F238E27FC236}">
                  <a16:creationId xmlns:a16="http://schemas.microsoft.com/office/drawing/2014/main" id="{7662F424-7361-4787-BE8B-2B5E6514D090}"/>
                </a:ext>
              </a:extLst>
            </p:cNvPr>
            <p:cNvSpPr>
              <a:spLocks/>
            </p:cNvSpPr>
            <p:nvPr/>
          </p:nvSpPr>
          <p:spPr>
            <a:xfrm>
              <a:off x="8544863" y="345151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9" name="Oval 258">
              <a:extLst>
                <a:ext uri="{FF2B5EF4-FFF2-40B4-BE49-F238E27FC236}">
                  <a16:creationId xmlns:a16="http://schemas.microsoft.com/office/drawing/2014/main" id="{57EEA5FF-74DE-44A2-988A-C47B2D517A33}"/>
                </a:ext>
              </a:extLst>
            </p:cNvPr>
            <p:cNvSpPr>
              <a:spLocks/>
            </p:cNvSpPr>
            <p:nvPr/>
          </p:nvSpPr>
          <p:spPr>
            <a:xfrm>
              <a:off x="8558343" y="337413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0" name="Oval 259">
              <a:extLst>
                <a:ext uri="{FF2B5EF4-FFF2-40B4-BE49-F238E27FC236}">
                  <a16:creationId xmlns:a16="http://schemas.microsoft.com/office/drawing/2014/main" id="{25DF0761-DEAC-456B-952E-F9BE6C2C9EC7}"/>
                </a:ext>
              </a:extLst>
            </p:cNvPr>
            <p:cNvSpPr>
              <a:spLocks/>
            </p:cNvSpPr>
            <p:nvPr/>
          </p:nvSpPr>
          <p:spPr>
            <a:xfrm>
              <a:off x="8409840" y="34082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1" name="Oval 260">
              <a:extLst>
                <a:ext uri="{FF2B5EF4-FFF2-40B4-BE49-F238E27FC236}">
                  <a16:creationId xmlns:a16="http://schemas.microsoft.com/office/drawing/2014/main" id="{FBA04D20-27A3-4F99-9B77-D0362F260DA7}"/>
                </a:ext>
              </a:extLst>
            </p:cNvPr>
            <p:cNvSpPr>
              <a:spLocks/>
            </p:cNvSpPr>
            <p:nvPr/>
          </p:nvSpPr>
          <p:spPr>
            <a:xfrm>
              <a:off x="8402682" y="332323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2" name="Oval 261">
              <a:extLst>
                <a:ext uri="{FF2B5EF4-FFF2-40B4-BE49-F238E27FC236}">
                  <a16:creationId xmlns:a16="http://schemas.microsoft.com/office/drawing/2014/main" id="{9B82D903-5915-4642-9A08-92D90EF2728A}"/>
                </a:ext>
              </a:extLst>
            </p:cNvPr>
            <p:cNvSpPr>
              <a:spLocks/>
            </p:cNvSpPr>
            <p:nvPr/>
          </p:nvSpPr>
          <p:spPr>
            <a:xfrm>
              <a:off x="8376018" y="32660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3" name="Oval 262">
              <a:extLst>
                <a:ext uri="{FF2B5EF4-FFF2-40B4-BE49-F238E27FC236}">
                  <a16:creationId xmlns:a16="http://schemas.microsoft.com/office/drawing/2014/main" id="{A46FE976-C332-4C66-AFE0-3181AB52C240}"/>
                </a:ext>
              </a:extLst>
            </p:cNvPr>
            <p:cNvSpPr>
              <a:spLocks/>
            </p:cNvSpPr>
            <p:nvPr/>
          </p:nvSpPr>
          <p:spPr>
            <a:xfrm>
              <a:off x="8480075" y="312831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4" name="Oval 263">
              <a:extLst>
                <a:ext uri="{FF2B5EF4-FFF2-40B4-BE49-F238E27FC236}">
                  <a16:creationId xmlns:a16="http://schemas.microsoft.com/office/drawing/2014/main" id="{BC4EBDCE-39C6-4489-A4BD-AB0C89659DBF}"/>
                </a:ext>
              </a:extLst>
            </p:cNvPr>
            <p:cNvSpPr>
              <a:spLocks/>
            </p:cNvSpPr>
            <p:nvPr/>
          </p:nvSpPr>
          <p:spPr>
            <a:xfrm>
              <a:off x="8505832" y="291741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5" name="Oval 264">
              <a:extLst>
                <a:ext uri="{FF2B5EF4-FFF2-40B4-BE49-F238E27FC236}">
                  <a16:creationId xmlns:a16="http://schemas.microsoft.com/office/drawing/2014/main" id="{A0518545-7AE0-446D-A141-3C0E9D7612AA}"/>
                </a:ext>
              </a:extLst>
            </p:cNvPr>
            <p:cNvSpPr>
              <a:spLocks/>
            </p:cNvSpPr>
            <p:nvPr/>
          </p:nvSpPr>
          <p:spPr>
            <a:xfrm>
              <a:off x="8317306" y="295912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6" name="Oval 265">
              <a:extLst>
                <a:ext uri="{FF2B5EF4-FFF2-40B4-BE49-F238E27FC236}">
                  <a16:creationId xmlns:a16="http://schemas.microsoft.com/office/drawing/2014/main" id="{85058413-6D0F-4580-B978-820C19FBFE09}"/>
                </a:ext>
              </a:extLst>
            </p:cNvPr>
            <p:cNvSpPr>
              <a:spLocks/>
            </p:cNvSpPr>
            <p:nvPr/>
          </p:nvSpPr>
          <p:spPr>
            <a:xfrm>
              <a:off x="8225734" y="29669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7" name="Oval 266">
              <a:extLst>
                <a:ext uri="{FF2B5EF4-FFF2-40B4-BE49-F238E27FC236}">
                  <a16:creationId xmlns:a16="http://schemas.microsoft.com/office/drawing/2014/main" id="{8AD07BDA-C65B-4297-A11D-9B1B587A3771}"/>
                </a:ext>
              </a:extLst>
            </p:cNvPr>
            <p:cNvSpPr>
              <a:spLocks/>
            </p:cNvSpPr>
            <p:nvPr/>
          </p:nvSpPr>
          <p:spPr>
            <a:xfrm>
              <a:off x="8533285" y="30311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8" name="Oval 267">
              <a:extLst>
                <a:ext uri="{FF2B5EF4-FFF2-40B4-BE49-F238E27FC236}">
                  <a16:creationId xmlns:a16="http://schemas.microsoft.com/office/drawing/2014/main" id="{18B1E1D2-E91F-4FAB-89A6-5F319C93296F}"/>
                </a:ext>
              </a:extLst>
            </p:cNvPr>
            <p:cNvSpPr>
              <a:spLocks/>
            </p:cNvSpPr>
            <p:nvPr/>
          </p:nvSpPr>
          <p:spPr>
            <a:xfrm>
              <a:off x="8399196" y="318161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69" name="Straight Arrow Connector 268">
              <a:extLst>
                <a:ext uri="{FF2B5EF4-FFF2-40B4-BE49-F238E27FC236}">
                  <a16:creationId xmlns:a16="http://schemas.microsoft.com/office/drawing/2014/main" id="{6A0D5AA0-FFF3-436F-BF5C-7A148B4BA988}"/>
                </a:ext>
              </a:extLst>
            </p:cNvPr>
            <p:cNvCxnSpPr>
              <a:cxnSpLocks/>
              <a:stCxn id="271" idx="3"/>
              <a:endCxn id="198" idx="7"/>
            </p:cNvCxnSpPr>
            <p:nvPr/>
          </p:nvCxnSpPr>
          <p:spPr>
            <a:xfrm flipH="1">
              <a:off x="8321818" y="2374953"/>
              <a:ext cx="1530450" cy="817962"/>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3DC091E0-B912-44C6-BD06-E9D5F8C4CC03}"/>
                </a:ext>
              </a:extLst>
            </p:cNvPr>
            <p:cNvCxnSpPr>
              <a:cxnSpLocks/>
              <a:stCxn id="271" idx="3"/>
              <a:endCxn id="202" idx="7"/>
            </p:cNvCxnSpPr>
            <p:nvPr/>
          </p:nvCxnSpPr>
          <p:spPr>
            <a:xfrm flipH="1">
              <a:off x="8289027" y="2374954"/>
              <a:ext cx="1563241" cy="964316"/>
            </a:xfrm>
            <a:prstGeom prst="straightConnector1">
              <a:avLst/>
            </a:prstGeom>
            <a:solidFill>
              <a:schemeClr val="accent5"/>
            </a:solidFill>
            <a:ln>
              <a:solidFill>
                <a:srgbClr val="0F9CD8"/>
              </a:solidFill>
            </a:ln>
            <a:effectLst/>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4789410A-1FFB-47F2-A08A-6486D88AA594}"/>
                </a:ext>
              </a:extLst>
            </p:cNvPr>
            <p:cNvSpPr>
              <a:spLocks/>
            </p:cNvSpPr>
            <p:nvPr/>
          </p:nvSpPr>
          <p:spPr>
            <a:xfrm>
              <a:off x="9739387" y="1717035"/>
              <a:ext cx="770798" cy="770798"/>
            </a:xfrm>
            <a:prstGeom prst="ellipse">
              <a:avLst/>
            </a:prstGeom>
            <a:blipFill dpi="0" rotWithShape="1">
              <a:blip r:embed="rId20" cstate="screen">
                <a:duotone>
                  <a:schemeClr val="bg2">
                    <a:shade val="45000"/>
                    <a:satMod val="135000"/>
                  </a:schemeClr>
                  <a:prstClr val="white"/>
                </a:duotone>
                <a:extLst>
                  <a:ext uri="{BEBA8EAE-BF5A-486C-A8C5-ECC9F3942E4B}">
                    <a14:imgProps xmlns:a14="http://schemas.microsoft.com/office/drawing/2010/main">
                      <a14:imgLayer r:embed="rId21">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DACH</a:t>
              </a:r>
              <a:endParaRPr lang="en-US" sz="1200" b="1">
                <a:solidFill>
                  <a:schemeClr val="tx2"/>
                </a:solidFill>
                <a:latin typeface="+mj-lt"/>
              </a:endParaRPr>
            </a:p>
          </p:txBody>
        </p:sp>
        <p:cxnSp>
          <p:nvCxnSpPr>
            <p:cNvPr id="272" name="Straight Arrow Connector 271">
              <a:extLst>
                <a:ext uri="{FF2B5EF4-FFF2-40B4-BE49-F238E27FC236}">
                  <a16:creationId xmlns:a16="http://schemas.microsoft.com/office/drawing/2014/main" id="{1B8BC023-5FF2-4990-90F8-54427C7F0471}"/>
                </a:ext>
              </a:extLst>
            </p:cNvPr>
            <p:cNvCxnSpPr>
              <a:cxnSpLocks/>
              <a:stCxn id="271" idx="3"/>
              <a:endCxn id="201" idx="7"/>
            </p:cNvCxnSpPr>
            <p:nvPr/>
          </p:nvCxnSpPr>
          <p:spPr>
            <a:xfrm flipH="1">
              <a:off x="8339883" y="2374953"/>
              <a:ext cx="1512385" cy="88014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73" name="Oval 272">
              <a:extLst>
                <a:ext uri="{FF2B5EF4-FFF2-40B4-BE49-F238E27FC236}">
                  <a16:creationId xmlns:a16="http://schemas.microsoft.com/office/drawing/2014/main" id="{1A99D9C5-F308-4572-9423-262B79AA1958}"/>
                </a:ext>
              </a:extLst>
            </p:cNvPr>
            <p:cNvSpPr>
              <a:spLocks/>
            </p:cNvSpPr>
            <p:nvPr/>
          </p:nvSpPr>
          <p:spPr>
            <a:xfrm>
              <a:off x="10563151" y="348652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4" name="Oval 273">
              <a:extLst>
                <a:ext uri="{FF2B5EF4-FFF2-40B4-BE49-F238E27FC236}">
                  <a16:creationId xmlns:a16="http://schemas.microsoft.com/office/drawing/2014/main" id="{FABEE802-05E7-445D-9D5A-5215C2C0F7EC}"/>
                </a:ext>
              </a:extLst>
            </p:cNvPr>
            <p:cNvSpPr>
              <a:spLocks/>
            </p:cNvSpPr>
            <p:nvPr/>
          </p:nvSpPr>
          <p:spPr>
            <a:xfrm>
              <a:off x="10054212" y="40426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5" name="Oval 274">
              <a:extLst>
                <a:ext uri="{FF2B5EF4-FFF2-40B4-BE49-F238E27FC236}">
                  <a16:creationId xmlns:a16="http://schemas.microsoft.com/office/drawing/2014/main" id="{DBFB1C5C-A7B1-4D9A-B61C-6E999BBDB904}"/>
                </a:ext>
              </a:extLst>
            </p:cNvPr>
            <p:cNvSpPr>
              <a:spLocks/>
            </p:cNvSpPr>
            <p:nvPr/>
          </p:nvSpPr>
          <p:spPr>
            <a:xfrm>
              <a:off x="7821303" y="285089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6" name="Oval 275">
              <a:extLst>
                <a:ext uri="{FF2B5EF4-FFF2-40B4-BE49-F238E27FC236}">
                  <a16:creationId xmlns:a16="http://schemas.microsoft.com/office/drawing/2014/main" id="{555D267A-5434-4323-A2C9-C2851943EFD8}"/>
                </a:ext>
              </a:extLst>
            </p:cNvPr>
            <p:cNvSpPr>
              <a:spLocks/>
            </p:cNvSpPr>
            <p:nvPr/>
          </p:nvSpPr>
          <p:spPr>
            <a:xfrm>
              <a:off x="8219004" y="32250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7" name="Oval 276">
              <a:extLst>
                <a:ext uri="{FF2B5EF4-FFF2-40B4-BE49-F238E27FC236}">
                  <a16:creationId xmlns:a16="http://schemas.microsoft.com/office/drawing/2014/main" id="{416030DE-A544-4110-81AD-FCA7610F2101}"/>
                </a:ext>
              </a:extLst>
            </p:cNvPr>
            <p:cNvSpPr>
              <a:spLocks/>
            </p:cNvSpPr>
            <p:nvPr/>
          </p:nvSpPr>
          <p:spPr>
            <a:xfrm>
              <a:off x="8197629" y="337979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8" name="Oval 277">
              <a:extLst>
                <a:ext uri="{FF2B5EF4-FFF2-40B4-BE49-F238E27FC236}">
                  <a16:creationId xmlns:a16="http://schemas.microsoft.com/office/drawing/2014/main" id="{31559196-1DBF-4D39-9B14-F5D6FEEA5BC2}"/>
                </a:ext>
              </a:extLst>
            </p:cNvPr>
            <p:cNvSpPr>
              <a:spLocks/>
            </p:cNvSpPr>
            <p:nvPr/>
          </p:nvSpPr>
          <p:spPr>
            <a:xfrm>
              <a:off x="8218158" y="339486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9" name="Oval 278">
              <a:extLst>
                <a:ext uri="{FF2B5EF4-FFF2-40B4-BE49-F238E27FC236}">
                  <a16:creationId xmlns:a16="http://schemas.microsoft.com/office/drawing/2014/main" id="{E674C726-B8F5-4170-A9B1-93F797D23ED4}"/>
                </a:ext>
              </a:extLst>
            </p:cNvPr>
            <p:cNvSpPr>
              <a:spLocks/>
            </p:cNvSpPr>
            <p:nvPr/>
          </p:nvSpPr>
          <p:spPr>
            <a:xfrm>
              <a:off x="8165769" y="3318961"/>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80" name="Oval 279">
              <a:extLst>
                <a:ext uri="{FF2B5EF4-FFF2-40B4-BE49-F238E27FC236}">
                  <a16:creationId xmlns:a16="http://schemas.microsoft.com/office/drawing/2014/main" id="{93FD2F21-516A-472B-B29B-F27C142DA27F}"/>
                </a:ext>
              </a:extLst>
            </p:cNvPr>
            <p:cNvSpPr>
              <a:spLocks/>
            </p:cNvSpPr>
            <p:nvPr/>
          </p:nvSpPr>
          <p:spPr>
            <a:xfrm>
              <a:off x="8036904" y="4929217"/>
              <a:ext cx="770798" cy="770798"/>
            </a:xfrm>
            <a:prstGeom prst="ellipse">
              <a:avLst/>
            </a:prstGeom>
            <a:blipFill dpi="0" rotWithShape="1">
              <a:blip r:embed="rId22" cstate="screen">
                <a:duotone>
                  <a:schemeClr val="bg2">
                    <a:shade val="45000"/>
                    <a:satMod val="135000"/>
                  </a:schemeClr>
                  <a:prstClr val="white"/>
                </a:duotone>
                <a:extLst>
                  <a:ext uri="{BEBA8EAE-BF5A-486C-A8C5-ECC9F3942E4B}">
                    <a14:imgProps xmlns:a14="http://schemas.microsoft.com/office/drawing/2010/main">
                      <a14:imgLayer r:embed="rId23">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France</a:t>
              </a:r>
              <a:endParaRPr lang="en-US" sz="1200" b="1">
                <a:solidFill>
                  <a:schemeClr val="tx2"/>
                </a:solidFill>
                <a:latin typeface="+mj-lt"/>
              </a:endParaRPr>
            </a:p>
          </p:txBody>
        </p:sp>
        <p:cxnSp>
          <p:nvCxnSpPr>
            <p:cNvPr id="299" name="Straight Arrow Connector 298">
              <a:extLst>
                <a:ext uri="{FF2B5EF4-FFF2-40B4-BE49-F238E27FC236}">
                  <a16:creationId xmlns:a16="http://schemas.microsoft.com/office/drawing/2014/main" id="{50E84FB1-2F74-4449-AEE3-D34AAAF130B7}"/>
                </a:ext>
              </a:extLst>
            </p:cNvPr>
            <p:cNvCxnSpPr>
              <a:cxnSpLocks/>
            </p:cNvCxnSpPr>
            <p:nvPr/>
          </p:nvCxnSpPr>
          <p:spPr>
            <a:xfrm flipV="1">
              <a:off x="5772132" y="3581686"/>
              <a:ext cx="1001688" cy="216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2A058EAA-DCED-4926-8543-D7F214F7CAED}"/>
                </a:ext>
              </a:extLst>
            </p:cNvPr>
            <p:cNvSpPr>
              <a:spLocks/>
            </p:cNvSpPr>
            <p:nvPr/>
          </p:nvSpPr>
          <p:spPr>
            <a:xfrm>
              <a:off x="5243840" y="3263928"/>
              <a:ext cx="770798" cy="770798"/>
            </a:xfrm>
            <a:prstGeom prst="ellipse">
              <a:avLst/>
            </a:prstGeom>
            <a:blipFill dpi="0" rotWithShape="1">
              <a:blip r:embed="rId24" cstate="screen">
                <a:duotone>
                  <a:schemeClr val="bg2">
                    <a:shade val="45000"/>
                    <a:satMod val="135000"/>
                  </a:schemeClr>
                  <a:prstClr val="white"/>
                </a:duotone>
                <a:extLst>
                  <a:ext uri="{BEBA8EAE-BF5A-486C-A8C5-ECC9F3942E4B}">
                    <a14:imgProps xmlns:a14="http://schemas.microsoft.com/office/drawing/2010/main">
                      <a14:imgLayer r:embed="rId25">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err="1">
                  <a:solidFill>
                    <a:schemeClr val="tx2"/>
                  </a:solidFill>
                  <a:latin typeface="+mj-lt"/>
                </a:rPr>
                <a:t>Ellab</a:t>
              </a:r>
              <a:r>
                <a:rPr lang="en-US" sz="1200" b="1">
                  <a:solidFill>
                    <a:schemeClr val="tx2"/>
                  </a:solidFill>
                  <a:latin typeface="+mj-lt"/>
                </a:rPr>
                <a:t> </a:t>
              </a:r>
            </a:p>
            <a:p>
              <a:pPr algn="ctr" defTabSz="548640">
                <a:defRPr/>
              </a:pPr>
              <a:r>
                <a:rPr lang="en-US" sz="840" b="1">
                  <a:solidFill>
                    <a:schemeClr val="tx2"/>
                  </a:solidFill>
                  <a:latin typeface="+mj-lt"/>
                </a:rPr>
                <a:t>USA</a:t>
              </a:r>
              <a:endParaRPr lang="en-US" sz="1200" b="1">
                <a:solidFill>
                  <a:schemeClr val="tx2"/>
                </a:solidFill>
                <a:latin typeface="+mj-lt"/>
              </a:endParaRPr>
            </a:p>
          </p:txBody>
        </p:sp>
        <p:sp>
          <p:nvSpPr>
            <p:cNvPr id="298" name="Oval 297">
              <a:extLst>
                <a:ext uri="{FF2B5EF4-FFF2-40B4-BE49-F238E27FC236}">
                  <a16:creationId xmlns:a16="http://schemas.microsoft.com/office/drawing/2014/main" id="{06BD2D93-4746-418E-A4A4-6893A36EA46B}"/>
                </a:ext>
              </a:extLst>
            </p:cNvPr>
            <p:cNvSpPr>
              <a:spLocks/>
            </p:cNvSpPr>
            <p:nvPr/>
          </p:nvSpPr>
          <p:spPr>
            <a:xfrm>
              <a:off x="6747375" y="354735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4" name="Oval 3">
              <a:extLst>
                <a:ext uri="{FF2B5EF4-FFF2-40B4-BE49-F238E27FC236}">
                  <a16:creationId xmlns:a16="http://schemas.microsoft.com/office/drawing/2014/main" id="{C4990021-F6BA-38B3-BB60-0FC52C072755}"/>
                </a:ext>
              </a:extLst>
            </p:cNvPr>
            <p:cNvSpPr>
              <a:spLocks/>
            </p:cNvSpPr>
            <p:nvPr/>
          </p:nvSpPr>
          <p:spPr>
            <a:xfrm>
              <a:off x="9993973" y="4219878"/>
              <a:ext cx="54863" cy="54863"/>
            </a:xfrm>
            <a:prstGeom prst="ellipse">
              <a:avLst/>
            </a:prstGeom>
            <a:solidFill>
              <a:schemeClr val="accent5"/>
            </a:solidFill>
            <a:ln>
              <a:noFill/>
            </a:ln>
            <a:effectLst>
              <a:glow rad="381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5" name="Oval 4">
              <a:extLst>
                <a:ext uri="{FF2B5EF4-FFF2-40B4-BE49-F238E27FC236}">
                  <a16:creationId xmlns:a16="http://schemas.microsoft.com/office/drawing/2014/main" id="{E9B4AF08-5693-038D-F625-0DB7A04E0D65}"/>
                </a:ext>
              </a:extLst>
            </p:cNvPr>
            <p:cNvSpPr>
              <a:spLocks/>
            </p:cNvSpPr>
            <p:nvPr/>
          </p:nvSpPr>
          <p:spPr>
            <a:xfrm>
              <a:off x="10581595" y="4135424"/>
              <a:ext cx="770798" cy="770798"/>
            </a:xfrm>
            <a:prstGeom prst="ellipse">
              <a:avLst/>
            </a:prstGeom>
            <a:blipFill dpi="0" rotWithShape="1">
              <a:blip r:embed="rId16" cstate="screen">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6476"/>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err="1">
                  <a:solidFill>
                    <a:schemeClr val="tx2"/>
                  </a:solidFill>
                  <a:latin typeface="+mj-lt"/>
                </a:rPr>
                <a:t>Ellab</a:t>
              </a:r>
              <a:r>
                <a:rPr lang="en-US" sz="1200" b="1">
                  <a:solidFill>
                    <a:schemeClr val="tx2"/>
                  </a:solidFill>
                  <a:latin typeface="+mj-lt"/>
                </a:rPr>
                <a:t> </a:t>
              </a:r>
              <a:r>
                <a:rPr lang="en-US" sz="720" b="1">
                  <a:solidFill>
                    <a:schemeClr val="tx2"/>
                  </a:solidFill>
                  <a:latin typeface="+mj-lt"/>
                </a:rPr>
                <a:t>Singapore</a:t>
              </a:r>
            </a:p>
          </p:txBody>
        </p:sp>
        <p:cxnSp>
          <p:nvCxnSpPr>
            <p:cNvPr id="8" name="Straight Arrow Connector 7">
              <a:extLst>
                <a:ext uri="{FF2B5EF4-FFF2-40B4-BE49-F238E27FC236}">
                  <a16:creationId xmlns:a16="http://schemas.microsoft.com/office/drawing/2014/main" id="{D44887D9-7926-02EF-1DE0-8F4B25818C1D}"/>
                </a:ext>
              </a:extLst>
            </p:cNvPr>
            <p:cNvCxnSpPr>
              <a:cxnSpLocks/>
            </p:cNvCxnSpPr>
            <p:nvPr/>
          </p:nvCxnSpPr>
          <p:spPr>
            <a:xfrm>
              <a:off x="10030522" y="4243519"/>
              <a:ext cx="689386" cy="17407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71FFCA9B-2E12-C562-23E5-BD82AB149472}"/>
              </a:ext>
            </a:extLst>
          </p:cNvPr>
          <p:cNvSpPr/>
          <p:nvPr/>
        </p:nvSpPr>
        <p:spPr>
          <a:xfrm>
            <a:off x="10041352" y="6323414"/>
            <a:ext cx="131129" cy="13112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 name="Rectangle 21">
            <a:extLst>
              <a:ext uri="{FF2B5EF4-FFF2-40B4-BE49-F238E27FC236}">
                <a16:creationId xmlns:a16="http://schemas.microsoft.com/office/drawing/2014/main" id="{1E669430-0C07-FCEF-EB21-FF4B2CF4F6DB}"/>
              </a:ext>
            </a:extLst>
          </p:cNvPr>
          <p:cNvSpPr/>
          <p:nvPr/>
        </p:nvSpPr>
        <p:spPr>
          <a:xfrm>
            <a:off x="10135497" y="6280194"/>
            <a:ext cx="1524515" cy="203133"/>
          </a:xfrm>
          <a:prstGeom prst="rect">
            <a:avLst/>
          </a:prstGeom>
        </p:spPr>
        <p:txBody>
          <a:bodyPr wrap="square">
            <a:spAutoFit/>
          </a:bodyPr>
          <a:lstStyle/>
          <a:p>
            <a:pPr marL="0" lvl="1" defTabSz="548640">
              <a:spcBef>
                <a:spcPts val="720"/>
              </a:spcBef>
              <a:defRPr/>
            </a:pPr>
            <a:r>
              <a:rPr lang="en-US" sz="720">
                <a:solidFill>
                  <a:schemeClr val="bg1"/>
                </a:solidFill>
                <a:latin typeface="+mj-lt"/>
              </a:rPr>
              <a:t>Ellab offices</a:t>
            </a:r>
          </a:p>
        </p:txBody>
      </p:sp>
      <p:sp>
        <p:nvSpPr>
          <p:cNvPr id="23" name="Oval 22">
            <a:extLst>
              <a:ext uri="{FF2B5EF4-FFF2-40B4-BE49-F238E27FC236}">
                <a16:creationId xmlns:a16="http://schemas.microsoft.com/office/drawing/2014/main" id="{30CBBF24-9ACE-49E2-98A1-2D78CD2DF7E6}"/>
              </a:ext>
            </a:extLst>
          </p:cNvPr>
          <p:cNvSpPr/>
          <p:nvPr/>
        </p:nvSpPr>
        <p:spPr>
          <a:xfrm>
            <a:off x="8972153" y="3731819"/>
            <a:ext cx="68958" cy="68958"/>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Tree>
  </p:cSld>
  <p:clrMapOvr>
    <a:masterClrMapping/>
  </p:clrMapOvr>
  <p:transition spd="slow">
    <p:push dir="u"/>
  </p:transition>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1017088-36D7-45E9-9106-8C64A501F27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8D3DC4F-CBF3-41EA-92C1-7B7AFD63B46E}"/>
    </a:ext>
  </a:extLst>
</a:theme>
</file>

<file path=ppt/theme/theme3.xml><?xml version="1.0" encoding="utf-8"?>
<a:theme xmlns:a="http://schemas.openxmlformats.org/drawingml/2006/main" name="2_ellab">
  <a:themeElements>
    <a:clrScheme name="Custom 5">
      <a:dk1>
        <a:srgbClr val="000000"/>
      </a:dk1>
      <a:lt1>
        <a:srgbClr val="FFFFFF"/>
      </a:lt1>
      <a:dk2>
        <a:srgbClr val="00004B"/>
      </a:dk2>
      <a:lt2>
        <a:srgbClr val="FFFFFF"/>
      </a:lt2>
      <a:accent1>
        <a:srgbClr val="17AAE2"/>
      </a:accent1>
      <a:accent2>
        <a:srgbClr val="ADD6EE"/>
      </a:accent2>
      <a:accent3>
        <a:srgbClr val="7BC70F"/>
      </a:accent3>
      <a:accent4>
        <a:srgbClr val="00004B"/>
      </a:accent4>
      <a:accent5>
        <a:srgbClr val="FBB040"/>
      </a:accent5>
      <a:accent6>
        <a:srgbClr val="A01966"/>
      </a:accent6>
      <a:hlink>
        <a:srgbClr val="00AEEF"/>
      </a:hlink>
      <a:folHlink>
        <a:srgbClr val="7F7F7F"/>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ED1DF473-2E3E-4D8A-A5F2-0AFC777104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ADEA1D4D052C40A8862A7201693DCD" ma:contentTypeVersion="18" ma:contentTypeDescription="Create a new document." ma:contentTypeScope="" ma:versionID="27673820f219cf921e729f2857bce343">
  <xsd:schema xmlns:xsd="http://www.w3.org/2001/XMLSchema" xmlns:xs="http://www.w3.org/2001/XMLSchema" xmlns:p="http://schemas.microsoft.com/office/2006/metadata/properties" xmlns:ns2="5aa58c2a-f017-428b-bbaa-fa514989d33c" xmlns:ns3="664ca7e1-e14f-440d-a513-c6c708b31b07" targetNamespace="http://schemas.microsoft.com/office/2006/metadata/properties" ma:root="true" ma:fieldsID="62bf9276e6273743ad599d6c9f0c9927" ns2:_="" ns3:_="">
    <xsd:import namespace="5aa58c2a-f017-428b-bbaa-fa514989d33c"/>
    <xsd:import namespace="664ca7e1-e14f-440d-a513-c6c708b31b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8c2a-f017-428b-bbaa-fa514989d3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49fb74-ddce-4354-82c8-d456aa319e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4ca7e1-e14f-440d-a513-c6c708b31b0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a35717b-af10-4d7e-bd89-df9a2ed079bd}" ma:internalName="TaxCatchAll" ma:showField="CatchAllData" ma:web="664ca7e1-e14f-440d-a513-c6c708b31b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a58c2a-f017-428b-bbaa-fa514989d33c">
      <Terms xmlns="http://schemas.microsoft.com/office/infopath/2007/PartnerControls"/>
    </lcf76f155ced4ddcb4097134ff3c332f>
    <TaxCatchAll xmlns="664ca7e1-e14f-440d-a513-c6c708b31b07" xsi:nil="true"/>
  </documentManagement>
</p:properties>
</file>

<file path=customXml/itemProps1.xml><?xml version="1.0" encoding="utf-8"?>
<ds:datastoreItem xmlns:ds="http://schemas.openxmlformats.org/officeDocument/2006/customXml" ds:itemID="{FF70A8FA-5712-4EB5-8D7B-F8FC579EBFA5}">
  <ds:schemaRefs>
    <ds:schemaRef ds:uri="5aa58c2a-f017-428b-bbaa-fa514989d33c"/>
    <ds:schemaRef ds:uri="664ca7e1-e14f-440d-a513-c6c708b31b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52EEB7-FEF9-42EB-817A-C2264CECDDF9}">
  <ds:schemaRefs>
    <ds:schemaRef ds:uri="http://schemas.microsoft.com/sharepoint/v3/contenttype/forms"/>
  </ds:schemaRefs>
</ds:datastoreItem>
</file>

<file path=customXml/itemProps3.xml><?xml version="1.0" encoding="utf-8"?>
<ds:datastoreItem xmlns:ds="http://schemas.openxmlformats.org/officeDocument/2006/customXml" ds:itemID="{97C83DAA-853C-437C-B82B-B636A6EE8D1A}">
  <ds:schemaRefs>
    <ds:schemaRef ds:uri="http://schemas.microsoft.com/office/infopath/2007/PartnerControls"/>
    <ds:schemaRef ds:uri="http://purl.org/dc/elements/1.1/"/>
    <ds:schemaRef ds:uri="http://schemas.openxmlformats.org/package/2006/metadata/core-properties"/>
    <ds:schemaRef ds:uri="http://purl.org/dc/terms/"/>
    <ds:schemaRef ds:uri="664ca7e1-e14f-440d-a513-c6c708b31b07"/>
    <ds:schemaRef ds:uri="5aa58c2a-f017-428b-bbaa-fa514989d33c"/>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Default Theme</Template>
  <TotalTime>158</TotalTime>
  <Words>1320</Words>
  <Application>Microsoft Office PowerPoint</Application>
  <PresentationFormat>Widescreen</PresentationFormat>
  <Paragraphs>168</Paragraphs>
  <Slides>17</Slides>
  <Notes>6</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17</vt:i4>
      </vt:variant>
    </vt:vector>
  </HeadingPairs>
  <TitlesOfParts>
    <vt:vector size="26" baseType="lpstr">
      <vt:lpstr>Ellab Sans Medium</vt:lpstr>
      <vt:lpstr>Arial</vt:lpstr>
      <vt:lpstr>Ellab Sans Light</vt:lpstr>
      <vt:lpstr>Ellab Sans</vt:lpstr>
      <vt:lpstr>Aptos</vt:lpstr>
      <vt:lpstr>1_ellab</vt:lpstr>
      <vt:lpstr>ellab</vt:lpstr>
      <vt:lpstr>2_ellab</vt:lpstr>
      <vt:lpstr>think-cell Slide</vt:lpstr>
      <vt:lpstr>Your Life Science Compliance Partner</vt:lpstr>
      <vt:lpstr>PowerPoint Presentation</vt:lpstr>
      <vt:lpstr>Our Foundation</vt:lpstr>
      <vt:lpstr>Our Foundation</vt:lpstr>
      <vt:lpstr>PowerPoint Presentation</vt:lpstr>
      <vt:lpstr>Who Are We?</vt:lpstr>
      <vt:lpstr>There is More to  Life Science Compliance</vt:lpstr>
      <vt:lpstr>There is More to  Life Science Compliance</vt:lpstr>
      <vt:lpstr>What’s Our Presence?</vt:lpstr>
      <vt:lpstr>How Do We Ensure Success?</vt:lpstr>
      <vt:lpstr> We Support Your Full Life Cycle</vt:lpstr>
      <vt:lpstr>What Do We Offer? </vt:lpstr>
      <vt:lpstr>How Do We Think To the Future?</vt:lpstr>
      <vt:lpstr>PowerPoint Presentation</vt:lpstr>
      <vt:lpstr>Who Do We Partner With?</vt:lpstr>
      <vt:lpstr>Who Supports Our Journey?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Aleksandra Szejko</cp:lastModifiedBy>
  <cp:revision>12</cp:revision>
  <cp:lastPrinted>2025-04-04T12:58:46Z</cp:lastPrinted>
  <dcterms:created xsi:type="dcterms:W3CDTF">2025-03-26T08:34:25Z</dcterms:created>
  <dcterms:modified xsi:type="dcterms:W3CDTF">2025-04-07T15:03:01Z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0x010100E9ADEA1D4D052C40A8862A7201693DCD</vt:lpwstr>
  </property>
  <property fmtid="{D5CDD505-2E9C-101B-9397-08002B2CF9AE}" pid="3" name="MediaServiceImageTags">
    <vt:lpwstr/>
  </property>
</Properties>
</file>